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75" r:id="rId3"/>
    <p:sldId id="267" r:id="rId4"/>
    <p:sldId id="262" r:id="rId5"/>
    <p:sldId id="263" r:id="rId6"/>
    <p:sldId id="264" r:id="rId7"/>
    <p:sldId id="265" r:id="rId8"/>
    <p:sldId id="266" r:id="rId9"/>
    <p:sldId id="276" r:id="rId10"/>
    <p:sldId id="274" r:id="rId11"/>
    <p:sldId id="257" r:id="rId12"/>
    <p:sldId id="259" r:id="rId13"/>
    <p:sldId id="277" r:id="rId14"/>
    <p:sldId id="260" r:id="rId15"/>
    <p:sldId id="261" r:id="rId16"/>
    <p:sldId id="25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6C35B-8C66-40F8-982D-E648E4BCFE8D}" type="datetimeFigureOut">
              <a:rPr lang="en-US" smtClean="0"/>
              <a:t>04/12/2017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5396B-03F5-4506-A2E9-77B2DA8B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81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04F8B-70BA-42D6-9722-9CEAAC14F4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1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56" name="Text Box 88"/>
          <p:cNvSpPr txBox="1">
            <a:spLocks noChangeArrowheads="1"/>
          </p:cNvSpPr>
          <p:nvPr/>
        </p:nvSpPr>
        <p:spPr bwMode="auto">
          <a:xfrm>
            <a:off x="2063751" y="5157788"/>
            <a:ext cx="336126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58457" name="Text Box 89"/>
          <p:cNvSpPr txBox="1">
            <a:spLocks noChangeArrowheads="1"/>
          </p:cNvSpPr>
          <p:nvPr/>
        </p:nvSpPr>
        <p:spPr bwMode="auto">
          <a:xfrm>
            <a:off x="2228850" y="4960938"/>
            <a:ext cx="290406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1800"/>
          </a:p>
        </p:txBody>
      </p:sp>
      <p:sp>
        <p:nvSpPr>
          <p:cNvPr id="58459" name="Rectangle 9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4307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58460" name="Rectangle 9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58462" name="Rectangle 9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528301" y="6116780"/>
            <a:ext cx="663700" cy="741220"/>
          </a:xfrm>
        </p:spPr>
        <p:txBody>
          <a:bodyPr anchor="ctr"/>
          <a:lstStyle>
            <a:lvl1pPr algn="ctr">
              <a:defRPr/>
            </a:lvl1pPr>
          </a:lstStyle>
          <a:p>
            <a:fld id="{00C0BD32-0FC5-4AC7-9745-A02ABAB42F0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58466" name="Text Box 98"/>
          <p:cNvSpPr txBox="1">
            <a:spLocks noChangeArrowheads="1"/>
          </p:cNvSpPr>
          <p:nvPr/>
        </p:nvSpPr>
        <p:spPr bwMode="auto">
          <a:xfrm>
            <a:off x="4724400" y="6508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6851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076587C3-1D3F-4316-B0BD-A25A52468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1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457200"/>
            <a:ext cx="2810933" cy="54010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250" y="457200"/>
            <a:ext cx="8235951" cy="54010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6587C3-1D3F-4316-B0BD-A25A52468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68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8000" y="1600200"/>
            <a:ext cx="5522384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3585" y="1600200"/>
            <a:ext cx="55245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597650"/>
            <a:ext cx="719667" cy="260350"/>
          </a:xfrm>
        </p:spPr>
        <p:txBody>
          <a:bodyPr/>
          <a:lstStyle>
            <a:lvl1pPr>
              <a:defRPr/>
            </a:lvl1pPr>
          </a:lstStyle>
          <a:p>
            <a:fld id="{26B9D531-C1FA-4FF7-80EE-2BB7C9A85B4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629" y="1524000"/>
            <a:ext cx="11250084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8DFC901-671A-4DE9-A8DA-F88ABB850EB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12137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076587C3-1D3F-4316-B0BD-A25A52468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7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33401"/>
            <a:ext cx="11230107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1067" y="1398141"/>
            <a:ext cx="5522384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651" y="1398141"/>
            <a:ext cx="5524500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6587C3-1D3F-4316-B0BD-A25A52468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86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33" y="571128"/>
            <a:ext cx="10972800" cy="576064"/>
          </a:xfrm>
        </p:spPr>
        <p:txBody>
          <a:bodyPr/>
          <a:lstStyle>
            <a:lvl1pPr>
              <a:defRPr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833" y="1219200"/>
            <a:ext cx="5386917" cy="72008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33" y="2083295"/>
            <a:ext cx="5386917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219201"/>
            <a:ext cx="5389033" cy="72007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1" y="2083295"/>
            <a:ext cx="5389033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6587C3-1D3F-4316-B0BD-A25A52468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49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6587C3-1D3F-4316-B0BD-A25A52468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04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511374"/>
            <a:ext cx="623821" cy="333375"/>
          </a:xfrm>
        </p:spPr>
        <p:txBody>
          <a:bodyPr/>
          <a:lstStyle>
            <a:lvl1pPr>
              <a:defRPr/>
            </a:lvl1pPr>
          </a:lstStyle>
          <a:p>
            <a:fld id="{076587C3-1D3F-4316-B0BD-A25A52468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9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30412"/>
            <a:ext cx="10959008" cy="526380"/>
          </a:xfrm>
          <a:effectLst/>
        </p:spPr>
        <p:txBody>
          <a:bodyPr anchor="b"/>
          <a:lstStyle>
            <a:lvl1pPr algn="l">
              <a:defRPr sz="2000" b="1">
                <a:effectLst/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700809"/>
            <a:ext cx="6815667" cy="4425355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700809"/>
            <a:ext cx="4011084" cy="4425355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076587C3-1D3F-4316-B0BD-A25A52468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16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4191000"/>
            <a:ext cx="7315200" cy="566738"/>
          </a:xfrm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36800" y="457201"/>
            <a:ext cx="73152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6800" y="487680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6587C3-1D3F-4316-B0BD-A25A52468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1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 rot="16200000">
            <a:off x="5658779" y="336831"/>
            <a:ext cx="850255" cy="12216192"/>
          </a:xfrm>
          <a:prstGeom prst="rect">
            <a:avLst/>
          </a:prstGeom>
          <a:solidFill>
            <a:srgbClr val="079BB9"/>
          </a:solidFill>
          <a:ln>
            <a:noFill/>
          </a:ln>
          <a:effectLst/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031" name="Picture 7" descr="C:\Users\CMingo\Downloads\16_hexagon world map opacity50-02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1" y="13913"/>
            <a:ext cx="1218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629" y="1524000"/>
            <a:ext cx="11250084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9203" y="381001"/>
            <a:ext cx="1121413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28301" y="6019800"/>
            <a:ext cx="663700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ctr">
              <a:defRPr sz="1000">
                <a:solidFill>
                  <a:srgbClr val="FF9900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50042836-CF5D-4B2E-8A26-88385B05BF4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pic>
        <p:nvPicPr>
          <p:cNvPr id="1029" name="Picture 5" descr="C:\Users\CMingo\Downloads\UN logo.png"/>
          <p:cNvPicPr>
            <a:picLocks noChangeAspect="1" noChangeArrowheads="1"/>
          </p:cNvPicPr>
          <p:nvPr/>
        </p:nvPicPr>
        <p:blipFill rotWithShape="1">
          <a:blip r:embed="rId15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06" b="41765"/>
          <a:stretch/>
        </p:blipFill>
        <p:spPr bwMode="auto">
          <a:xfrm>
            <a:off x="1016001" y="6043075"/>
            <a:ext cx="5449847" cy="84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0" y="6019799"/>
            <a:ext cx="1216781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3" name="Picture 9" descr="C:\Users\CMingo\OneDrive\UN ESCAP\New Template\ESCAP_LOGO_blue.png"/>
          <p:cNvPicPr>
            <a:picLocks noChangeAspect="1" noChangeArrowheads="1"/>
          </p:cNvPicPr>
          <p:nvPr/>
        </p:nvPicPr>
        <p:blipFill>
          <a:blip r:embed="rId16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6160507"/>
            <a:ext cx="3149600" cy="61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887581" y="6177750"/>
            <a:ext cx="2678112" cy="453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Statistics Division</a:t>
            </a:r>
            <a:endParaRPr lang="en-GB" sz="1600" baseline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GB" sz="750" i="1" dirty="0" smtClean="0">
                <a:solidFill>
                  <a:schemeClr val="accent2">
                    <a:lumMod val="75000"/>
                  </a:schemeClr>
                </a:solidFill>
              </a:rPr>
              <a:t>http://www.unescap.org/our-work/statistics</a:t>
            </a:r>
            <a:endParaRPr lang="en-GB" sz="75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2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5">
              <a:lumMod val="25000"/>
            </a:schemeClr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5">
              <a:lumMod val="25000"/>
            </a:schemeClr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5">
              <a:lumMod val="25000"/>
            </a:schemeClr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accent5">
              <a:lumMod val="2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Regional </a:t>
            </a:r>
            <a:r>
              <a:rPr lang="en-US" dirty="0" err="1" smtClean="0"/>
              <a:t>Progamme</a:t>
            </a:r>
            <a:r>
              <a:rPr lang="en-US" dirty="0" smtClean="0"/>
              <a:t> on Economic Statistics:</a:t>
            </a:r>
            <a:br>
              <a:rPr lang="en-US" dirty="0" smtClean="0"/>
            </a:br>
            <a:r>
              <a:rPr lang="en-US" dirty="0" smtClean="0"/>
              <a:t>Training Component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Empowering Sustainable, </a:t>
            </a:r>
            <a:r>
              <a:rPr lang="en-US" dirty="0" smtClean="0"/>
              <a:t>National</a:t>
            </a:r>
            <a:r>
              <a:rPr lang="en-US" dirty="0" smtClean="0"/>
              <a:t> </a:t>
            </a:r>
            <a:r>
              <a:rPr lang="en-US" dirty="0" smtClean="0"/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 for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Sixth meeting of the Steering Group for the Regional Programme for Economic Statistics, 26 May 2017, Bangkok, Thailand</a:t>
            </a:r>
          </a:p>
          <a:p>
            <a:endParaRPr lang="en-US" dirty="0"/>
          </a:p>
          <a:p>
            <a:r>
              <a:rPr lang="en-US" sz="2400" dirty="0" smtClean="0"/>
              <a:t>“34… it </a:t>
            </a:r>
            <a:r>
              <a:rPr lang="en-US" sz="2400" dirty="0"/>
              <a:t>was suggested that the </a:t>
            </a:r>
            <a:r>
              <a:rPr lang="en-US" sz="2400" dirty="0" smtClean="0"/>
              <a:t>Steering Group </a:t>
            </a:r>
            <a:r>
              <a:rPr lang="en-US" sz="2400" dirty="0"/>
              <a:t>may work with and through the Network for the Coordination of </a:t>
            </a:r>
            <a:r>
              <a:rPr lang="en-US" sz="2400" dirty="0" smtClean="0"/>
              <a:t>Statistical Training </a:t>
            </a:r>
            <a:r>
              <a:rPr lang="en-US" sz="2400" dirty="0"/>
              <a:t>in Asia and the Pacific to support strengthening of national capacity </a:t>
            </a:r>
            <a:r>
              <a:rPr lang="en-US" sz="2400" dirty="0" smtClean="0"/>
              <a:t>for delivery </a:t>
            </a:r>
            <a:r>
              <a:rPr lang="en-US" sz="2400" dirty="0"/>
              <a:t>of statistical </a:t>
            </a:r>
            <a:r>
              <a:rPr lang="en-US" sz="2400" dirty="0" smtClean="0"/>
              <a:t>training.</a:t>
            </a:r>
          </a:p>
          <a:p>
            <a:r>
              <a:rPr lang="en-US" sz="2400" dirty="0" smtClean="0"/>
              <a:t>35</a:t>
            </a:r>
            <a:r>
              <a:rPr lang="en-US" sz="2400" dirty="0"/>
              <a:t>. The Steering Group requested the Co-Chairs to further discuss the matter at the </a:t>
            </a:r>
            <a:r>
              <a:rPr lang="en-US" sz="2400" dirty="0" smtClean="0"/>
              <a:t>next meeting </a:t>
            </a:r>
            <a:r>
              <a:rPr lang="en-US" sz="2400" dirty="0"/>
              <a:t>of the leadership of the Steering Group, in consultation with ESCAP </a:t>
            </a:r>
            <a:r>
              <a:rPr lang="en-US" sz="2400" dirty="0" smtClean="0"/>
              <a:t>Statistics Division </a:t>
            </a:r>
            <a:r>
              <a:rPr lang="en-US" sz="2400" dirty="0"/>
              <a:t>and ESCAP-SIAP</a:t>
            </a:r>
            <a:r>
              <a:rPr lang="en-US" sz="2400" dirty="0" smtClean="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132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Subgroup on </a:t>
            </a:r>
            <a:r>
              <a:rPr lang="en-US" dirty="0"/>
              <a:t>E</a:t>
            </a:r>
            <a:r>
              <a:rPr lang="en-US" dirty="0" smtClean="0"/>
              <a:t>conomic 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Report </a:t>
            </a:r>
            <a:r>
              <a:rPr lang="en-US" b="1" dirty="0"/>
              <a:t>of the Network for the Coordination of </a:t>
            </a:r>
            <a:r>
              <a:rPr lang="en-US" b="1" dirty="0" smtClean="0"/>
              <a:t>Statistical Training </a:t>
            </a:r>
            <a:r>
              <a:rPr lang="en-US" b="1" dirty="0"/>
              <a:t>in Asia and the </a:t>
            </a:r>
            <a:r>
              <a:rPr lang="en-US" b="1" dirty="0" smtClean="0"/>
              <a:t>Pacific</a:t>
            </a:r>
            <a:r>
              <a:rPr lang="en-US" dirty="0" smtClean="0"/>
              <a:t>, E/ESCAP/CST(5</a:t>
            </a:r>
            <a:r>
              <a:rPr lang="en-US" dirty="0"/>
              <a:t>)/</a:t>
            </a:r>
            <a:r>
              <a:rPr lang="en-US" dirty="0" smtClean="0"/>
              <a:t>8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“16</a:t>
            </a:r>
            <a:r>
              <a:rPr lang="en-US" dirty="0"/>
              <a:t>. </a:t>
            </a:r>
            <a:r>
              <a:rPr lang="en-US" dirty="0" smtClean="0"/>
              <a:t>….The </a:t>
            </a:r>
            <a:r>
              <a:rPr lang="en-US" dirty="0"/>
              <a:t>Network agreed that the modality of a subgroup </a:t>
            </a:r>
            <a:r>
              <a:rPr lang="en-US" dirty="0" smtClean="0"/>
              <a:t>for facilitating </a:t>
            </a:r>
            <a:r>
              <a:rPr lang="en-US" dirty="0"/>
              <a:t>training coordination in a specific statistical domain, similar to </a:t>
            </a:r>
            <a:r>
              <a:rPr lang="en-US" dirty="0" smtClean="0"/>
              <a:t>the </a:t>
            </a:r>
            <a:r>
              <a:rPr lang="en-US" b="1" dirty="0" smtClean="0"/>
              <a:t>Subgroup</a:t>
            </a:r>
            <a:r>
              <a:rPr lang="en-US" dirty="0" smtClean="0"/>
              <a:t> </a:t>
            </a:r>
            <a:r>
              <a:rPr lang="en-US" dirty="0"/>
              <a:t>on Training for Agricultural and Rural Statistics, could be </a:t>
            </a:r>
            <a:r>
              <a:rPr lang="en-US" dirty="0" smtClean="0"/>
              <a:t>applied to </a:t>
            </a:r>
            <a:r>
              <a:rPr lang="en-US" dirty="0"/>
              <a:t>the Regional </a:t>
            </a:r>
            <a:r>
              <a:rPr lang="en-US" dirty="0" err="1"/>
              <a:t>Programme</a:t>
            </a:r>
            <a:r>
              <a:rPr lang="en-US" dirty="0"/>
              <a:t> on Economic Statistics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8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it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assurance on the activities of the training programme component.</a:t>
            </a:r>
          </a:p>
          <a:p>
            <a:r>
              <a:rPr lang="en-US" dirty="0" smtClean="0"/>
              <a:t>Assist </a:t>
            </a:r>
            <a:r>
              <a:rPr lang="en-US" dirty="0" smtClean="0"/>
              <a:t>in the identification of experts for training activities related to the Core Set of Economic Statistics</a:t>
            </a:r>
          </a:p>
          <a:p>
            <a:r>
              <a:rPr lang="en-US" dirty="0" smtClean="0"/>
              <a:t>To </a:t>
            </a:r>
            <a:r>
              <a:rPr lang="en-US" dirty="0"/>
              <a:t>provide assistance in setting-up </a:t>
            </a:r>
            <a:r>
              <a:rPr lang="en-US" dirty="0" smtClean="0"/>
              <a:t>training </a:t>
            </a:r>
            <a:r>
              <a:rPr lang="en-US" dirty="0" err="1" smtClean="0"/>
              <a:t>programmes</a:t>
            </a:r>
            <a:r>
              <a:rPr lang="en-US" dirty="0" smtClean="0"/>
              <a:t> in </a:t>
            </a:r>
            <a:r>
              <a:rPr lang="en-US" dirty="0" smtClean="0"/>
              <a:t>the pilot countries, (i.e. </a:t>
            </a:r>
            <a:r>
              <a:rPr lang="en-US" dirty="0"/>
              <a:t>potentially host the train the trainers </a:t>
            </a:r>
            <a:r>
              <a:rPr lang="en-US" dirty="0" smtClean="0"/>
              <a:t>event)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8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95" y="404447"/>
            <a:ext cx="11214135" cy="720725"/>
          </a:xfrm>
        </p:spPr>
        <p:txBody>
          <a:bodyPr/>
          <a:lstStyle/>
          <a:p>
            <a:r>
              <a:rPr lang="en-US" dirty="0" smtClean="0"/>
              <a:t>Potential Support Activities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552145"/>
              </p:ext>
            </p:extLst>
          </p:nvPr>
        </p:nvGraphicFramePr>
        <p:xfrm>
          <a:off x="695325" y="1240326"/>
          <a:ext cx="10972569" cy="4410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5924449" imgH="2381121" progId="Excel.Sheet.12">
                  <p:embed/>
                </p:oleObj>
              </mc:Choice>
              <mc:Fallback>
                <p:oleObj name="Worksheet" r:id="rId3" imgW="5924449" imgH="23811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5325" y="1240326"/>
                        <a:ext cx="10972569" cy="44101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670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it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conceptual similarity to the subgroup </a:t>
            </a:r>
            <a:r>
              <a:rPr lang="en-US" dirty="0" smtClean="0"/>
              <a:t>for </a:t>
            </a:r>
            <a:r>
              <a:rPr lang="en-US" dirty="0"/>
              <a:t>agriculture statistics, 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The major component of th</a:t>
            </a:r>
            <a:r>
              <a:rPr lang="en-US" dirty="0" smtClean="0"/>
              <a:t>e </a:t>
            </a:r>
            <a:r>
              <a:rPr lang="en-US" dirty="0" smtClean="0"/>
              <a:t>membership of a subgroup would probably favor </a:t>
            </a:r>
            <a:r>
              <a:rPr lang="en-US" smtClean="0"/>
              <a:t>training institutions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1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Subgroup?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3600" dirty="0" smtClean="0"/>
              <a:t>(</a:t>
            </a:r>
            <a:r>
              <a:rPr lang="en-US" sz="3600" dirty="0" smtClean="0"/>
              <a:t>a)Quality assurance</a:t>
            </a:r>
          </a:p>
          <a:p>
            <a:pPr marL="400050" lvl="1" indent="0">
              <a:buNone/>
            </a:pPr>
            <a:r>
              <a:rPr lang="en-US" sz="3600" dirty="0" smtClean="0"/>
              <a:t>(</a:t>
            </a:r>
            <a:r>
              <a:rPr lang="en-US" sz="3600" dirty="0"/>
              <a:t>b) </a:t>
            </a:r>
            <a:r>
              <a:rPr lang="en-US" sz="3600" dirty="0" smtClean="0"/>
              <a:t>Implementation support, (i.e. </a:t>
            </a:r>
            <a:r>
              <a:rPr lang="en-US" sz="3600" dirty="0"/>
              <a:t>share material, human </a:t>
            </a:r>
            <a:r>
              <a:rPr lang="en-US" sz="3600" dirty="0" smtClean="0"/>
              <a:t>resources)</a:t>
            </a:r>
          </a:p>
          <a:p>
            <a:pPr marL="400050" lvl="1" indent="0">
              <a:buNone/>
            </a:pPr>
            <a:endParaRPr lang="en-US" sz="3600" b="1" dirty="0" smtClean="0"/>
          </a:p>
          <a:p>
            <a:pPr marL="400050" lvl="1" indent="0">
              <a:buNone/>
            </a:pPr>
            <a:r>
              <a:rPr lang="en-US" sz="3600" dirty="0" smtClean="0"/>
              <a:t>(</a:t>
            </a:r>
            <a:r>
              <a:rPr lang="en-US" sz="3600" dirty="0"/>
              <a:t>c) potentially host the train the trainers event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730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Programme on Economic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Strengthened </a:t>
            </a:r>
            <a:r>
              <a:rPr lang="en-US" sz="3200" dirty="0"/>
              <a:t>national statistical systems that produce the Core Set of Economic Statistics </a:t>
            </a:r>
            <a:endParaRPr lang="en-US" sz="3200" dirty="0" smtClean="0"/>
          </a:p>
          <a:p>
            <a:r>
              <a:rPr lang="en-US" sz="3200" dirty="0"/>
              <a:t>Improved training capacity of national statistical systems on the Core Set of Economic Statistics </a:t>
            </a:r>
            <a:endParaRPr lang="en-US" sz="3200" dirty="0" smtClean="0"/>
          </a:p>
          <a:p>
            <a:r>
              <a:rPr lang="en-US" sz="3200" dirty="0"/>
              <a:t>Increased availability of knowledge and sharing of best practices across the region on quality enhancement of economic statistics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86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seek agreement on how the Network can support the RPES Training Component</a:t>
            </a:r>
          </a:p>
          <a:p>
            <a:endParaRPr lang="en-US" dirty="0"/>
          </a:p>
          <a:p>
            <a:r>
              <a:rPr lang="en-US" dirty="0"/>
              <a:t>Decision on Best Method to Support the Economic Statistics Training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1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RPES training objective: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increase the institutional capacity of National Statistical Offices and Training Institutions to offer foundational training to staff who are involved in economic statistics production and dissemination in </a:t>
            </a:r>
            <a:r>
              <a:rPr lang="en-US" dirty="0" smtClean="0"/>
              <a:t>the </a:t>
            </a:r>
            <a:r>
              <a:rPr lang="en-US" dirty="0"/>
              <a:t>national statistical </a:t>
            </a:r>
            <a:r>
              <a:rPr lang="en-US" dirty="0" smtClean="0"/>
              <a:t>system of 3 pilot countries (Cambodia, Nepal, Laos).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will the project do?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training curriculum and selected training materials </a:t>
            </a:r>
            <a:r>
              <a:rPr lang="en-US" dirty="0" smtClean="0"/>
              <a:t>for: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basic skills of the Core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the SDGs interlinks</a:t>
            </a:r>
          </a:p>
          <a:p>
            <a:pPr lvl="1"/>
            <a:r>
              <a:rPr lang="en-US" dirty="0" smtClean="0"/>
              <a:t>cross </a:t>
            </a:r>
            <a:r>
              <a:rPr lang="en-US" dirty="0"/>
              <a:t>cutting </a:t>
            </a:r>
            <a:r>
              <a:rPr lang="en-US" dirty="0" smtClean="0"/>
              <a:t>skills</a:t>
            </a:r>
            <a:endParaRPr lang="en-US" dirty="0"/>
          </a:p>
          <a:p>
            <a:r>
              <a:rPr lang="en-US" dirty="0"/>
              <a:t>Create resources for trainers</a:t>
            </a:r>
          </a:p>
          <a:p>
            <a:r>
              <a:rPr lang="en-US" dirty="0"/>
              <a:t>Provide guidance on setting up or improving training at the national level</a:t>
            </a:r>
          </a:p>
        </p:txBody>
      </p:sp>
    </p:spTree>
    <p:extLst>
      <p:ext uri="{BB962C8B-B14F-4D97-AF65-F5344CB8AC3E}">
        <p14:creationId xmlns:p14="http://schemas.microsoft.com/office/powerpoint/2010/main" val="42368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and training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existing resources, identify priority areas</a:t>
            </a:r>
          </a:p>
          <a:p>
            <a:endParaRPr lang="en-US" sz="800" dirty="0"/>
          </a:p>
          <a:p>
            <a:r>
              <a:rPr lang="en-US" dirty="0"/>
              <a:t>Prepare recommended/generic curriculum</a:t>
            </a:r>
          </a:p>
          <a:p>
            <a:endParaRPr lang="en-US" sz="800" dirty="0"/>
          </a:p>
          <a:p>
            <a:r>
              <a:rPr lang="en-US" dirty="0"/>
              <a:t>Generate training materials for selected modules of the curriculum</a:t>
            </a:r>
          </a:p>
          <a:p>
            <a:endParaRPr lang="en-US" sz="800" dirty="0"/>
          </a:p>
          <a:p>
            <a:r>
              <a:rPr lang="en-US" dirty="0"/>
              <a:t>Expert consultation and review</a:t>
            </a:r>
          </a:p>
        </p:txBody>
      </p:sp>
    </p:spTree>
    <p:extLst>
      <p:ext uri="{BB962C8B-B14F-4D97-AF65-F5344CB8AC3E}">
        <p14:creationId xmlns:p14="http://schemas.microsoft.com/office/powerpoint/2010/main" val="14495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of Trainers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 resources and priority areas</a:t>
            </a:r>
          </a:p>
          <a:p>
            <a:endParaRPr lang="en-US" sz="800" dirty="0"/>
          </a:p>
          <a:p>
            <a:r>
              <a:rPr lang="en-US" dirty="0"/>
              <a:t>Develop </a:t>
            </a:r>
            <a:r>
              <a:rPr lang="en-US" dirty="0" err="1"/>
              <a:t>ToT</a:t>
            </a:r>
            <a:r>
              <a:rPr lang="en-US" dirty="0"/>
              <a:t> material</a:t>
            </a:r>
          </a:p>
          <a:p>
            <a:endParaRPr lang="en-US" sz="800" dirty="0"/>
          </a:p>
          <a:p>
            <a:r>
              <a:rPr lang="en-US" dirty="0"/>
              <a:t>Expert consultation and review</a:t>
            </a:r>
          </a:p>
          <a:p>
            <a:endParaRPr lang="en-US" sz="800" dirty="0"/>
          </a:p>
          <a:p>
            <a:r>
              <a:rPr lang="en-US" dirty="0"/>
              <a:t>Conduct </a:t>
            </a:r>
            <a:r>
              <a:rPr lang="en-US" dirty="0" err="1"/>
              <a:t>ToT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968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of the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</a:t>
            </a:r>
            <a:r>
              <a:rPr lang="en-US" dirty="0" smtClean="0"/>
              <a:t>pilot countries</a:t>
            </a:r>
            <a:r>
              <a:rPr lang="en-US" dirty="0" smtClean="0"/>
              <a:t> and </a:t>
            </a:r>
            <a:r>
              <a:rPr lang="en-US" dirty="0"/>
              <a:t>a cadre of (national) trainers</a:t>
            </a:r>
          </a:p>
          <a:p>
            <a:endParaRPr lang="en-US" sz="800" dirty="0"/>
          </a:p>
          <a:p>
            <a:r>
              <a:rPr lang="en-US" dirty="0"/>
              <a:t>Creation of guidelines and resource materials for deployment of the curriculum</a:t>
            </a:r>
          </a:p>
          <a:p>
            <a:endParaRPr lang="en-US" sz="800" dirty="0"/>
          </a:p>
          <a:p>
            <a:r>
              <a:rPr lang="en-US" dirty="0"/>
              <a:t>Provision of technical assistance to institute and tailor the generic curriculum to national context</a:t>
            </a:r>
          </a:p>
        </p:txBody>
      </p:sp>
    </p:spTree>
    <p:extLst>
      <p:ext uri="{BB962C8B-B14F-4D97-AF65-F5344CB8AC3E}">
        <p14:creationId xmlns:p14="http://schemas.microsoft.com/office/powerpoint/2010/main" val="429178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18513-27E9-4D58-8630-22E323170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Output 5</a:t>
            </a:r>
            <a:br>
              <a:rPr lang="en-GB" sz="2000" dirty="0"/>
            </a:br>
            <a:r>
              <a:rPr lang="en-US" sz="2000" dirty="0"/>
              <a:t>Improved training capacity of national statistical systems on the Core Set of Economic Statistics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1A2DCF4-06F9-4C0E-BDF0-5D7156A3A6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195870"/>
              </p:ext>
            </p:extLst>
          </p:nvPr>
        </p:nvGraphicFramePr>
        <p:xfrm>
          <a:off x="10477501" y="3429000"/>
          <a:ext cx="1473200" cy="1188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xmlns="" val="2493128233"/>
                    </a:ext>
                  </a:extLst>
                </a:gridCol>
              </a:tblGrid>
              <a:tr h="59407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COMPLETED</a:t>
                      </a: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5648300"/>
                  </a:ext>
                </a:extLst>
              </a:tr>
              <a:tr h="59407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Planned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5720026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AB5A05FA-F24F-4F8F-A559-66745FDAB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170757"/>
              </p:ext>
            </p:extLst>
          </p:nvPr>
        </p:nvGraphicFramePr>
        <p:xfrm>
          <a:off x="503115" y="1220177"/>
          <a:ext cx="9740900" cy="4533904"/>
        </p:xfrm>
        <a:graphic>
          <a:graphicData uri="http://schemas.openxmlformats.org/drawingml/2006/table">
            <a:tbl>
              <a:tblPr/>
              <a:tblGrid>
                <a:gridCol w="4559300">
                  <a:extLst>
                    <a:ext uri="{9D8B030D-6E8A-4147-A177-3AD203B41FA5}">
                      <a16:colId xmlns:a16="http://schemas.microsoft.com/office/drawing/2014/main" xmlns="" val="2225429449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85497962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xmlns="" val="240127486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xmlns="" val="2781961352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xmlns="" val="3871579218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xmlns="" val="231784479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xmlns="" val="2499129568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xmlns="" val="162624234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xmlns="" val="1505976759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xmlns="" val="1839559944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xmlns="" val="1767939199"/>
                    </a:ext>
                  </a:extLst>
                </a:gridCol>
              </a:tblGrid>
              <a:tr h="23862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Previous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8733487"/>
                  </a:ext>
                </a:extLst>
              </a:tr>
              <a:tr h="23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  <a:endParaRPr lang="en-US" sz="2000" dirty="0"/>
                    </a:p>
                  </a:txBody>
                  <a:tcPr marL="9274" marR="9274" marT="9274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  <a:endParaRPr lang="en-US" sz="2000" dirty="0"/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17292"/>
                  </a:ext>
                </a:extLst>
              </a:tr>
              <a:tr h="238627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Materials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7079642"/>
                  </a:ext>
                </a:extLst>
              </a:tr>
              <a:tr h="7158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Generation of training materials on immediate priority topics, including SBRs, Integrated Statistics, and Informal Sector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5149505"/>
                  </a:ext>
                </a:extLst>
              </a:tr>
              <a:tr h="7158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of curriculum and training materials for the basic skills necessary for the production of the Core Set of Economic Statistics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5603381"/>
                  </a:ext>
                </a:extLst>
              </a:tr>
              <a:tr h="2386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Training Conducted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455339"/>
                  </a:ext>
                </a:extLst>
              </a:tr>
              <a:tr h="238627">
                <a:tc gridSpan="1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807233"/>
                  </a:ext>
                </a:extLst>
              </a:tr>
              <a:tr h="238627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of Trainers 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1243746"/>
                  </a:ext>
                </a:extLst>
              </a:tr>
              <a:tr h="2386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of Training of Trainers materials 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6482645"/>
                  </a:ext>
                </a:extLst>
              </a:tr>
              <a:tr h="2386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 Training of Trainers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9711194"/>
                  </a:ext>
                </a:extLst>
              </a:tr>
              <a:tr h="238627">
                <a:tc gridSpan="1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5713388"/>
                  </a:ext>
                </a:extLst>
              </a:tr>
              <a:tr h="238627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Institutionalization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3228541"/>
                  </a:ext>
                </a:extLst>
              </a:tr>
              <a:tr h="7158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Providing advisory services to national statistical offices, to implement the curriculum into their training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4" marR="9274" marT="9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4155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366722"/>
      </p:ext>
    </p:extLst>
  </p:cSld>
  <p:clrMapOvr>
    <a:masterClrMapping/>
  </p:clrMapOvr>
</p:sld>
</file>

<file path=ppt/theme/theme1.xml><?xml version="1.0" encoding="utf-8"?>
<a:theme xmlns:a="http://schemas.openxmlformats.org/drawingml/2006/main" name="SD Template 2015 _ ESCAP presentation">
  <a:themeElements>
    <a:clrScheme name="template1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1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117</TotalTime>
  <Words>648</Words>
  <Application>Microsoft Office PowerPoint</Application>
  <PresentationFormat>Custom</PresentationFormat>
  <Paragraphs>151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SD Template 2015 _ ESCAP presentation</vt:lpstr>
      <vt:lpstr>Microsoft Excel Worksheet</vt:lpstr>
      <vt:lpstr>Regional Progamme on Economic Statistics: Training Component</vt:lpstr>
      <vt:lpstr>Regional Programme on Economic Statistics</vt:lpstr>
      <vt:lpstr>Goal of the Meeting</vt:lpstr>
      <vt:lpstr>RPES training objective:</vt:lpstr>
      <vt:lpstr>What will the project do?</vt:lpstr>
      <vt:lpstr>Curriculum and training material</vt:lpstr>
      <vt:lpstr>Training of Trainers material</vt:lpstr>
      <vt:lpstr>Deployment of the curriculum</vt:lpstr>
      <vt:lpstr>Output 5 Improved training capacity of national statistical systems on the Core Set of Economic Statistics </vt:lpstr>
      <vt:lpstr>Mandate for Coordination</vt:lpstr>
      <vt:lpstr>Subgroup on Economic Statistics?</vt:lpstr>
      <vt:lpstr>What would it do?</vt:lpstr>
      <vt:lpstr>Potential Support Activities</vt:lpstr>
      <vt:lpstr>What would it look like?</vt:lpstr>
      <vt:lpstr>Thank You</vt:lpstr>
      <vt:lpstr>Purpose of the Subgroup?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Progamme on Economic Statistics: Training Component</dc:title>
  <dc:creator>Matthew Perkins</dc:creator>
  <cp:lastModifiedBy>Matthew Perkins</cp:lastModifiedBy>
  <cp:revision>14</cp:revision>
  <dcterms:created xsi:type="dcterms:W3CDTF">2017-12-03T03:21:52Z</dcterms:created>
  <dcterms:modified xsi:type="dcterms:W3CDTF">2017-12-04T08:01:23Z</dcterms:modified>
</cp:coreProperties>
</file>