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62" r:id="rId2"/>
    <p:sldId id="264" r:id="rId3"/>
    <p:sldId id="265" r:id="rId4"/>
    <p:sldId id="273" r:id="rId5"/>
    <p:sldId id="266" r:id="rId6"/>
    <p:sldId id="271" r:id="rId7"/>
    <p:sldId id="267" r:id="rId8"/>
    <p:sldId id="268" r:id="rId9"/>
    <p:sldId id="279" r:id="rId10"/>
    <p:sldId id="272" r:id="rId11"/>
    <p:sldId id="269" r:id="rId12"/>
    <p:sldId id="270" r:id="rId13"/>
    <p:sldId id="274" r:id="rId14"/>
    <p:sldId id="275" r:id="rId15"/>
    <p:sldId id="277" r:id="rId16"/>
    <p:sldId id="278" r:id="rId17"/>
    <p:sldId id="282" r:id="rId18"/>
    <p:sldId id="280" r:id="rId19"/>
    <p:sldId id="281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D2AA3E4-3123-4AEE-B36F-C695D38C3808}">
          <p14:sldIdLst>
            <p14:sldId id="262"/>
            <p14:sldId id="264"/>
            <p14:sldId id="265"/>
            <p14:sldId id="273"/>
            <p14:sldId id="266"/>
            <p14:sldId id="271"/>
            <p14:sldId id="267"/>
            <p14:sldId id="268"/>
            <p14:sldId id="279"/>
            <p14:sldId id="272"/>
            <p14:sldId id="269"/>
            <p14:sldId id="270"/>
            <p14:sldId id="274"/>
            <p14:sldId id="275"/>
            <p14:sldId id="277"/>
            <p14:sldId id="278"/>
            <p14:sldId id="282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17C"/>
    <a:srgbClr val="A6E7F4"/>
    <a:srgbClr val="079BB9"/>
    <a:srgbClr val="FF9900"/>
    <a:srgbClr val="7F7F7F"/>
    <a:srgbClr val="72C7D8"/>
    <a:srgbClr val="82C1C8"/>
    <a:srgbClr val="BDDBFF"/>
    <a:srgbClr val="C7F8FD"/>
    <a:srgbClr val="2A3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599" autoAdjust="0"/>
  </p:normalViewPr>
  <p:slideViewPr>
    <p:cSldViewPr>
      <p:cViewPr varScale="1">
        <p:scale>
          <a:sx n="75" d="100"/>
          <a:sy n="75" d="100"/>
        </p:scale>
        <p:origin x="1673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458376-DA53-4F84-84FA-91343FC8BC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1806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0DD791-7F34-4405-A71E-C643FAA85C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713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57204-598E-41E3-84D3-B6058BB44E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1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Text Box 88"/>
          <p:cNvSpPr txBox="1">
            <a:spLocks noChangeArrowheads="1"/>
          </p:cNvSpPr>
          <p:nvPr/>
        </p:nvSpPr>
        <p:spPr bwMode="auto">
          <a:xfrm>
            <a:off x="1547813" y="515778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8457" name="Text Box 89"/>
          <p:cNvSpPr txBox="1">
            <a:spLocks noChangeArrowheads="1"/>
          </p:cNvSpPr>
          <p:nvPr/>
        </p:nvSpPr>
        <p:spPr bwMode="auto">
          <a:xfrm>
            <a:off x="1671638" y="4960938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58459" name="Rectangle 9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430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58460" name="Rectangle 9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58462" name="Rectangle 9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46225" y="6116780"/>
            <a:ext cx="497775" cy="741220"/>
          </a:xfrm>
        </p:spPr>
        <p:txBody>
          <a:bodyPr anchor="ctr"/>
          <a:lstStyle>
            <a:lvl1pPr algn="ctr">
              <a:defRPr/>
            </a:lvl1pPr>
          </a:lstStyle>
          <a:p>
            <a:fld id="{00C0BD32-0FC5-4AC7-9745-A02ABAB42F00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58466" name="Text Box 98"/>
          <p:cNvSpPr txBox="1">
            <a:spLocks noChangeArrowheads="1"/>
          </p:cNvSpPr>
          <p:nvPr/>
        </p:nvSpPr>
        <p:spPr bwMode="auto">
          <a:xfrm>
            <a:off x="3543300" y="65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B26B8C82-A21C-4938-AF2B-690B5B9352C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913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457200"/>
            <a:ext cx="2108200" cy="5401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437" y="457200"/>
            <a:ext cx="6176963" cy="5401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24F262-2034-42D1-9FBA-DDD341D400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628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141788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600200"/>
            <a:ext cx="41433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6597650"/>
            <a:ext cx="539750" cy="260350"/>
          </a:xfrm>
        </p:spPr>
        <p:txBody>
          <a:bodyPr/>
          <a:lstStyle>
            <a:lvl1pPr>
              <a:defRPr/>
            </a:lvl1pPr>
          </a:lstStyle>
          <a:p>
            <a:fld id="{26B9D531-C1FA-4FF7-80EE-2BB7C9A85B4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6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21" y="1524000"/>
            <a:ext cx="843756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8DFC901-671A-4DE9-A8DA-F88ABB850EB1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0370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B95B1D9-9817-4874-9412-035BFEB66FB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287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22580" cy="720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98141"/>
            <a:ext cx="4141788" cy="44649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98141"/>
            <a:ext cx="4143375" cy="44649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4EB4C9-1340-4D02-9EA7-C9BBF6B672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212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71128"/>
            <a:ext cx="8229600" cy="576064"/>
          </a:xfrm>
        </p:spPr>
        <p:txBody>
          <a:bodyPr/>
          <a:lstStyle>
            <a:lvl1pPr>
              <a:defRPr>
                <a:solidFill>
                  <a:schemeClr val="accent5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219199"/>
            <a:ext cx="4040188" cy="72008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083295"/>
            <a:ext cx="4040188" cy="3633267"/>
          </a:xfrm>
        </p:spPr>
        <p:txBody>
          <a:bodyPr/>
          <a:lstStyle>
            <a:lvl1pPr>
              <a:defRPr sz="24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72007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83295"/>
            <a:ext cx="4041775" cy="3633267"/>
          </a:xfrm>
        </p:spPr>
        <p:txBody>
          <a:bodyPr/>
          <a:lstStyle>
            <a:lvl1pPr>
              <a:defRPr sz="24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2109A3-CE6D-40A2-ABDC-7F1CA92AC7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968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A91521-6BDC-470B-BFAC-F59865DD6B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525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6511373"/>
            <a:ext cx="467866" cy="333375"/>
          </a:xfrm>
        </p:spPr>
        <p:txBody>
          <a:bodyPr/>
          <a:lstStyle>
            <a:lvl1pPr>
              <a:defRPr/>
            </a:lvl1pPr>
          </a:lstStyle>
          <a:p>
            <a:fld id="{09CA8F2C-3D49-4E50-A237-CAB29C8EF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894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412"/>
            <a:ext cx="8219256" cy="526380"/>
          </a:xfrm>
          <a:effectLst/>
        </p:spPr>
        <p:txBody>
          <a:bodyPr anchor="b"/>
          <a:lstStyle>
            <a:lvl1pPr algn="l">
              <a:defRPr sz="2000" b="1"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42535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F99C0E08-2362-412F-A1F4-C4F500B7111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395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191000"/>
            <a:ext cx="5486400" cy="566738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457200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876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C817C7-908C-4CC8-A764-04EFC44587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351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 rot="16200000">
            <a:off x="4137802" y="1863855"/>
            <a:ext cx="850255" cy="9162144"/>
          </a:xfrm>
          <a:prstGeom prst="rect">
            <a:avLst/>
          </a:prstGeom>
          <a:solidFill>
            <a:srgbClr val="079BB9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031" name="Picture 7" descr="C:\Users\CMingo\Downloads\16_hexagon world map opacity50-0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13"/>
            <a:ext cx="9140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721" y="1524000"/>
            <a:ext cx="843756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6902" y="381000"/>
            <a:ext cx="8410601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6225" y="6019799"/>
            <a:ext cx="49777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>
              <a:defRPr sz="1000">
                <a:solidFill>
                  <a:srgbClr val="FF9900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50042836-CF5D-4B2E-8A26-88385B05BF41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29" name="Picture 5" descr="C:\Users\CMingo\Downloads\UN logo.png"/>
          <p:cNvPicPr>
            <a:picLocks noChangeAspect="1" noChangeArrowheads="1"/>
          </p:cNvPicPr>
          <p:nvPr/>
        </p:nvPicPr>
        <p:blipFill rotWithShape="1">
          <a:blip r:embed="rId1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6" b="41765"/>
          <a:stretch/>
        </p:blipFill>
        <p:spPr bwMode="auto">
          <a:xfrm>
            <a:off x="762000" y="6043074"/>
            <a:ext cx="4087385" cy="84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6019799"/>
            <a:ext cx="912585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3" name="Picture 9" descr="C:\Users\CMingo\OneDrive\UN ESCAP\New Template\ESCAP_LOGO_blue.png"/>
          <p:cNvPicPr>
            <a:picLocks noChangeAspect="1" noChangeArrowheads="1"/>
          </p:cNvPicPr>
          <p:nvPr/>
        </p:nvPicPr>
        <p:blipFill>
          <a:blip r:embed="rId1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160507"/>
            <a:ext cx="2362200" cy="61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65686" y="6177749"/>
            <a:ext cx="200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Statistics Division</a:t>
            </a:r>
            <a:endParaRPr lang="en-GB" sz="1600" baseline="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GB" sz="750" i="1" dirty="0">
                <a:solidFill>
                  <a:schemeClr val="accent2">
                    <a:lumMod val="75000"/>
                  </a:schemeClr>
                </a:solidFill>
              </a:rPr>
              <a:t>http://www.unescap.org/our-work/statistics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5">
              <a:lumMod val="25000"/>
            </a:schemeClr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A39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A39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A39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A39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A39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A39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A39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A39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5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5">
              <a:lumMod val="25000"/>
            </a:schemeClr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5">
              <a:lumMod val="25000"/>
            </a:schemeClr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5">
              <a:lumMod val="25000"/>
            </a:schemeClr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5">
              <a:lumMod val="2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A399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A399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A399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A399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n-GB" sz="4000" b="1" dirty="0"/>
              <a:t>Business Demographic Statistics (BDS)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/>
          <a:p>
            <a:r>
              <a:rPr lang="en-US" sz="2400" b="0" dirty="0"/>
              <a:t>Michael Biddington, Statistician, UN ESCAP Statistics Division</a:t>
            </a:r>
          </a:p>
        </p:txBody>
      </p:sp>
    </p:spTree>
    <p:extLst>
      <p:ext uri="{BB962C8B-B14F-4D97-AF65-F5344CB8AC3E}">
        <p14:creationId xmlns:p14="http://schemas.microsoft.com/office/powerpoint/2010/main" val="47885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F3C5-FC80-4198-A699-6D576B5E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 of Businesses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1CF0CD-F27A-4F9A-931E-C1F5B4FB4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813" y="1524000"/>
            <a:ext cx="768288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3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FF6E-9B9A-44E4-AAC4-412B0319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Annual?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37EA-DBA3-4D2D-B4A1-24000629B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quarterly frozen frames but… </a:t>
            </a:r>
          </a:p>
          <a:p>
            <a:endParaRPr lang="en-AU" dirty="0"/>
          </a:p>
          <a:p>
            <a:r>
              <a:rPr lang="en-AU" dirty="0"/>
              <a:t>People only have to report once a year </a:t>
            </a:r>
          </a:p>
          <a:p>
            <a:r>
              <a:rPr lang="en-AU" dirty="0"/>
              <a:t>Employment estimates once a year</a:t>
            </a:r>
          </a:p>
          <a:p>
            <a:r>
              <a:rPr lang="en-AU" dirty="0"/>
              <a:t>Headcount estimates once a year </a:t>
            </a:r>
          </a:p>
          <a:p>
            <a:endParaRPr lang="en-AU" dirty="0"/>
          </a:p>
          <a:p>
            <a:r>
              <a:rPr lang="en-AU" dirty="0"/>
              <a:t>Anything sub-annual would be misleading. </a:t>
            </a:r>
          </a:p>
        </p:txBody>
      </p:sp>
    </p:spTree>
    <p:extLst>
      <p:ext uri="{BB962C8B-B14F-4D97-AF65-F5344CB8AC3E}">
        <p14:creationId xmlns:p14="http://schemas.microsoft.com/office/powerpoint/2010/main" val="169936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71A8-C0DA-4DD9-98DF-060AAF7F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Ranges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AB8BF-0451-4ED3-B4F5-896BBED68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Outlier results are common</a:t>
            </a:r>
          </a:p>
          <a:p>
            <a:r>
              <a:rPr lang="en-AU" dirty="0"/>
              <a:t>Ranges hide data errors</a:t>
            </a:r>
          </a:p>
          <a:p>
            <a:r>
              <a:rPr lang="en-AU" dirty="0"/>
              <a:t>Financial sector</a:t>
            </a:r>
          </a:p>
          <a:p>
            <a:r>
              <a:rPr lang="en-AU" dirty="0"/>
              <a:t>Growth rates are difficult to publish in a meaningful manner</a:t>
            </a:r>
          </a:p>
          <a:p>
            <a:pPr lvl="1"/>
            <a:r>
              <a:rPr lang="en-AU" dirty="0"/>
              <a:t>Part year reporting</a:t>
            </a:r>
          </a:p>
          <a:p>
            <a:pPr lvl="1"/>
            <a:r>
              <a:rPr lang="en-AU" dirty="0"/>
              <a:t>Change in activity</a:t>
            </a:r>
          </a:p>
          <a:p>
            <a:pPr lvl="1"/>
            <a:r>
              <a:rPr lang="en-AU" dirty="0"/>
              <a:t>Small base (high growth rates)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021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9ACB-A70B-4841-9F0E-1E47536E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Confidentiality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047D-12EF-420E-B734-1453930E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Lower concern</a:t>
            </a:r>
          </a:p>
          <a:p>
            <a:r>
              <a:rPr lang="en-AU" dirty="0"/>
              <a:t>But we have reputation to maintain </a:t>
            </a:r>
          </a:p>
          <a:p>
            <a:r>
              <a:rPr lang="en-AU" dirty="0"/>
              <a:t>No unit record data should be identifiable</a:t>
            </a:r>
          </a:p>
          <a:p>
            <a:r>
              <a:rPr lang="en-AU" dirty="0"/>
              <a:t>Rule of 3 - lowest values are (0,3). </a:t>
            </a:r>
          </a:p>
          <a:p>
            <a:endParaRPr lang="en-AU" dirty="0"/>
          </a:p>
          <a:p>
            <a:r>
              <a:rPr lang="en-AU" dirty="0"/>
              <a:t>Perturbation</a:t>
            </a:r>
          </a:p>
          <a:p>
            <a:r>
              <a:rPr lang="en-AU" dirty="0"/>
              <a:t>Table-Builder</a:t>
            </a:r>
          </a:p>
        </p:txBody>
      </p:sp>
    </p:spTree>
    <p:extLst>
      <p:ext uri="{BB962C8B-B14F-4D97-AF65-F5344CB8AC3E}">
        <p14:creationId xmlns:p14="http://schemas.microsoft.com/office/powerpoint/2010/main" val="609870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53E4-154F-456A-8E06-D707D9D6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Issues with Australian BDS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BB254-D4EB-42E3-8E69-B174587EA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Legal entity basis</a:t>
            </a:r>
          </a:p>
          <a:p>
            <a:pPr lvl="1"/>
            <a:r>
              <a:rPr lang="en-AU" dirty="0"/>
              <a:t>Not establishment </a:t>
            </a:r>
          </a:p>
          <a:p>
            <a:pPr lvl="1"/>
            <a:r>
              <a:rPr lang="en-AU" dirty="0"/>
              <a:t>Supermarkets </a:t>
            </a:r>
          </a:p>
          <a:p>
            <a:r>
              <a:rPr lang="en-AU" dirty="0"/>
              <a:t>Location data</a:t>
            </a:r>
          </a:p>
          <a:p>
            <a:pPr lvl="1" indent="-342900"/>
            <a:r>
              <a:rPr lang="en-AU" dirty="0"/>
              <a:t>Not high quality </a:t>
            </a:r>
          </a:p>
          <a:p>
            <a:r>
              <a:rPr lang="en-AU" dirty="0"/>
              <a:t>Scope </a:t>
            </a:r>
          </a:p>
          <a:p>
            <a:pPr lvl="1"/>
            <a:r>
              <a:rPr lang="en-AU" dirty="0"/>
              <a:t>Peoples expectations</a:t>
            </a:r>
          </a:p>
          <a:p>
            <a:pPr lvl="1"/>
            <a:r>
              <a:rPr lang="en-AU" dirty="0"/>
              <a:t>Property investment 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3551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99D0-BE8F-4B75-B12D-17DF3B44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Production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4705-78FC-481B-88AB-F649E276C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SAS computer code</a:t>
            </a:r>
          </a:p>
          <a:p>
            <a:endParaRPr lang="en-AU" dirty="0"/>
          </a:p>
          <a:p>
            <a:r>
              <a:rPr lang="en-AU" dirty="0"/>
              <a:t>Use one Frozen frame per year</a:t>
            </a:r>
          </a:p>
          <a:p>
            <a:r>
              <a:rPr lang="en-AU" dirty="0"/>
              <a:t>Combined data set has value for each year</a:t>
            </a:r>
          </a:p>
          <a:p>
            <a:r>
              <a:rPr lang="en-AU" dirty="0"/>
              <a:t>Except ISIC / Type / Location – simplify</a:t>
            </a:r>
          </a:p>
          <a:p>
            <a:endParaRPr lang="en-AU" dirty="0"/>
          </a:p>
          <a:p>
            <a:r>
              <a:rPr lang="en-AU" dirty="0"/>
              <a:t>Changes historical data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468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4DB8-760A-406E-89BA-587163E2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2F80E-7092-4317-B81F-92C95165D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Publication has high error rate</a:t>
            </a:r>
          </a:p>
          <a:p>
            <a:pPr lvl="1"/>
            <a:r>
              <a:rPr lang="en-AU" dirty="0"/>
              <a:t>Employment estimator </a:t>
            </a:r>
          </a:p>
          <a:p>
            <a:pPr lvl="1"/>
            <a:r>
              <a:rPr lang="en-AU" dirty="0"/>
              <a:t>Location mapping</a:t>
            </a:r>
          </a:p>
          <a:p>
            <a:pPr lvl="1"/>
            <a:r>
              <a:rPr lang="en-AU" dirty="0"/>
              <a:t>Scoping (Invalid ISIC)</a:t>
            </a:r>
          </a:p>
          <a:p>
            <a:r>
              <a:rPr lang="en-AU" dirty="0"/>
              <a:t>Know your data!</a:t>
            </a:r>
          </a:p>
          <a:p>
            <a:r>
              <a:rPr lang="en-AU" dirty="0"/>
              <a:t>Timeseries analysis</a:t>
            </a:r>
          </a:p>
          <a:p>
            <a:r>
              <a:rPr lang="en-AU" dirty="0"/>
              <a:t>Compare with other published data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3095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FAB0-DAE1-443C-8CD2-04CE7FBE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Feedback from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8215-F9C1-41C3-A043-59ACF862F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Many errors identified by users</a:t>
            </a:r>
          </a:p>
          <a:p>
            <a:r>
              <a:rPr lang="en-AU" dirty="0"/>
              <a:t>Communicated to us privately</a:t>
            </a:r>
          </a:p>
          <a:p>
            <a:r>
              <a:rPr lang="en-AU" dirty="0"/>
              <a:t>Many eyes help quality</a:t>
            </a:r>
          </a:p>
          <a:p>
            <a:endParaRPr lang="en-AU" dirty="0"/>
          </a:p>
          <a:p>
            <a:r>
              <a:rPr lang="en-AU" dirty="0"/>
              <a:t>Users need help with understanding data</a:t>
            </a:r>
          </a:p>
          <a:p>
            <a:r>
              <a:rPr lang="en-AU" dirty="0"/>
              <a:t>Explanatory notes have changed often</a:t>
            </a:r>
          </a:p>
        </p:txBody>
      </p:sp>
    </p:spTree>
    <p:extLst>
      <p:ext uri="{BB962C8B-B14F-4D97-AF65-F5344CB8AC3E}">
        <p14:creationId xmlns:p14="http://schemas.microsoft.com/office/powerpoint/2010/main" val="418571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E4E62-FBC6-4249-B740-52B2AC14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Consultancy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ED7C5-687E-4D6D-9D63-CE9370EF8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ABS does sell custom data sets on BDS</a:t>
            </a:r>
          </a:p>
          <a:p>
            <a:pPr lvl="1"/>
            <a:r>
              <a:rPr lang="en-AU" dirty="0"/>
              <a:t>Companies</a:t>
            </a:r>
          </a:p>
          <a:p>
            <a:pPr lvl="1"/>
            <a:r>
              <a:rPr lang="en-AU" dirty="0"/>
              <a:t>Other government department </a:t>
            </a:r>
          </a:p>
          <a:p>
            <a:pPr lvl="1"/>
            <a:r>
              <a:rPr lang="en-AU" dirty="0"/>
              <a:t>Minister requests</a:t>
            </a:r>
          </a:p>
          <a:p>
            <a:r>
              <a:rPr lang="en-AU" dirty="0"/>
              <a:t>Industry analysis</a:t>
            </a:r>
          </a:p>
          <a:p>
            <a:r>
              <a:rPr lang="en-AU" dirty="0"/>
              <a:t>Often say no </a:t>
            </a:r>
          </a:p>
          <a:p>
            <a:pPr lvl="1"/>
            <a:r>
              <a:rPr lang="en-AU" dirty="0"/>
              <a:t>Too much confidentiality / perturbation </a:t>
            </a:r>
          </a:p>
          <a:p>
            <a:pPr lvl="1"/>
            <a:r>
              <a:rPr lang="en-AU" dirty="0"/>
              <a:t>Propose different product to meet client needs </a:t>
            </a:r>
          </a:p>
          <a:p>
            <a:pPr lvl="1"/>
            <a:r>
              <a:rPr lang="en-AU" dirty="0"/>
              <a:t>Charge by data cell &amp; </a:t>
            </a:r>
          </a:p>
        </p:txBody>
      </p:sp>
    </p:spTree>
    <p:extLst>
      <p:ext uri="{BB962C8B-B14F-4D97-AF65-F5344CB8AC3E}">
        <p14:creationId xmlns:p14="http://schemas.microsoft.com/office/powerpoint/2010/main" val="160898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554B-2B2B-4218-93A3-6B557803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F99EC-A0F3-4491-A61E-098D351A1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4345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DF72-DAF9-43DE-B3E3-897439A7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BDS?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CDF18-3416-4BDF-93D7-8CA7C97DA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Like social statistics but for businesses</a:t>
            </a:r>
          </a:p>
          <a:p>
            <a:r>
              <a:rPr lang="en-AU" dirty="0"/>
              <a:t>Identifies major life events </a:t>
            </a:r>
          </a:p>
          <a:p>
            <a:r>
              <a:rPr lang="en-AU" dirty="0"/>
              <a:t>Births </a:t>
            </a:r>
          </a:p>
          <a:p>
            <a:r>
              <a:rPr lang="en-AU" dirty="0"/>
              <a:t>Deaths </a:t>
            </a:r>
          </a:p>
          <a:p>
            <a:r>
              <a:rPr lang="en-AU" dirty="0"/>
              <a:t>Size</a:t>
            </a:r>
          </a:p>
          <a:p>
            <a:r>
              <a:rPr lang="en-AU" dirty="0"/>
              <a:t>Type</a:t>
            </a:r>
          </a:p>
          <a:p>
            <a:r>
              <a:rPr lang="en-AU" dirty="0"/>
              <a:t>Dominated by small business and sole traders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532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08CF-739A-4794-AFC5-0F6E704A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Australian BDS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73E0B-0F69-41AC-B9FF-B7480B3C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Published once a year</a:t>
            </a:r>
          </a:p>
          <a:p>
            <a:r>
              <a:rPr lang="en-AU" dirty="0"/>
              <a:t>Five year timeseries </a:t>
            </a:r>
          </a:p>
          <a:p>
            <a:r>
              <a:rPr lang="en-AU" dirty="0"/>
              <a:t>Annual Data</a:t>
            </a:r>
          </a:p>
          <a:p>
            <a:r>
              <a:rPr lang="en-AU" dirty="0"/>
              <a:t>Data Items</a:t>
            </a:r>
          </a:p>
          <a:p>
            <a:pPr lvl="1"/>
            <a:r>
              <a:rPr lang="en-AU" dirty="0"/>
              <a:t>ISIC</a:t>
            </a:r>
          </a:p>
          <a:p>
            <a:pPr lvl="1"/>
            <a:r>
              <a:rPr lang="en-AU" dirty="0"/>
              <a:t>Size (employees &amp; turnover)</a:t>
            </a:r>
          </a:p>
          <a:p>
            <a:pPr lvl="1"/>
            <a:r>
              <a:rPr lang="en-AU" dirty="0"/>
              <a:t>Location</a:t>
            </a:r>
          </a:p>
          <a:p>
            <a:pPr lvl="1"/>
            <a:r>
              <a:rPr lang="en-AU" dirty="0"/>
              <a:t>Alive status</a:t>
            </a:r>
          </a:p>
          <a:p>
            <a:pPr lvl="1"/>
            <a:r>
              <a:rPr lang="en-AU" dirty="0"/>
              <a:t>Registration type’s</a:t>
            </a:r>
          </a:p>
        </p:txBody>
      </p:sp>
    </p:spTree>
    <p:extLst>
      <p:ext uri="{BB962C8B-B14F-4D97-AF65-F5344CB8AC3E}">
        <p14:creationId xmlns:p14="http://schemas.microsoft.com/office/powerpoint/2010/main" val="328441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3EF7-5508-4A6A-8234-9519DA90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files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0A4014-8E42-438A-832F-323EBA129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" y="2041342"/>
            <a:ext cx="8437563" cy="31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9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8C7B-8E8A-4D9C-8B1D-E7DF1993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Size Ranges – Headcount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64B48B-3660-475B-9433-32171E157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35" y="1524000"/>
            <a:ext cx="6395843" cy="4191000"/>
          </a:xfrm>
        </p:spPr>
      </p:pic>
    </p:spTree>
    <p:extLst>
      <p:ext uri="{BB962C8B-B14F-4D97-AF65-F5344CB8AC3E}">
        <p14:creationId xmlns:p14="http://schemas.microsoft.com/office/powerpoint/2010/main" val="146779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5E6D-55A8-4D0A-B71D-BF006796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Size Ranges – Turnover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1E5A91-5177-4106-BCC7-B0D738847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50" y="1524000"/>
            <a:ext cx="6090412" cy="4191000"/>
          </a:xfrm>
        </p:spPr>
      </p:pic>
    </p:spTree>
    <p:extLst>
      <p:ext uri="{BB962C8B-B14F-4D97-AF65-F5344CB8AC3E}">
        <p14:creationId xmlns:p14="http://schemas.microsoft.com/office/powerpoint/2010/main" val="247281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34B9-16FA-4E39-9875-6851DB97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Survival Rates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7BE0FA-DD84-40A9-8A22-922E5F995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815" y="1524000"/>
            <a:ext cx="636888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6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5FE7-F429-4226-9918-795F7EF9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Locations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FC2A78-98AC-4612-A71D-99377D0E7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078" y="1524000"/>
            <a:ext cx="769435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8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35BC-DCEC-41C7-9D9E-578D4F8A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Location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BF733-4741-428F-88D1-A511EE1D2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Coded using ‘business address’</a:t>
            </a:r>
          </a:p>
          <a:p>
            <a:r>
              <a:rPr lang="en-AU" dirty="0"/>
              <a:t>Often the headquarters of a business</a:t>
            </a:r>
          </a:p>
          <a:p>
            <a:r>
              <a:rPr lang="en-AU" dirty="0"/>
              <a:t>Okay for small businesses</a:t>
            </a:r>
          </a:p>
          <a:p>
            <a:endParaRPr lang="en-AU" dirty="0"/>
          </a:p>
          <a:p>
            <a:r>
              <a:rPr lang="en-AU" dirty="0"/>
              <a:t>Published at low level geographies</a:t>
            </a:r>
          </a:p>
          <a:p>
            <a:r>
              <a:rPr lang="en-AU" dirty="0"/>
              <a:t>Statistical Area Level 2 (SA2)</a:t>
            </a:r>
          </a:p>
          <a:p>
            <a:r>
              <a:rPr lang="en-AU" dirty="0"/>
              <a:t>Approximately 10-20,000 people per SA2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467109"/>
      </p:ext>
    </p:extLst>
  </p:cSld>
  <p:clrMapOvr>
    <a:masterClrMapping/>
  </p:clrMapOvr>
</p:sld>
</file>

<file path=ppt/theme/theme1.xml><?xml version="1.0" encoding="utf-8"?>
<a:theme xmlns:a="http://schemas.openxmlformats.org/drawingml/2006/main" name="SD Template 2015 _ ESCAP presentation">
  <a:themeElements>
    <a:clrScheme name="template1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 Template 2015 _ ESCAP presentation</Template>
  <TotalTime>1389</TotalTime>
  <Words>359</Words>
  <Application>Microsoft Office PowerPoint</Application>
  <PresentationFormat>On-screen Show (4:3)</PresentationFormat>
  <Paragraphs>106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Unicode MS</vt:lpstr>
      <vt:lpstr>Century Gothic</vt:lpstr>
      <vt:lpstr>SD Template 2015 _ ESCAP presentation</vt:lpstr>
      <vt:lpstr>Business Demographic Statistics (BDS)</vt:lpstr>
      <vt:lpstr>What is BDS?</vt:lpstr>
      <vt:lpstr>Australian BDS</vt:lpstr>
      <vt:lpstr>Data files</vt:lpstr>
      <vt:lpstr>Size Ranges – Headcount</vt:lpstr>
      <vt:lpstr>Size Ranges – Turnover</vt:lpstr>
      <vt:lpstr>Survival Rates</vt:lpstr>
      <vt:lpstr>Locations</vt:lpstr>
      <vt:lpstr>Location data</vt:lpstr>
      <vt:lpstr>Type of Businesses</vt:lpstr>
      <vt:lpstr>Why Annual?</vt:lpstr>
      <vt:lpstr>Why Ranges </vt:lpstr>
      <vt:lpstr>Confidentiality </vt:lpstr>
      <vt:lpstr>Issues with Australian BDS</vt:lpstr>
      <vt:lpstr>Production methods</vt:lpstr>
      <vt:lpstr>Quality checks</vt:lpstr>
      <vt:lpstr>Feedback from users</vt:lpstr>
      <vt:lpstr>Consultancy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Russell Biddington</dc:creator>
  <cp:lastModifiedBy>Michael Biddington</cp:lastModifiedBy>
  <cp:revision>46</cp:revision>
  <dcterms:created xsi:type="dcterms:W3CDTF">2017-10-17T03:04:58Z</dcterms:created>
  <dcterms:modified xsi:type="dcterms:W3CDTF">2017-12-13T06:43:44Z</dcterms:modified>
</cp:coreProperties>
</file>