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664" r:id="rId2"/>
  </p:sldMasterIdLst>
  <p:notesMasterIdLst>
    <p:notesMasterId r:id="rId20"/>
  </p:notesMasterIdLst>
  <p:handoutMasterIdLst>
    <p:handoutMasterId r:id="rId21"/>
  </p:handoutMasterIdLst>
  <p:sldIdLst>
    <p:sldId id="262" r:id="rId3"/>
    <p:sldId id="263" r:id="rId4"/>
    <p:sldId id="264" r:id="rId5"/>
    <p:sldId id="270" r:id="rId6"/>
    <p:sldId id="268" r:id="rId7"/>
    <p:sldId id="278" r:id="rId8"/>
    <p:sldId id="272" r:id="rId9"/>
    <p:sldId id="273" r:id="rId10"/>
    <p:sldId id="267" r:id="rId11"/>
    <p:sldId id="276" r:id="rId12"/>
    <p:sldId id="279" r:id="rId13"/>
    <p:sldId id="265" r:id="rId14"/>
    <p:sldId id="280" r:id="rId15"/>
    <p:sldId id="266" r:id="rId16"/>
    <p:sldId id="277" r:id="rId17"/>
    <p:sldId id="274" r:id="rId18"/>
    <p:sldId id="275" r:id="rId1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ED2AA3E4-3123-4AEE-B36F-C695D38C3808}">
          <p14:sldIdLst>
            <p14:sldId id="262"/>
            <p14:sldId id="263"/>
            <p14:sldId id="264"/>
            <p14:sldId id="270"/>
            <p14:sldId id="268"/>
            <p14:sldId id="278"/>
            <p14:sldId id="272"/>
            <p14:sldId id="273"/>
            <p14:sldId id="267"/>
            <p14:sldId id="276"/>
            <p14:sldId id="279"/>
            <p14:sldId id="265"/>
            <p14:sldId id="280"/>
            <p14:sldId id="266"/>
            <p14:sldId id="277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617C"/>
    <a:srgbClr val="A6E7F4"/>
    <a:srgbClr val="079BB9"/>
    <a:srgbClr val="FF9900"/>
    <a:srgbClr val="7F7F7F"/>
    <a:srgbClr val="72C7D8"/>
    <a:srgbClr val="82C1C8"/>
    <a:srgbClr val="BDDBFF"/>
    <a:srgbClr val="C7F8FD"/>
    <a:srgbClr val="2A3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599" autoAdjust="0"/>
  </p:normalViewPr>
  <p:slideViewPr>
    <p:cSldViewPr>
      <p:cViewPr varScale="1">
        <p:scale>
          <a:sx n="75" d="100"/>
          <a:sy n="75" d="100"/>
        </p:scale>
        <p:origin x="1673" y="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458376-DA53-4F84-84FA-91343FC8BC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1806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0DD791-7F34-4405-A71E-C643FAA85C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4713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757204-598E-41E3-84D3-B6058BB44E9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10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D8F23-0771-4F05-A254-EBBAC8A3A4E6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8114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802BB4-5069-4B92-8A61-C67D55FF84C8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4229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56" name="Text Box 88"/>
          <p:cNvSpPr txBox="1">
            <a:spLocks noChangeArrowheads="1"/>
          </p:cNvSpPr>
          <p:nvPr/>
        </p:nvSpPr>
        <p:spPr bwMode="auto">
          <a:xfrm>
            <a:off x="1547813" y="5157788"/>
            <a:ext cx="252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8457" name="Text Box 89"/>
          <p:cNvSpPr txBox="1">
            <a:spLocks noChangeArrowheads="1"/>
          </p:cNvSpPr>
          <p:nvPr/>
        </p:nvSpPr>
        <p:spPr bwMode="auto">
          <a:xfrm>
            <a:off x="1671638" y="4960938"/>
            <a:ext cx="217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58459" name="Rectangle 9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4307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58460" name="Rectangle 9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58462" name="Rectangle 9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46225" y="6116780"/>
            <a:ext cx="497775" cy="741220"/>
          </a:xfrm>
        </p:spPr>
        <p:txBody>
          <a:bodyPr anchor="ctr"/>
          <a:lstStyle>
            <a:lvl1pPr algn="ctr">
              <a:defRPr/>
            </a:lvl1pPr>
          </a:lstStyle>
          <a:p>
            <a:fld id="{00C0BD32-0FC5-4AC7-9745-A02ABAB42F00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58466" name="Text Box 98"/>
          <p:cNvSpPr txBox="1">
            <a:spLocks noChangeArrowheads="1"/>
          </p:cNvSpPr>
          <p:nvPr/>
        </p:nvSpPr>
        <p:spPr bwMode="auto">
          <a:xfrm>
            <a:off x="3543300" y="650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B26B8C82-A21C-4938-AF2B-690B5B9352C0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9135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457200"/>
            <a:ext cx="2108200" cy="54010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2437" y="457200"/>
            <a:ext cx="6176963" cy="54010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24F262-2034-42D1-9FBA-DDD341D400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6281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600200"/>
            <a:ext cx="4141788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188" y="1600200"/>
            <a:ext cx="41433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0" y="6597650"/>
            <a:ext cx="539750" cy="260350"/>
          </a:xfrm>
        </p:spPr>
        <p:txBody>
          <a:bodyPr/>
          <a:lstStyle>
            <a:lvl1pPr>
              <a:defRPr/>
            </a:lvl1pPr>
          </a:lstStyle>
          <a:p>
            <a:fld id="{26B9D531-C1FA-4FF7-80EE-2BB7C9A85B4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962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484313"/>
            <a:ext cx="76200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  <a:endParaRPr lang="en-AU" noProof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240088"/>
            <a:ext cx="6480175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  <a:endParaRPr lang="en-AU" noProof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68313" y="580548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89288" y="5805488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15113" y="580548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8567C9-7EA7-40DB-94FE-28A014B131DC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602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08884-FA87-42D5-BE39-20FD7EC6CC85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7049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AE557-2ABD-46D4-8D1C-D7AC07626F49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9442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989138"/>
            <a:ext cx="4032250" cy="4137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989138"/>
            <a:ext cx="4033837" cy="4137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723DC-3F65-4560-B85C-B0293F142F68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3908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67E6D-85F0-42A9-B6CC-F520DA9AB7E7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0425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6995B-0A21-47DD-B6BD-B7664F456F89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78641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60EF4-6348-4D90-A637-9BB636EE936A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943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721" y="1524000"/>
            <a:ext cx="8437563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98DFC901-671A-4DE9-A8DA-F88ABB850EB1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037097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97BB2-A2BD-4724-913F-BFACA3403D35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7067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5D091-4F3D-4817-9749-6B3526E937D1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71841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BFA86-853C-4C73-B8BD-B1666F1A0343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11899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620713"/>
            <a:ext cx="2054225" cy="5505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620713"/>
            <a:ext cx="6011862" cy="5505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6CC3B-741C-446E-A839-0F29C75ABA7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20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5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0B95B1D9-9817-4874-9412-035BFEB66FB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287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422580" cy="720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1398141"/>
            <a:ext cx="4141788" cy="44649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98141"/>
            <a:ext cx="4143375" cy="44649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4EB4C9-1340-4D02-9EA7-C9BBF6B6728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212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571128"/>
            <a:ext cx="8229600" cy="576064"/>
          </a:xfrm>
        </p:spPr>
        <p:txBody>
          <a:bodyPr/>
          <a:lstStyle>
            <a:lvl1pPr>
              <a:defRPr>
                <a:solidFill>
                  <a:schemeClr val="accent5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0375" y="1219199"/>
            <a:ext cx="4040188" cy="720081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375" y="2083295"/>
            <a:ext cx="4040188" cy="3633267"/>
          </a:xfrm>
        </p:spPr>
        <p:txBody>
          <a:bodyPr/>
          <a:lstStyle>
            <a:lvl1pPr>
              <a:defRPr sz="2400">
                <a:solidFill>
                  <a:schemeClr val="accent5">
                    <a:lumMod val="25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25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25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25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041775" cy="72007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083295"/>
            <a:ext cx="4041775" cy="3633267"/>
          </a:xfrm>
        </p:spPr>
        <p:txBody>
          <a:bodyPr/>
          <a:lstStyle>
            <a:lvl1pPr>
              <a:defRPr sz="2400">
                <a:solidFill>
                  <a:schemeClr val="accent5">
                    <a:lumMod val="25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25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25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25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2109A3-CE6D-40A2-ABDC-7F1CA92AC7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968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A91521-6BDC-470B-BFAC-F59865DD6B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525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0" y="6511373"/>
            <a:ext cx="467866" cy="333375"/>
          </a:xfrm>
        </p:spPr>
        <p:txBody>
          <a:bodyPr/>
          <a:lstStyle>
            <a:lvl1pPr>
              <a:defRPr/>
            </a:lvl1pPr>
          </a:lstStyle>
          <a:p>
            <a:fld id="{09CA8F2C-3D49-4E50-A237-CAB29C8EF0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894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0412"/>
            <a:ext cx="8219256" cy="526380"/>
          </a:xfrm>
          <a:effectLst/>
        </p:spPr>
        <p:txBody>
          <a:bodyPr anchor="b"/>
          <a:lstStyle>
            <a:lvl1pPr algn="l">
              <a:defRPr sz="2000" b="1">
                <a:effectLst/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00808"/>
            <a:ext cx="5111750" cy="4425355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425355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F99C0E08-2362-412F-A1F4-C4F500B7111F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395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191000"/>
            <a:ext cx="5486400" cy="566738"/>
          </a:xfrm>
        </p:spPr>
        <p:txBody>
          <a:bodyPr anchor="b"/>
          <a:lstStyle>
            <a:lvl1pPr algn="l">
              <a:defRPr sz="20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2600" y="457200"/>
            <a:ext cx="5486400" cy="36748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2600" y="48768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C817C7-908C-4CC8-A764-04EFC44587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3519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 rot="16200000">
            <a:off x="4137802" y="1863855"/>
            <a:ext cx="850255" cy="9162144"/>
          </a:xfrm>
          <a:prstGeom prst="rect">
            <a:avLst/>
          </a:prstGeom>
          <a:solidFill>
            <a:srgbClr val="079BB9"/>
          </a:solidFill>
          <a:ln>
            <a:noFill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1031" name="Picture 7" descr="C:\Users\CMingo\Downloads\16_hexagon world map opacity50-02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913"/>
            <a:ext cx="91407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1721" y="1524000"/>
            <a:ext cx="8437563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 dirty="0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96902" y="381000"/>
            <a:ext cx="8410601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6225" y="6019799"/>
            <a:ext cx="497775" cy="83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ctr">
              <a:defRPr sz="1000">
                <a:solidFill>
                  <a:srgbClr val="FF9900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fld id="{50042836-CF5D-4B2E-8A26-88385B05BF41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pic>
        <p:nvPicPr>
          <p:cNvPr id="1029" name="Picture 5" descr="C:\Users\CMingo\Downloads\UN logo.png"/>
          <p:cNvPicPr>
            <a:picLocks noChangeAspect="1" noChangeArrowheads="1"/>
          </p:cNvPicPr>
          <p:nvPr/>
        </p:nvPicPr>
        <p:blipFill rotWithShape="1">
          <a:blip r:embed="rId15" cstate="screen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06" b="41765"/>
          <a:stretch/>
        </p:blipFill>
        <p:spPr bwMode="auto">
          <a:xfrm>
            <a:off x="762000" y="6043074"/>
            <a:ext cx="4087385" cy="847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0" y="6019799"/>
            <a:ext cx="912585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33" name="Picture 9" descr="C:\Users\CMingo\OneDrive\UN ESCAP\New Template\ESCAP_LOGO_blue.png"/>
          <p:cNvPicPr>
            <a:picLocks noChangeAspect="1" noChangeArrowheads="1"/>
          </p:cNvPicPr>
          <p:nvPr/>
        </p:nvPicPr>
        <p:blipFill>
          <a:blip r:embed="rId16" cstate="screen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6160507"/>
            <a:ext cx="2362200" cy="612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665686" y="6177749"/>
            <a:ext cx="2008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>
                <a:solidFill>
                  <a:schemeClr val="accent2">
                    <a:lumMod val="75000"/>
                  </a:schemeClr>
                </a:solidFill>
              </a:rPr>
              <a:t>Statistics Division</a:t>
            </a:r>
            <a:endParaRPr lang="en-GB" sz="1600" baseline="0" dirty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en-GB" sz="750" i="1" dirty="0">
                <a:solidFill>
                  <a:schemeClr val="accent2">
                    <a:lumMod val="75000"/>
                  </a:schemeClr>
                </a:solidFill>
              </a:rPr>
              <a:t>http://www.unescap.org/our-work/statistics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5">
              <a:lumMod val="25000"/>
            </a:schemeClr>
          </a:solidFill>
          <a:effectLst/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accent5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accent5">
              <a:lumMod val="25000"/>
            </a:schemeClr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accent5">
              <a:lumMod val="25000"/>
            </a:schemeClr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accent5">
              <a:lumMod val="25000"/>
            </a:schemeClr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accent5">
              <a:lumMod val="25000"/>
            </a:schemeClr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A399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A399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A399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A399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620713"/>
            <a:ext cx="6767512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989138"/>
            <a:ext cx="8218487" cy="413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192838"/>
            <a:ext cx="2016125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113" y="6192838"/>
            <a:ext cx="2895600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92838"/>
            <a:ext cx="2133600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819F67-7B47-4A1D-8A72-30AD7EB6EADA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29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685800" y="1958975"/>
            <a:ext cx="7772400" cy="1470025"/>
          </a:xfrm>
        </p:spPr>
        <p:txBody>
          <a:bodyPr/>
          <a:lstStyle/>
          <a:p>
            <a:r>
              <a:rPr lang="en-GB" sz="4000" b="1" dirty="0"/>
              <a:t>Profiling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>
          <a:xfrm>
            <a:off x="1371600" y="3886200"/>
            <a:ext cx="6400800" cy="1295400"/>
          </a:xfrm>
        </p:spPr>
        <p:txBody>
          <a:bodyPr/>
          <a:lstStyle/>
          <a:p>
            <a:r>
              <a:rPr lang="en-US" sz="2400" b="0" dirty="0"/>
              <a:t>Michael Biddington,  Statistics Division, UN ESCAP.</a:t>
            </a:r>
          </a:p>
        </p:txBody>
      </p:sp>
    </p:spTree>
    <p:extLst>
      <p:ext uri="{BB962C8B-B14F-4D97-AF65-F5344CB8AC3E}">
        <p14:creationId xmlns:p14="http://schemas.microsoft.com/office/powerpoint/2010/main" val="478851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70C70-9709-4247-8443-924F97408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Who to Profile?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CC0CF-7EFF-43D7-BC19-5E1EA0BD7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Profiling rules </a:t>
            </a:r>
          </a:p>
          <a:p>
            <a:r>
              <a:rPr lang="en-AU" dirty="0"/>
              <a:t>500 employment if single state </a:t>
            </a:r>
          </a:p>
          <a:p>
            <a:r>
              <a:rPr lang="en-AU" dirty="0"/>
              <a:t>300 employment if multi state</a:t>
            </a:r>
          </a:p>
          <a:p>
            <a:r>
              <a:rPr lang="en-AU" dirty="0"/>
              <a:t>If 200+ and ISIC is wrong</a:t>
            </a:r>
          </a:p>
          <a:p>
            <a:r>
              <a:rPr lang="en-AU" dirty="0"/>
              <a:t>If substantial admin data issue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32212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53802-6542-454A-9363-7F178E935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do we identify EG’s?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DA93E-4D24-4335-AD06-35C162E15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Administrative data</a:t>
            </a:r>
          </a:p>
          <a:p>
            <a:r>
              <a:rPr lang="en-AU" dirty="0"/>
              <a:t>Group reporting (VAT)</a:t>
            </a:r>
          </a:p>
          <a:p>
            <a:r>
              <a:rPr lang="en-AU" dirty="0"/>
              <a:t>News</a:t>
            </a:r>
          </a:p>
          <a:p>
            <a:r>
              <a:rPr lang="en-AU" dirty="0"/>
              <a:t>History (40 years of SBRs)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Send profiling form</a:t>
            </a:r>
          </a:p>
          <a:p>
            <a:r>
              <a:rPr lang="en-AU" dirty="0"/>
              <a:t>Very few changes to EGs</a:t>
            </a:r>
          </a:p>
        </p:txBody>
      </p:sp>
    </p:spTree>
    <p:extLst>
      <p:ext uri="{BB962C8B-B14F-4D97-AF65-F5344CB8AC3E}">
        <p14:creationId xmlns:p14="http://schemas.microsoft.com/office/powerpoint/2010/main" val="628649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1F638-522F-48D1-B9BC-4D8DC9807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Profiling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F4FCD-34BC-4BD6-AA7C-55CAA73A3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Teams grouped by ISIC divisions (since 2012)</a:t>
            </a:r>
          </a:p>
          <a:p>
            <a:r>
              <a:rPr lang="en-AU" dirty="0"/>
              <a:t>3 divisions per team </a:t>
            </a:r>
          </a:p>
          <a:p>
            <a:r>
              <a:rPr lang="en-AU" dirty="0"/>
              <a:t>Know the industry</a:t>
            </a:r>
          </a:p>
          <a:p>
            <a:pPr lvl="1"/>
            <a:r>
              <a:rPr lang="en-AU" dirty="0"/>
              <a:t>Helps response rates &amp; compliance</a:t>
            </a:r>
          </a:p>
          <a:p>
            <a:pPr lvl="1"/>
            <a:r>
              <a:rPr lang="en-AU" dirty="0"/>
              <a:t>More efficient processing</a:t>
            </a:r>
          </a:p>
          <a:p>
            <a:r>
              <a:rPr lang="en-AU" dirty="0"/>
              <a:t>Responsibility for division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51182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01B41-FC5F-4294-B7B4-6C8C99F65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Not just about collecting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58DEA-9ED9-4110-B0C0-282A6AD26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Relationship building </a:t>
            </a:r>
          </a:p>
          <a:p>
            <a:r>
              <a:rPr lang="en-AU" dirty="0"/>
              <a:t>Educate the providers</a:t>
            </a:r>
          </a:p>
          <a:p>
            <a:r>
              <a:rPr lang="en-AU" dirty="0"/>
              <a:t>Listen to their concerns</a:t>
            </a:r>
          </a:p>
          <a:p>
            <a:r>
              <a:rPr lang="en-AU" dirty="0"/>
              <a:t>Learn about the industry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Improve trust</a:t>
            </a:r>
          </a:p>
          <a:p>
            <a:r>
              <a:rPr lang="en-AU" dirty="0"/>
              <a:t>Improve response rates</a:t>
            </a:r>
          </a:p>
        </p:txBody>
      </p:sp>
    </p:spTree>
    <p:extLst>
      <p:ext uri="{BB962C8B-B14F-4D97-AF65-F5344CB8AC3E}">
        <p14:creationId xmlns:p14="http://schemas.microsoft.com/office/powerpoint/2010/main" val="4241751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F5D90-340E-4F04-B8CB-C8225AA07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Quality Assurance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D639C-2F66-4F40-9ECA-7BC0D2571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Easy to make mistakes</a:t>
            </a:r>
          </a:p>
          <a:p>
            <a:r>
              <a:rPr lang="en-AU" dirty="0"/>
              <a:t>Need to be efficient in identifying them</a:t>
            </a:r>
          </a:p>
          <a:p>
            <a:endParaRPr lang="en-AU" dirty="0"/>
          </a:p>
          <a:p>
            <a:r>
              <a:rPr lang="en-AU" dirty="0"/>
              <a:t>Profiling report</a:t>
            </a:r>
          </a:p>
          <a:p>
            <a:r>
              <a:rPr lang="en-AU" dirty="0"/>
              <a:t>Audits </a:t>
            </a:r>
          </a:p>
          <a:p>
            <a:r>
              <a:rPr lang="en-AU" dirty="0"/>
              <a:t>Validations</a:t>
            </a:r>
          </a:p>
          <a:p>
            <a:r>
              <a:rPr lang="en-AU" dirty="0"/>
              <a:t>Comment fields</a:t>
            </a:r>
          </a:p>
          <a:p>
            <a:r>
              <a:rPr lang="en-AU" dirty="0"/>
              <a:t>Feedback from survey areas</a:t>
            </a:r>
          </a:p>
        </p:txBody>
      </p:sp>
    </p:spTree>
    <p:extLst>
      <p:ext uri="{BB962C8B-B14F-4D97-AF65-F5344CB8AC3E}">
        <p14:creationId xmlns:p14="http://schemas.microsoft.com/office/powerpoint/2010/main" val="2683614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BD82F-988E-4060-B941-E3AB57331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Staff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C4C0A-9D54-48B7-AC4D-B73F07C5E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System (SBR system)</a:t>
            </a:r>
          </a:p>
          <a:p>
            <a:r>
              <a:rPr lang="en-AU" dirty="0"/>
              <a:t>Processes (Quality assurance etc)</a:t>
            </a:r>
          </a:p>
          <a:p>
            <a:r>
              <a:rPr lang="en-AU" dirty="0"/>
              <a:t>Standards (ISIC)</a:t>
            </a:r>
          </a:p>
          <a:p>
            <a:r>
              <a:rPr lang="en-AU" dirty="0"/>
              <a:t>Programming </a:t>
            </a:r>
          </a:p>
          <a:p>
            <a:r>
              <a:rPr lang="en-AU" dirty="0"/>
              <a:t>Tax system </a:t>
            </a:r>
          </a:p>
          <a:p>
            <a:r>
              <a:rPr lang="en-AU" dirty="0"/>
              <a:t>Economic systems and standards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62055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D0730-053F-4BF7-96E9-8E72F995C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CFB59-D36A-4168-A553-B0C479BD4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Admin data is not perfect</a:t>
            </a:r>
          </a:p>
          <a:p>
            <a:r>
              <a:rPr lang="en-AU" dirty="0"/>
              <a:t>Where units are large – not fit for purpose</a:t>
            </a:r>
          </a:p>
          <a:p>
            <a:r>
              <a:rPr lang="en-AU" dirty="0"/>
              <a:t>Profiling resolves this issue</a:t>
            </a:r>
          </a:p>
          <a:p>
            <a:r>
              <a:rPr lang="en-AU" dirty="0"/>
              <a:t>But is resource intensive</a:t>
            </a:r>
          </a:p>
          <a:p>
            <a:r>
              <a:rPr lang="en-AU" dirty="0"/>
              <a:t>Population selection and management is key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7756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CE02D-BBE3-4C7F-8E5F-80A1A87A3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Q&amp;A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054D3-2717-4421-857F-5B49FAE8C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110465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Profiling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AU" dirty="0"/>
              <a:t>Makes SBR more fit for purpose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Responsiveness to change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Building relationships with data providers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Better response rates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More accurate data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Reduces provider burden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941EB103-8367-4758-8666-F108665E72F2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153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E2F64-D3E4-41EB-B72A-1BB49CC3B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ABS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18BEB-D0F0-4F71-95DA-E26B02844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Australian (ABS) example</a:t>
            </a:r>
          </a:p>
          <a:p>
            <a:r>
              <a:rPr lang="en-AU" dirty="0"/>
              <a:t>2,200,000 legal entities paying tax</a:t>
            </a:r>
          </a:p>
          <a:p>
            <a:r>
              <a:rPr lang="en-AU" dirty="0"/>
              <a:t>50,000 of these = 50% of GDP</a:t>
            </a:r>
          </a:p>
          <a:p>
            <a:r>
              <a:rPr lang="en-AU" dirty="0"/>
              <a:t>2,500 enterprises</a:t>
            </a:r>
          </a:p>
          <a:p>
            <a:r>
              <a:rPr lang="en-AU" dirty="0"/>
              <a:t>5,000 business units </a:t>
            </a:r>
          </a:p>
          <a:p>
            <a:endParaRPr lang="en-AU" dirty="0"/>
          </a:p>
          <a:p>
            <a:r>
              <a:rPr lang="en-AU" dirty="0"/>
              <a:t>Less surveys, higher quality, lower costs &amp; happier providers</a:t>
            </a:r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5688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403648" cy="6957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Rectangle 23"/>
          <p:cNvSpPr/>
          <p:nvPr/>
        </p:nvSpPr>
        <p:spPr>
          <a:xfrm>
            <a:off x="269082" y="5638800"/>
            <a:ext cx="7736681" cy="598512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AU" dirty="0">
                <a:solidFill>
                  <a:prstClr val="black"/>
                </a:solidFill>
              </a:rPr>
              <a:t>                                               NON-OBSERVED ECONOMY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476673"/>
            <a:ext cx="2160240" cy="57606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AU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11760" y="476673"/>
            <a:ext cx="5616624" cy="57606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AU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51520" y="102013"/>
            <a:ext cx="2160240" cy="276999"/>
            <a:chOff x="251520" y="6269705"/>
            <a:chExt cx="7776864" cy="276999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51520" y="6453336"/>
              <a:ext cx="77768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066122" y="6269705"/>
              <a:ext cx="388843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200" dirty="0">
                  <a:solidFill>
                    <a:prstClr val="black"/>
                  </a:solidFill>
                  <a:latin typeface="Calibri"/>
                </a:rPr>
                <a:t>Households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86527" y="6415012"/>
            <a:ext cx="7776864" cy="369332"/>
            <a:chOff x="251520" y="6269705"/>
            <a:chExt cx="7776864" cy="369332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251520" y="6453336"/>
              <a:ext cx="77768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663788" y="6269705"/>
              <a:ext cx="27003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dirty="0">
                  <a:solidFill>
                    <a:prstClr val="black"/>
                  </a:solidFill>
                  <a:latin typeface="Calibri"/>
                </a:rPr>
                <a:t>SNA Production Boundary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411760" y="147143"/>
            <a:ext cx="5616624" cy="276999"/>
            <a:chOff x="251520" y="6314836"/>
            <a:chExt cx="7776864" cy="276999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251520" y="6453336"/>
              <a:ext cx="77768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678209" y="6314836"/>
              <a:ext cx="2546909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200" dirty="0">
                  <a:solidFill>
                    <a:prstClr val="black"/>
                  </a:solidFill>
                  <a:latin typeface="Calibri"/>
                </a:rPr>
                <a:t>Other Institutional units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905521" y="908718"/>
            <a:ext cx="7914949" cy="4852890"/>
            <a:chOff x="683568" y="908719"/>
            <a:chExt cx="8136904" cy="4824537"/>
          </a:xfrm>
        </p:grpSpPr>
        <p:sp>
          <p:nvSpPr>
            <p:cNvPr id="17" name="Rectangle 16"/>
            <p:cNvSpPr/>
            <p:nvPr/>
          </p:nvSpPr>
          <p:spPr>
            <a:xfrm>
              <a:off x="683568" y="908720"/>
              <a:ext cx="8136904" cy="4824536"/>
            </a:xfrm>
            <a:prstGeom prst="rect">
              <a:avLst/>
            </a:prstGeom>
            <a:noFill/>
            <a:ln>
              <a:solidFill>
                <a:srgbClr val="0086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282789" y="908719"/>
              <a:ext cx="537683" cy="489566"/>
            </a:xfrm>
            <a:prstGeom prst="rect">
              <a:avLst/>
            </a:prstGeom>
            <a:solidFill>
              <a:srgbClr val="008600">
                <a:alpha val="43000"/>
              </a:srgbClr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600" dirty="0">
                  <a:solidFill>
                    <a:prstClr val="black"/>
                  </a:solidFill>
                  <a:latin typeface="Calibri"/>
                </a:rPr>
                <a:t>ABR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9.6m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216240" y="1340768"/>
            <a:ext cx="5888405" cy="3960440"/>
            <a:chOff x="1115616" y="1340768"/>
            <a:chExt cx="5989242" cy="3960440"/>
          </a:xfrm>
        </p:grpSpPr>
        <p:sp>
          <p:nvSpPr>
            <p:cNvPr id="22" name="Rectangle 21"/>
            <p:cNvSpPr/>
            <p:nvPr/>
          </p:nvSpPr>
          <p:spPr>
            <a:xfrm>
              <a:off x="1115616" y="1340768"/>
              <a:ext cx="5976664" cy="3960440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7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57784" y="1353760"/>
              <a:ext cx="747074" cy="492443"/>
            </a:xfrm>
            <a:prstGeom prst="rect">
              <a:avLst/>
            </a:prstGeom>
            <a:solidFill>
              <a:schemeClr val="accent6">
                <a:lumMod val="75000"/>
                <a:alpha val="46000"/>
              </a:schemeClr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600" dirty="0">
                  <a:solidFill>
                    <a:prstClr val="black"/>
                  </a:solidFill>
                  <a:latin typeface="Calibri"/>
                </a:rPr>
                <a:t>ABSBR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6.9m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512380" y="5984441"/>
            <a:ext cx="8226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AU" sz="1000" dirty="0">
                <a:solidFill>
                  <a:prstClr val="white"/>
                </a:solidFill>
                <a:latin typeface="Calibri"/>
              </a:rPr>
              <a:t>Barter trade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515984" y="5984440"/>
            <a:ext cx="8002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AU" sz="1000" dirty="0">
                <a:solidFill>
                  <a:prstClr val="white"/>
                </a:solidFill>
                <a:latin typeface="Calibri"/>
              </a:rPr>
              <a:t>Subsistence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52020" y="5991982"/>
            <a:ext cx="8931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AU" sz="1000" dirty="0">
                <a:solidFill>
                  <a:prstClr val="white"/>
                </a:solidFill>
                <a:latin typeface="Calibri"/>
              </a:rPr>
              <a:t>Illegal activity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63009" y="5984441"/>
            <a:ext cx="12634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AU" sz="1000" dirty="0">
                <a:solidFill>
                  <a:prstClr val="white"/>
                </a:solidFill>
                <a:latin typeface="Calibri"/>
              </a:rPr>
              <a:t>Backyard production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1571347" y="1745201"/>
            <a:ext cx="4591662" cy="3151573"/>
            <a:chOff x="1466711" y="1745201"/>
            <a:chExt cx="4696298" cy="3151573"/>
          </a:xfrm>
        </p:grpSpPr>
        <p:sp>
          <p:nvSpPr>
            <p:cNvPr id="33" name="Rectangle 32"/>
            <p:cNvSpPr/>
            <p:nvPr/>
          </p:nvSpPr>
          <p:spPr>
            <a:xfrm>
              <a:off x="1466711" y="1745201"/>
              <a:ext cx="4696298" cy="3151573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116119" y="1745201"/>
              <a:ext cx="1046890" cy="738664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43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600" dirty="0">
                  <a:solidFill>
                    <a:prstClr val="black"/>
                  </a:solidFill>
                  <a:latin typeface="Calibri"/>
                </a:rPr>
                <a:t>ACTIVE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600" dirty="0">
                  <a:solidFill>
                    <a:prstClr val="black"/>
                  </a:solidFill>
                  <a:latin typeface="Calibri"/>
                </a:rPr>
                <a:t>UNITS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4.9m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944210" y="2160572"/>
            <a:ext cx="2807810" cy="2127343"/>
            <a:chOff x="1835696" y="2160572"/>
            <a:chExt cx="2916324" cy="2127343"/>
          </a:xfrm>
        </p:grpSpPr>
        <p:sp>
          <p:nvSpPr>
            <p:cNvPr id="36" name="Rectangle 35"/>
            <p:cNvSpPr/>
            <p:nvPr/>
          </p:nvSpPr>
          <p:spPr>
            <a:xfrm>
              <a:off x="1835696" y="2160572"/>
              <a:ext cx="2916324" cy="2127343"/>
            </a:xfrm>
            <a:prstGeom prst="rect">
              <a:avLst/>
            </a:prstGeom>
            <a:solidFill>
              <a:srgbClr val="00B050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568774" y="2160572"/>
              <a:ext cx="1183245" cy="738664"/>
            </a:xfrm>
            <a:prstGeom prst="rect">
              <a:avLst/>
            </a:prstGeom>
            <a:solidFill>
              <a:srgbClr val="00B050">
                <a:alpha val="31000"/>
              </a:srgb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600" dirty="0">
                  <a:solidFill>
                    <a:prstClr val="black"/>
                  </a:solidFill>
                  <a:latin typeface="Calibri"/>
                </a:rPr>
                <a:t>COMMON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600" dirty="0">
                  <a:solidFill>
                    <a:prstClr val="black"/>
                  </a:solidFill>
                  <a:latin typeface="Calibri"/>
                </a:rPr>
                <a:t>FRAME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2.2m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02380" y="881746"/>
            <a:ext cx="793807" cy="718235"/>
            <a:chOff x="399063" y="1580225"/>
            <a:chExt cx="793807" cy="718235"/>
          </a:xfrm>
        </p:grpSpPr>
        <p:sp>
          <p:nvSpPr>
            <p:cNvPr id="41" name="Regular Pentagon 40"/>
            <p:cNvSpPr/>
            <p:nvPr/>
          </p:nvSpPr>
          <p:spPr>
            <a:xfrm>
              <a:off x="665825" y="1580225"/>
              <a:ext cx="159798" cy="137604"/>
            </a:xfrm>
            <a:prstGeom prst="pentagon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99063" y="1744462"/>
              <a:ext cx="79380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Households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providing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dwellings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06389" y="2529904"/>
            <a:ext cx="760143" cy="872123"/>
            <a:chOff x="415895" y="1580225"/>
            <a:chExt cx="760143" cy="872123"/>
          </a:xfrm>
        </p:grpSpPr>
        <p:sp>
          <p:nvSpPr>
            <p:cNvPr id="44" name="Regular Pentagon 43"/>
            <p:cNvSpPr/>
            <p:nvPr/>
          </p:nvSpPr>
          <p:spPr>
            <a:xfrm>
              <a:off x="665825" y="1580225"/>
              <a:ext cx="159798" cy="137604"/>
            </a:xfrm>
            <a:prstGeom prst="pentagon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15895" y="1744462"/>
              <a:ext cx="76014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Household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production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for own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final use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02381" y="4518972"/>
            <a:ext cx="793807" cy="718235"/>
            <a:chOff x="399063" y="1580225"/>
            <a:chExt cx="793807" cy="718235"/>
          </a:xfrm>
        </p:grpSpPr>
        <p:sp>
          <p:nvSpPr>
            <p:cNvPr id="47" name="Regular Pentagon 46"/>
            <p:cNvSpPr/>
            <p:nvPr/>
          </p:nvSpPr>
          <p:spPr>
            <a:xfrm>
              <a:off x="665825" y="1580225"/>
              <a:ext cx="159798" cy="137604"/>
            </a:xfrm>
            <a:prstGeom prst="pentagon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99063" y="1744462"/>
              <a:ext cx="79380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Households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providing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services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8113342" y="1678159"/>
            <a:ext cx="683200" cy="881290"/>
            <a:chOff x="2175217" y="1837678"/>
            <a:chExt cx="683200" cy="881290"/>
          </a:xfrm>
        </p:grpSpPr>
        <p:sp>
          <p:nvSpPr>
            <p:cNvPr id="50" name="Isosceles Triangle 49"/>
            <p:cNvSpPr/>
            <p:nvPr/>
          </p:nvSpPr>
          <p:spPr>
            <a:xfrm>
              <a:off x="2388093" y="1837678"/>
              <a:ext cx="257453" cy="20686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75217" y="2118804"/>
              <a:ext cx="683200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Non-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business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ABNs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991410" y="2979156"/>
            <a:ext cx="881973" cy="712013"/>
            <a:chOff x="2075831" y="1837678"/>
            <a:chExt cx="881973" cy="712013"/>
          </a:xfrm>
        </p:grpSpPr>
        <p:sp>
          <p:nvSpPr>
            <p:cNvPr id="53" name="Isosceles Triangle 52"/>
            <p:cNvSpPr/>
            <p:nvPr/>
          </p:nvSpPr>
          <p:spPr>
            <a:xfrm>
              <a:off x="2388093" y="1837678"/>
              <a:ext cx="257453" cy="20686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075831" y="2118804"/>
              <a:ext cx="88197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Professional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gambling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8114166" y="4287915"/>
            <a:ext cx="614271" cy="712013"/>
            <a:chOff x="2209679" y="1837678"/>
            <a:chExt cx="614271" cy="712013"/>
          </a:xfrm>
        </p:grpSpPr>
        <p:sp>
          <p:nvSpPr>
            <p:cNvPr id="56" name="Isosceles Triangle 55"/>
            <p:cNvSpPr/>
            <p:nvPr/>
          </p:nvSpPr>
          <p:spPr>
            <a:xfrm>
              <a:off x="2388093" y="1837678"/>
              <a:ext cx="257453" cy="20686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209679" y="2118804"/>
              <a:ext cx="61427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Foreign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entities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845885" y="1019350"/>
            <a:ext cx="1853182" cy="261610"/>
            <a:chOff x="2534142" y="1805522"/>
            <a:chExt cx="1853182" cy="261610"/>
          </a:xfrm>
        </p:grpSpPr>
        <p:sp>
          <p:nvSpPr>
            <p:cNvPr id="62" name="Isosceles Triangle 61"/>
            <p:cNvSpPr/>
            <p:nvPr/>
          </p:nvSpPr>
          <p:spPr>
            <a:xfrm>
              <a:off x="2534142" y="1837678"/>
              <a:ext cx="257453" cy="20686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825679" y="1805522"/>
              <a:ext cx="156164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Newly-registered ABNs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234344" y="2114533"/>
            <a:ext cx="739305" cy="712013"/>
            <a:chOff x="2147166" y="1837678"/>
            <a:chExt cx="739305" cy="712013"/>
          </a:xfrm>
        </p:grpSpPr>
        <p:sp>
          <p:nvSpPr>
            <p:cNvPr id="68" name="Isosceles Triangle 67"/>
            <p:cNvSpPr/>
            <p:nvPr/>
          </p:nvSpPr>
          <p:spPr>
            <a:xfrm>
              <a:off x="2388093" y="1837678"/>
              <a:ext cx="257453" cy="20686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147166" y="2118804"/>
              <a:ext cx="73930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Cancelled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ABNs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022444" y="2593232"/>
            <a:ext cx="981359" cy="607238"/>
            <a:chOff x="2026139" y="1837678"/>
            <a:chExt cx="981359" cy="607238"/>
          </a:xfrm>
        </p:grpSpPr>
        <p:sp>
          <p:nvSpPr>
            <p:cNvPr id="71" name="Isosceles Triangle 70"/>
            <p:cNvSpPr/>
            <p:nvPr/>
          </p:nvSpPr>
          <p:spPr>
            <a:xfrm>
              <a:off x="2388093" y="1837678"/>
              <a:ext cx="257453" cy="20686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026139" y="2014029"/>
              <a:ext cx="98135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Long-term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non-remitters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862995" y="3419619"/>
            <a:ext cx="1266692" cy="626288"/>
            <a:chOff x="1883477" y="1837678"/>
            <a:chExt cx="1266692" cy="626288"/>
          </a:xfrm>
        </p:grpSpPr>
        <p:sp>
          <p:nvSpPr>
            <p:cNvPr id="74" name="Isosceles Triangle 73"/>
            <p:cNvSpPr/>
            <p:nvPr/>
          </p:nvSpPr>
          <p:spPr>
            <a:xfrm>
              <a:off x="2388093" y="1837678"/>
              <a:ext cx="257453" cy="20686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883477" y="2033079"/>
              <a:ext cx="126669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Does not withhold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Income Tax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898838" y="4525771"/>
            <a:ext cx="1265531" cy="261610"/>
            <a:chOff x="2534142" y="1812321"/>
            <a:chExt cx="1265531" cy="261610"/>
          </a:xfrm>
        </p:grpSpPr>
        <p:sp>
          <p:nvSpPr>
            <p:cNvPr id="80" name="Isosceles Triangle 79"/>
            <p:cNvSpPr/>
            <p:nvPr/>
          </p:nvSpPr>
          <p:spPr>
            <a:xfrm>
              <a:off x="2534142" y="1837678"/>
              <a:ext cx="257453" cy="20686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888847" y="1812321"/>
              <a:ext cx="91082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Out of scope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564264" y="2605426"/>
            <a:ext cx="643846" cy="851188"/>
            <a:chOff x="2681057" y="2064470"/>
            <a:chExt cx="926315" cy="1254019"/>
          </a:xfrm>
        </p:grpSpPr>
        <p:sp>
          <p:nvSpPr>
            <p:cNvPr id="83" name="Isosceles Triangle 82"/>
            <p:cNvSpPr/>
            <p:nvPr/>
          </p:nvSpPr>
          <p:spPr>
            <a:xfrm>
              <a:off x="2791595" y="2654423"/>
              <a:ext cx="110538" cy="103433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691737" y="2064470"/>
              <a:ext cx="91563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Non-profiled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units</a:t>
              </a:r>
            </a:p>
          </p:txBody>
        </p:sp>
        <p:sp>
          <p:nvSpPr>
            <p:cNvPr id="85" name="Isosceles Triangle 84"/>
            <p:cNvSpPr/>
            <p:nvPr/>
          </p:nvSpPr>
          <p:spPr>
            <a:xfrm>
              <a:off x="2902133" y="2928267"/>
              <a:ext cx="110538" cy="103433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86" name="Isosceles Triangle 85"/>
            <p:cNvSpPr/>
            <p:nvPr/>
          </p:nvSpPr>
          <p:spPr>
            <a:xfrm>
              <a:off x="3012671" y="3111623"/>
              <a:ext cx="110538" cy="103433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87" name="Isosceles Triangle 86"/>
            <p:cNvSpPr/>
            <p:nvPr/>
          </p:nvSpPr>
          <p:spPr>
            <a:xfrm>
              <a:off x="3162885" y="2876550"/>
              <a:ext cx="110538" cy="103433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88" name="Isosceles Triangle 87"/>
            <p:cNvSpPr/>
            <p:nvPr/>
          </p:nvSpPr>
          <p:spPr>
            <a:xfrm>
              <a:off x="2681057" y="3215056"/>
              <a:ext cx="110538" cy="103433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3445929" y="3115219"/>
            <a:ext cx="1229713" cy="1047395"/>
            <a:chOff x="3064734" y="4485251"/>
            <a:chExt cx="1229713" cy="1047395"/>
          </a:xfrm>
        </p:grpSpPr>
        <p:sp>
          <p:nvSpPr>
            <p:cNvPr id="90" name="TextBox 89"/>
            <p:cNvSpPr txBox="1"/>
            <p:nvPr/>
          </p:nvSpPr>
          <p:spPr>
            <a:xfrm>
              <a:off x="3067940" y="4564380"/>
              <a:ext cx="327334" cy="24622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EG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064734" y="4924200"/>
              <a:ext cx="330540" cy="24622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EN</a:t>
              </a:r>
            </a:p>
          </p:txBody>
        </p:sp>
        <p:grpSp>
          <p:nvGrpSpPr>
            <p:cNvPr id="92" name="Group 91"/>
            <p:cNvGrpSpPr/>
            <p:nvPr/>
          </p:nvGrpSpPr>
          <p:grpSpPr>
            <a:xfrm>
              <a:off x="3596027" y="4913283"/>
              <a:ext cx="698420" cy="619363"/>
              <a:chOff x="3867150" y="4933712"/>
              <a:chExt cx="698420" cy="619363"/>
            </a:xfrm>
          </p:grpSpPr>
          <p:sp>
            <p:nvSpPr>
              <p:cNvPr id="96" name="Isosceles Triangle 95"/>
              <p:cNvSpPr/>
              <p:nvPr/>
            </p:nvSpPr>
            <p:spPr>
              <a:xfrm>
                <a:off x="4011327" y="5017022"/>
                <a:ext cx="110538" cy="103433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AU">
                  <a:solidFill>
                    <a:prstClr val="white"/>
                  </a:solidFill>
                </a:endParaRPr>
              </a:p>
            </p:txBody>
          </p:sp>
          <p:sp>
            <p:nvSpPr>
              <p:cNvPr id="97" name="Isosceles Triangle 96"/>
              <p:cNvSpPr/>
              <p:nvPr/>
            </p:nvSpPr>
            <p:spPr>
              <a:xfrm>
                <a:off x="4107627" y="5155839"/>
                <a:ext cx="110538" cy="103433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AU">
                  <a:solidFill>
                    <a:prstClr val="white"/>
                  </a:solidFill>
                </a:endParaRPr>
              </a:p>
            </p:txBody>
          </p:sp>
          <p:sp>
            <p:nvSpPr>
              <p:cNvPr id="98" name="Isosceles Triangle 97"/>
              <p:cNvSpPr/>
              <p:nvPr/>
            </p:nvSpPr>
            <p:spPr>
              <a:xfrm>
                <a:off x="4218165" y="5339195"/>
                <a:ext cx="110538" cy="103433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AU">
                  <a:solidFill>
                    <a:prstClr val="white"/>
                  </a:solidFill>
                </a:endParaRPr>
              </a:p>
            </p:txBody>
          </p:sp>
          <p:sp>
            <p:nvSpPr>
              <p:cNvPr id="99" name="Isosceles Triangle 98"/>
              <p:cNvSpPr/>
              <p:nvPr/>
            </p:nvSpPr>
            <p:spPr>
              <a:xfrm>
                <a:off x="4257841" y="5143455"/>
                <a:ext cx="110538" cy="103433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AU">
                  <a:solidFill>
                    <a:prstClr val="white"/>
                  </a:solidFill>
                </a:endParaRPr>
              </a:p>
            </p:txBody>
          </p:sp>
          <p:sp>
            <p:nvSpPr>
              <p:cNvPr id="100" name="Isosceles Triangle 99"/>
              <p:cNvSpPr/>
              <p:nvPr/>
            </p:nvSpPr>
            <p:spPr>
              <a:xfrm>
                <a:off x="4002279" y="5287478"/>
                <a:ext cx="110538" cy="103433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AU">
                  <a:solidFill>
                    <a:prstClr val="white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3867150" y="4933712"/>
                <a:ext cx="652463" cy="619363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prstDash val="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AU">
                  <a:solidFill>
                    <a:prstClr val="white"/>
                  </a:solidFill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4162896" y="4936567"/>
                <a:ext cx="40267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AU" sz="1000" dirty="0">
                    <a:solidFill>
                      <a:prstClr val="black"/>
                    </a:solidFill>
                    <a:latin typeface="Calibri"/>
                  </a:rPr>
                  <a:t>TAU</a:t>
                </a:r>
              </a:p>
            </p:txBody>
          </p:sp>
        </p:grpSp>
        <p:cxnSp>
          <p:nvCxnSpPr>
            <p:cNvPr id="93" name="Straight Connector 92"/>
            <p:cNvCxnSpPr>
              <a:stCxn id="90" idx="2"/>
              <a:endCxn id="91" idx="0"/>
            </p:cNvCxnSpPr>
            <p:nvPr/>
          </p:nvCxnSpPr>
          <p:spPr>
            <a:xfrm flipH="1">
              <a:off x="3230004" y="4810601"/>
              <a:ext cx="1603" cy="1135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91" idx="3"/>
            </p:cNvCxnSpPr>
            <p:nvPr/>
          </p:nvCxnSpPr>
          <p:spPr>
            <a:xfrm flipV="1">
              <a:off x="3395274" y="5047310"/>
              <a:ext cx="198948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3494748" y="4485251"/>
              <a:ext cx="63190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Profiled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units</a:t>
              </a: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4803592" y="4238769"/>
            <a:ext cx="1404551" cy="597713"/>
            <a:chOff x="1814549" y="1837678"/>
            <a:chExt cx="1404551" cy="597713"/>
          </a:xfrm>
        </p:grpSpPr>
        <p:sp>
          <p:nvSpPr>
            <p:cNvPr id="104" name="Isosceles Triangle 103"/>
            <p:cNvSpPr/>
            <p:nvPr/>
          </p:nvSpPr>
          <p:spPr>
            <a:xfrm>
              <a:off x="2388093" y="1837678"/>
              <a:ext cx="257453" cy="20686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814549" y="2004504"/>
              <a:ext cx="140455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Not registered for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Goods &amp; Services Tax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7729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55939-3905-4CA3-ACC3-D551B82B7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ABS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7C887-D19B-4B3D-B49C-388186000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C000"/>
              </a:buClr>
            </a:pPr>
            <a:r>
              <a:rPr lang="en-AU" dirty="0"/>
              <a:t>25 FTE staff</a:t>
            </a:r>
          </a:p>
          <a:p>
            <a:pPr>
              <a:buClr>
                <a:srgbClr val="FFC000"/>
              </a:buClr>
            </a:pPr>
            <a:r>
              <a:rPr lang="en-AU" dirty="0"/>
              <a:t>About 1200 groups profiled each cycle</a:t>
            </a:r>
          </a:p>
          <a:p>
            <a:r>
              <a:rPr lang="en-AU" dirty="0"/>
              <a:t>Large Groups are Personally Profiled</a:t>
            </a:r>
          </a:p>
          <a:p>
            <a:pPr lvl="1"/>
            <a:r>
              <a:rPr lang="en-AU" dirty="0"/>
              <a:t>Phone Call</a:t>
            </a:r>
          </a:p>
          <a:p>
            <a:pPr lvl="1"/>
            <a:r>
              <a:rPr lang="en-AU" dirty="0"/>
              <a:t>Approach letter </a:t>
            </a:r>
          </a:p>
          <a:p>
            <a:pPr lvl="1"/>
            <a:r>
              <a:rPr lang="en-AU" dirty="0"/>
              <a:t>Over Phone or face to face</a:t>
            </a:r>
          </a:p>
          <a:p>
            <a:r>
              <a:rPr lang="en-AU" dirty="0"/>
              <a:t>Smaller groups -  Webform</a:t>
            </a:r>
          </a:p>
          <a:p>
            <a:pPr lvl="1"/>
            <a:r>
              <a:rPr lang="en-AU" dirty="0"/>
              <a:t>Prefilled</a:t>
            </a:r>
          </a:p>
          <a:p>
            <a:pPr lvl="1"/>
            <a:r>
              <a:rPr lang="en-AU" dirty="0"/>
              <a:t>Update contact details, LE’s, employment etc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71769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4766C-98BE-4FF2-B6BB-DA22054F3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Profiling survey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BEDEB-E330-4487-B928-2A3121AF9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Sent to enterprise group (EG)</a:t>
            </a:r>
          </a:p>
          <a:p>
            <a:r>
              <a:rPr lang="en-AU" dirty="0"/>
              <a:t>List of all legal entities</a:t>
            </a:r>
          </a:p>
          <a:p>
            <a:r>
              <a:rPr lang="en-AU" dirty="0"/>
              <a:t>List of own defined business unit</a:t>
            </a:r>
          </a:p>
          <a:p>
            <a:r>
              <a:rPr lang="en-AU" dirty="0"/>
              <a:t>Descriptions of economic activity</a:t>
            </a:r>
          </a:p>
          <a:p>
            <a:r>
              <a:rPr lang="en-AU" dirty="0"/>
              <a:t>Turnover / Wages / Employment by unit</a:t>
            </a:r>
          </a:p>
          <a:p>
            <a:r>
              <a:rPr lang="en-AU" dirty="0"/>
              <a:t>Contact details</a:t>
            </a:r>
          </a:p>
          <a:p>
            <a:endParaRPr lang="en-AU" dirty="0"/>
          </a:p>
          <a:p>
            <a:r>
              <a:rPr lang="en-AU" dirty="0"/>
              <a:t>Follow up phone calls</a:t>
            </a:r>
          </a:p>
        </p:txBody>
      </p:sp>
    </p:spTree>
    <p:extLst>
      <p:ext uri="{BB962C8B-B14F-4D97-AF65-F5344CB8AC3E}">
        <p14:creationId xmlns:p14="http://schemas.microsoft.com/office/powerpoint/2010/main" val="3575440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6767512" cy="936079"/>
          </a:xfrm>
        </p:spPr>
        <p:txBody>
          <a:bodyPr/>
          <a:lstStyle/>
          <a:p>
            <a:r>
              <a:rPr lang="en-AU" sz="1400" b="1" dirty="0">
                <a:solidFill>
                  <a:srgbClr val="006600"/>
                </a:solidFill>
              </a:rPr>
              <a:t>Economics Units Model – Profiled Population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3491880" y="1556792"/>
            <a:ext cx="1872208" cy="666377"/>
          </a:xfrm>
          <a:prstGeom prst="rect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4555" y="2852936"/>
            <a:ext cx="1584176" cy="576064"/>
          </a:xfrm>
          <a:prstGeom prst="rect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93992" y="2852936"/>
            <a:ext cx="1584176" cy="576064"/>
          </a:xfrm>
          <a:prstGeom prst="rect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06320" y="2852936"/>
            <a:ext cx="1584176" cy="576064"/>
          </a:xfrm>
          <a:prstGeom prst="rect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8104" y="2852936"/>
            <a:ext cx="1584176" cy="576064"/>
          </a:xfrm>
          <a:prstGeom prst="rect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05942" y="2852936"/>
            <a:ext cx="1584176" cy="576064"/>
          </a:xfrm>
          <a:prstGeom prst="rect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1880" y="157683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strangelo Edessa" panose="03080600000000000000" pitchFamily="66" charset="0"/>
                <a:ea typeface="+mn-ea"/>
                <a:cs typeface="Estrangelo Edessa" panose="03080600000000000000" pitchFamily="66" charset="0"/>
              </a:rPr>
              <a:t>Enterprise Group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strangelo Edessa" panose="03080600000000000000" pitchFamily="66" charset="0"/>
                <a:ea typeface="+mn-ea"/>
                <a:cs typeface="Estrangelo Edessa" panose="03080600000000000000" pitchFamily="66" charset="0"/>
              </a:rPr>
              <a:t>(EG)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4555" y="4077073"/>
            <a:ext cx="1746194" cy="576064"/>
          </a:xfrm>
          <a:prstGeom prst="rect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3149" y="4077072"/>
            <a:ext cx="1746194" cy="576065"/>
          </a:xfrm>
          <a:prstGeom prst="rect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58140" y="4077072"/>
            <a:ext cx="1746194" cy="576066"/>
          </a:xfrm>
          <a:prstGeom prst="rect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38721" y="4077072"/>
            <a:ext cx="1746194" cy="576065"/>
          </a:xfrm>
          <a:prstGeom prst="rect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4968" y="5200301"/>
            <a:ext cx="1205361" cy="360040"/>
          </a:xfrm>
          <a:prstGeom prst="rect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4970" y="5632621"/>
            <a:ext cx="1205361" cy="360040"/>
          </a:xfrm>
          <a:prstGeom prst="rect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4969" y="6051821"/>
            <a:ext cx="1205361" cy="360040"/>
          </a:xfrm>
          <a:prstGeom prst="rect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28557" y="5200301"/>
            <a:ext cx="1205361" cy="360040"/>
          </a:xfrm>
          <a:prstGeom prst="rect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53565" y="5200301"/>
            <a:ext cx="1205361" cy="360040"/>
          </a:xfrm>
          <a:prstGeom prst="rect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309138" y="5200301"/>
            <a:ext cx="1205361" cy="360040"/>
          </a:xfrm>
          <a:prstGeom prst="rect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28557" y="5631857"/>
            <a:ext cx="1205361" cy="360040"/>
          </a:xfrm>
          <a:prstGeom prst="rect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28557" y="6056953"/>
            <a:ext cx="1205361" cy="360040"/>
          </a:xfrm>
          <a:prstGeom prst="rect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309138" y="5632621"/>
            <a:ext cx="1205361" cy="360040"/>
          </a:xfrm>
          <a:prstGeom prst="rect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72100" y="2955661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strangelo Edessa" panose="03080600000000000000" pitchFamily="66" charset="0"/>
                <a:ea typeface="+mn-ea"/>
                <a:cs typeface="Estrangelo Edessa" panose="03080600000000000000" pitchFamily="66" charset="0"/>
              </a:rPr>
              <a:t>Legal Entity (LE)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57988" y="2956302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strangelo Edessa" panose="03080600000000000000" pitchFamily="66" charset="0"/>
                <a:ea typeface="+mn-ea"/>
                <a:cs typeface="Estrangelo Edessa" panose="03080600000000000000" pitchFamily="66" charset="0"/>
              </a:rPr>
              <a:t>Legal Entity (LE)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770316" y="2955661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strangelo Edessa" panose="03080600000000000000" pitchFamily="66" charset="0"/>
                <a:ea typeface="+mn-ea"/>
                <a:cs typeface="Estrangelo Edessa" panose="03080600000000000000" pitchFamily="66" charset="0"/>
              </a:rPr>
              <a:t>Legal Entity (LE)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1840" y="300648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strangelo Edessa" panose="03080600000000000000" pitchFamily="66" charset="0"/>
                <a:ea typeface="+mn-ea"/>
                <a:cs typeface="Estrangelo Edessa" panose="03080600000000000000" pitchFamily="66" charset="0"/>
              </a:rPr>
              <a:t>Legal Entity (LE)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169938" y="2955661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strangelo Edessa" panose="03080600000000000000" pitchFamily="66" charset="0"/>
                <a:ea typeface="+mn-ea"/>
                <a:cs typeface="Estrangelo Edessa" panose="03080600000000000000" pitchFamily="66" charset="0"/>
              </a:rPr>
              <a:t>Legal Entity (LE)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4555" y="4041939"/>
            <a:ext cx="1746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strangelo Edessa" panose="03080600000000000000" pitchFamily="66" charset="0"/>
                <a:ea typeface="+mn-ea"/>
                <a:cs typeface="Estrangelo Edessa" panose="03080600000000000000" pitchFamily="66" charset="0"/>
              </a:rPr>
              <a:t>Type of Activity Unit (TAU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283149" y="4041938"/>
            <a:ext cx="1746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strangelo Edessa" panose="03080600000000000000" pitchFamily="66" charset="0"/>
                <a:ea typeface="+mn-ea"/>
                <a:cs typeface="Estrangelo Edessa" panose="03080600000000000000" pitchFamily="66" charset="0"/>
              </a:rPr>
              <a:t>Type of Activity Unit (TAU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58140" y="4045424"/>
            <a:ext cx="1746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strangelo Edessa" panose="03080600000000000000" pitchFamily="66" charset="0"/>
                <a:ea typeface="+mn-ea"/>
                <a:cs typeface="Estrangelo Edessa" panose="03080600000000000000" pitchFamily="66" charset="0"/>
              </a:rPr>
              <a:t>Type of Activity Unit (TAU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046061" y="4045424"/>
            <a:ext cx="1746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strangelo Edessa" panose="03080600000000000000" pitchFamily="66" charset="0"/>
                <a:ea typeface="+mn-ea"/>
                <a:cs typeface="Estrangelo Edessa" panose="03080600000000000000" pitchFamily="66" charset="0"/>
              </a:rPr>
              <a:t>Type of Activity Unit (TAU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54965" y="5183664"/>
            <a:ext cx="1205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strangelo Edessa" panose="03080600000000000000" pitchFamily="66" charset="0"/>
                <a:ea typeface="+mn-ea"/>
                <a:cs typeface="Estrangelo Edessa" panose="03080600000000000000" pitchFamily="66" charset="0"/>
              </a:rPr>
              <a:t>Location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54966" y="5632621"/>
            <a:ext cx="1205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strangelo Edessa" panose="03080600000000000000" pitchFamily="66" charset="0"/>
                <a:ea typeface="+mn-ea"/>
                <a:cs typeface="Estrangelo Edessa" panose="03080600000000000000" pitchFamily="66" charset="0"/>
              </a:rPr>
              <a:t>Location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54967" y="6031065"/>
            <a:ext cx="1205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strangelo Edessa" panose="03080600000000000000" pitchFamily="66" charset="0"/>
                <a:ea typeface="+mn-ea"/>
                <a:cs typeface="Estrangelo Edessa" panose="03080600000000000000" pitchFamily="66" charset="0"/>
              </a:rPr>
              <a:t>Location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553564" y="5183664"/>
            <a:ext cx="1205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strangelo Edessa" panose="03080600000000000000" pitchFamily="66" charset="0"/>
                <a:ea typeface="+mn-ea"/>
                <a:cs typeface="Estrangelo Edessa" panose="03080600000000000000" pitchFamily="66" charset="0"/>
              </a:rPr>
              <a:t>Location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28557" y="6026505"/>
            <a:ext cx="1205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strangelo Edessa" panose="03080600000000000000" pitchFamily="66" charset="0"/>
                <a:ea typeface="+mn-ea"/>
                <a:cs typeface="Estrangelo Edessa" panose="03080600000000000000" pitchFamily="66" charset="0"/>
              </a:rPr>
              <a:t>Location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628556" y="5636579"/>
            <a:ext cx="1205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strangelo Edessa" panose="03080600000000000000" pitchFamily="66" charset="0"/>
                <a:ea typeface="+mn-ea"/>
                <a:cs typeface="Estrangelo Edessa" panose="03080600000000000000" pitchFamily="66" charset="0"/>
              </a:rPr>
              <a:t>Location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628557" y="5183664"/>
            <a:ext cx="1205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strangelo Edessa" panose="03080600000000000000" pitchFamily="66" charset="0"/>
                <a:ea typeface="+mn-ea"/>
                <a:cs typeface="Estrangelo Edessa" panose="03080600000000000000" pitchFamily="66" charset="0"/>
              </a:rPr>
              <a:t>Location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309136" y="5632621"/>
            <a:ext cx="1205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strangelo Edessa" panose="03080600000000000000" pitchFamily="66" charset="0"/>
                <a:ea typeface="+mn-ea"/>
                <a:cs typeface="Estrangelo Edessa" panose="03080600000000000000" pitchFamily="66" charset="0"/>
              </a:rPr>
              <a:t>Location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309137" y="5191009"/>
            <a:ext cx="1205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strangelo Edessa" panose="03080600000000000000" pitchFamily="66" charset="0"/>
                <a:ea typeface="+mn-ea"/>
                <a:cs typeface="Estrangelo Edessa" panose="03080600000000000000" pitchFamily="66" charset="0"/>
              </a:rPr>
              <a:t>Location</a:t>
            </a:r>
          </a:p>
        </p:txBody>
      </p:sp>
      <p:cxnSp>
        <p:nvCxnSpPr>
          <p:cNvPr id="43" name="Straight Connector 42"/>
          <p:cNvCxnSpPr>
            <a:stCxn id="10" idx="2"/>
            <a:endCxn id="7" idx="0"/>
          </p:cNvCxnSpPr>
          <p:nvPr/>
        </p:nvCxnSpPr>
        <p:spPr>
          <a:xfrm>
            <a:off x="4427984" y="2100058"/>
            <a:ext cx="170424" cy="752878"/>
          </a:xfrm>
          <a:prstGeom prst="line">
            <a:avLst/>
          </a:prstGeom>
          <a:ln w="1905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" idx="2"/>
            <a:endCxn id="8" idx="0"/>
          </p:cNvCxnSpPr>
          <p:nvPr/>
        </p:nvCxnSpPr>
        <p:spPr>
          <a:xfrm>
            <a:off x="4427984" y="2223169"/>
            <a:ext cx="1872208" cy="629767"/>
          </a:xfrm>
          <a:prstGeom prst="line">
            <a:avLst/>
          </a:prstGeom>
          <a:ln w="1905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2"/>
            <a:endCxn id="6" idx="0"/>
          </p:cNvCxnSpPr>
          <p:nvPr/>
        </p:nvCxnSpPr>
        <p:spPr>
          <a:xfrm flipH="1">
            <a:off x="2886080" y="2100058"/>
            <a:ext cx="1541904" cy="752878"/>
          </a:xfrm>
          <a:prstGeom prst="line">
            <a:avLst/>
          </a:prstGeom>
          <a:ln w="1905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" idx="2"/>
            <a:endCxn id="5" idx="0"/>
          </p:cNvCxnSpPr>
          <p:nvPr/>
        </p:nvCxnSpPr>
        <p:spPr>
          <a:xfrm flipH="1">
            <a:off x="1176643" y="2223169"/>
            <a:ext cx="3251341" cy="629767"/>
          </a:xfrm>
          <a:prstGeom prst="line">
            <a:avLst/>
          </a:prstGeom>
          <a:ln w="1905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2"/>
            <a:endCxn id="9" idx="0"/>
          </p:cNvCxnSpPr>
          <p:nvPr/>
        </p:nvCxnSpPr>
        <p:spPr>
          <a:xfrm>
            <a:off x="4427984" y="2100058"/>
            <a:ext cx="3570046" cy="752878"/>
          </a:xfrm>
          <a:prstGeom prst="line">
            <a:avLst/>
          </a:prstGeom>
          <a:ln w="1905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5" idx="2"/>
            <a:endCxn id="29" idx="0"/>
          </p:cNvCxnSpPr>
          <p:nvPr/>
        </p:nvCxnSpPr>
        <p:spPr>
          <a:xfrm>
            <a:off x="1176643" y="3429000"/>
            <a:ext cx="81009" cy="612939"/>
          </a:xfrm>
          <a:prstGeom prst="line">
            <a:avLst/>
          </a:prstGeom>
          <a:ln w="1905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6" idx="2"/>
            <a:endCxn id="31" idx="0"/>
          </p:cNvCxnSpPr>
          <p:nvPr/>
        </p:nvCxnSpPr>
        <p:spPr>
          <a:xfrm>
            <a:off x="2886080" y="3429000"/>
            <a:ext cx="2345157" cy="616424"/>
          </a:xfrm>
          <a:prstGeom prst="line">
            <a:avLst/>
          </a:prstGeom>
          <a:ln w="1905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7" idx="2"/>
            <a:endCxn id="13" idx="0"/>
          </p:cNvCxnSpPr>
          <p:nvPr/>
        </p:nvCxnSpPr>
        <p:spPr>
          <a:xfrm>
            <a:off x="4598408" y="3429000"/>
            <a:ext cx="632829" cy="648072"/>
          </a:xfrm>
          <a:prstGeom prst="line">
            <a:avLst/>
          </a:prstGeom>
          <a:ln w="1905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8" idx="2"/>
            <a:endCxn id="31" idx="0"/>
          </p:cNvCxnSpPr>
          <p:nvPr/>
        </p:nvCxnSpPr>
        <p:spPr>
          <a:xfrm flipH="1">
            <a:off x="5231237" y="3429000"/>
            <a:ext cx="1068955" cy="616424"/>
          </a:xfrm>
          <a:prstGeom prst="line">
            <a:avLst/>
          </a:prstGeom>
          <a:ln w="1905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9" idx="2"/>
            <a:endCxn id="32" idx="0"/>
          </p:cNvCxnSpPr>
          <p:nvPr/>
        </p:nvCxnSpPr>
        <p:spPr>
          <a:xfrm flipH="1">
            <a:off x="7919158" y="3429000"/>
            <a:ext cx="78872" cy="616424"/>
          </a:xfrm>
          <a:prstGeom prst="line">
            <a:avLst/>
          </a:prstGeom>
          <a:ln w="1905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cxnSpLocks/>
            <a:stCxn id="5" idx="2"/>
            <a:endCxn id="30" idx="0"/>
          </p:cNvCxnSpPr>
          <p:nvPr/>
        </p:nvCxnSpPr>
        <p:spPr>
          <a:xfrm>
            <a:off x="1176643" y="3429000"/>
            <a:ext cx="1979603" cy="612938"/>
          </a:xfrm>
          <a:prstGeom prst="line">
            <a:avLst/>
          </a:prstGeom>
          <a:ln w="1905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Down Arrow 70"/>
          <p:cNvSpPr/>
          <p:nvPr/>
        </p:nvSpPr>
        <p:spPr>
          <a:xfrm>
            <a:off x="1069621" y="4736375"/>
            <a:ext cx="214044" cy="393429"/>
          </a:xfrm>
          <a:prstGeom prst="downArrow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2" name="Down Arrow 71"/>
          <p:cNvSpPr/>
          <p:nvPr/>
        </p:nvSpPr>
        <p:spPr>
          <a:xfrm>
            <a:off x="3049222" y="4741873"/>
            <a:ext cx="214044" cy="393429"/>
          </a:xfrm>
          <a:prstGeom prst="downArrow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3" name="Down Arrow 72"/>
          <p:cNvSpPr/>
          <p:nvPr/>
        </p:nvSpPr>
        <p:spPr>
          <a:xfrm>
            <a:off x="5124214" y="4741873"/>
            <a:ext cx="214044" cy="393429"/>
          </a:xfrm>
          <a:prstGeom prst="downArrow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4" name="Down Arrow 73"/>
          <p:cNvSpPr/>
          <p:nvPr/>
        </p:nvSpPr>
        <p:spPr>
          <a:xfrm>
            <a:off x="7804794" y="4741873"/>
            <a:ext cx="214044" cy="393429"/>
          </a:xfrm>
          <a:prstGeom prst="downArrow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6" name="Down Arrow 71">
            <a:extLst>
              <a:ext uri="{FF2B5EF4-FFF2-40B4-BE49-F238E27FC236}">
                <a16:creationId xmlns:a16="http://schemas.microsoft.com/office/drawing/2014/main" id="{759C018F-2685-4CFB-AB59-AE60F6B45B54}"/>
              </a:ext>
            </a:extLst>
          </p:cNvPr>
          <p:cNvSpPr/>
          <p:nvPr/>
        </p:nvSpPr>
        <p:spPr>
          <a:xfrm rot="2739131">
            <a:off x="4062444" y="4639405"/>
            <a:ext cx="109727" cy="648096"/>
          </a:xfrm>
          <a:prstGeom prst="downArrow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2894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44D7-6062-4C27-A910-C2FE1DBF3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is a TAU?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6A227-5D2C-47F7-A856-AB2168164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Type of Activity Unit (TAU) </a:t>
            </a:r>
          </a:p>
          <a:p>
            <a:r>
              <a:rPr lang="en-AU" b="1" dirty="0">
                <a:solidFill>
                  <a:srgbClr val="FF0000"/>
                </a:solidFill>
              </a:rPr>
              <a:t>Agreed</a:t>
            </a:r>
            <a:r>
              <a:rPr lang="en-AU" dirty="0"/>
              <a:t> reporting unit between ABS and provider</a:t>
            </a:r>
          </a:p>
          <a:p>
            <a:r>
              <a:rPr lang="en-AU" dirty="0"/>
              <a:t>Has a single ISIC</a:t>
            </a:r>
          </a:p>
          <a:p>
            <a:r>
              <a:rPr lang="en-AU" dirty="0"/>
              <a:t>Has detailed accounts </a:t>
            </a:r>
          </a:p>
          <a:p>
            <a:r>
              <a:rPr lang="en-AU" dirty="0"/>
              <a:t>Replaces LE’s for Economic Surveys</a:t>
            </a:r>
          </a:p>
          <a:p>
            <a:r>
              <a:rPr lang="en-AU" dirty="0"/>
              <a:t>Not an establishment</a:t>
            </a:r>
          </a:p>
        </p:txBody>
      </p:sp>
    </p:spTree>
    <p:extLst>
      <p:ext uri="{BB962C8B-B14F-4D97-AF65-F5344CB8AC3E}">
        <p14:creationId xmlns:p14="http://schemas.microsoft.com/office/powerpoint/2010/main" val="1730294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2BD61-79D1-4424-B4E0-F465A4711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Who to Profile?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BAE39-8E77-4DCD-9F27-C0CDA2BA4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721" y="1524000"/>
            <a:ext cx="8437563" cy="4425280"/>
          </a:xfrm>
        </p:spPr>
        <p:txBody>
          <a:bodyPr/>
          <a:lstStyle/>
          <a:p>
            <a:r>
              <a:rPr lang="en-AU" dirty="0"/>
              <a:t>Size – income and employment</a:t>
            </a:r>
          </a:p>
          <a:p>
            <a:r>
              <a:rPr lang="en-AU" dirty="0"/>
              <a:t>Complexity – number of legal entities and business activities</a:t>
            </a:r>
          </a:p>
          <a:p>
            <a:r>
              <a:rPr lang="en-AU" dirty="0"/>
              <a:t>Resources of the agency</a:t>
            </a:r>
          </a:p>
          <a:p>
            <a:r>
              <a:rPr lang="en-AU" dirty="0"/>
              <a:t>Availability of accurate admin data</a:t>
            </a:r>
          </a:p>
          <a:p>
            <a:pPr lvl="1"/>
            <a:r>
              <a:rPr lang="en-AU" dirty="0"/>
              <a:t>By Industry</a:t>
            </a:r>
          </a:p>
          <a:p>
            <a:pPr lvl="1"/>
            <a:r>
              <a:rPr lang="en-AU" dirty="0"/>
              <a:t>Grouped reporting </a:t>
            </a:r>
          </a:p>
          <a:p>
            <a:pPr lvl="1"/>
            <a:r>
              <a:rPr lang="en-AU" dirty="0"/>
              <a:t>Errors </a:t>
            </a:r>
            <a:r>
              <a:rPr lang="en-AU"/>
              <a:t>in admin data</a:t>
            </a:r>
            <a:endParaRPr lang="en-AU" dirty="0"/>
          </a:p>
          <a:p>
            <a:r>
              <a:rPr lang="en-AU" dirty="0"/>
              <a:t>Identify (Media, Admin data etc). </a:t>
            </a:r>
          </a:p>
        </p:txBody>
      </p:sp>
    </p:spTree>
    <p:extLst>
      <p:ext uri="{BB962C8B-B14F-4D97-AF65-F5344CB8AC3E}">
        <p14:creationId xmlns:p14="http://schemas.microsoft.com/office/powerpoint/2010/main" val="2172794671"/>
      </p:ext>
    </p:extLst>
  </p:cSld>
  <p:clrMapOvr>
    <a:masterClrMapping/>
  </p:clrMapOvr>
</p:sld>
</file>

<file path=ppt/theme/theme1.xml><?xml version="1.0" encoding="utf-8"?>
<a:theme xmlns:a="http://schemas.openxmlformats.org/drawingml/2006/main" name="SD Template 2015 _ ESCAP presentation">
  <a:themeElements>
    <a:clrScheme name="template1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1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BS Border">
  <a:themeElements>
    <a:clrScheme name="ABS Circles (P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S Circles (P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BS Circles (P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S Circles (P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S Circles (P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S Circles (P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S Circles (P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S Circles (P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S Circles (P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S Circles (P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S Circles (P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S Circles (P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S Circles (P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S Circles (P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 Template 2015 _ ESCAP presentation</Template>
  <TotalTime>212</TotalTime>
  <Words>562</Words>
  <Application>Microsoft Office PowerPoint</Application>
  <PresentationFormat>On-screen Show (4:3)</PresentationFormat>
  <Paragraphs>182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Unicode MS</vt:lpstr>
      <vt:lpstr>Calibri</vt:lpstr>
      <vt:lpstr>Century Gothic</vt:lpstr>
      <vt:lpstr>Estrangelo Edessa</vt:lpstr>
      <vt:lpstr>SD Template 2015 _ ESCAP presentation</vt:lpstr>
      <vt:lpstr>ABS Border</vt:lpstr>
      <vt:lpstr>Profiling</vt:lpstr>
      <vt:lpstr>Why Profiling</vt:lpstr>
      <vt:lpstr>ABS Example</vt:lpstr>
      <vt:lpstr>PowerPoint Presentation</vt:lpstr>
      <vt:lpstr>ABS Example</vt:lpstr>
      <vt:lpstr>Profiling survey form</vt:lpstr>
      <vt:lpstr>Economics Units Model – Profiled Population</vt:lpstr>
      <vt:lpstr>What is a TAU? </vt:lpstr>
      <vt:lpstr>Who to Profile?</vt:lpstr>
      <vt:lpstr>Who to Profile?</vt:lpstr>
      <vt:lpstr>How do we identify EG’s?</vt:lpstr>
      <vt:lpstr>Profiling Teams</vt:lpstr>
      <vt:lpstr>Not just about collecting data</vt:lpstr>
      <vt:lpstr>Quality Assurance</vt:lpstr>
      <vt:lpstr>Staff training</vt:lpstr>
      <vt:lpstr>Summary</vt:lpstr>
      <vt:lpstr>Q&amp;A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Russell Biddington</dc:creator>
  <cp:lastModifiedBy>Michael Biddington</cp:lastModifiedBy>
  <cp:revision>38</cp:revision>
  <dcterms:created xsi:type="dcterms:W3CDTF">2017-10-17T03:04:58Z</dcterms:created>
  <dcterms:modified xsi:type="dcterms:W3CDTF">2017-12-12T07:15:55Z</dcterms:modified>
</cp:coreProperties>
</file>