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262" r:id="rId2"/>
    <p:sldId id="263" r:id="rId3"/>
    <p:sldId id="270" r:id="rId4"/>
    <p:sldId id="269" r:id="rId5"/>
    <p:sldId id="275" r:id="rId6"/>
    <p:sldId id="273" r:id="rId7"/>
    <p:sldId id="274" r:id="rId8"/>
    <p:sldId id="277" r:id="rId9"/>
    <p:sldId id="278" r:id="rId10"/>
    <p:sldId id="279" r:id="rId11"/>
    <p:sldId id="264" r:id="rId12"/>
    <p:sldId id="276" r:id="rId13"/>
    <p:sldId id="267" r:id="rId14"/>
    <p:sldId id="268" r:id="rId15"/>
    <p:sldId id="266" r:id="rId16"/>
    <p:sldId id="272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ED2AA3E4-3123-4AEE-B36F-C695D38C3808}">
          <p14:sldIdLst>
            <p14:sldId id="262"/>
            <p14:sldId id="263"/>
            <p14:sldId id="270"/>
            <p14:sldId id="269"/>
            <p14:sldId id="275"/>
            <p14:sldId id="273"/>
            <p14:sldId id="274"/>
            <p14:sldId id="277"/>
            <p14:sldId id="278"/>
            <p14:sldId id="279"/>
            <p14:sldId id="264"/>
            <p14:sldId id="276"/>
            <p14:sldId id="267"/>
            <p14:sldId id="268"/>
            <p14:sldId id="266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617C"/>
    <a:srgbClr val="A6E7F4"/>
    <a:srgbClr val="079BB9"/>
    <a:srgbClr val="FF9900"/>
    <a:srgbClr val="7F7F7F"/>
    <a:srgbClr val="72C7D8"/>
    <a:srgbClr val="82C1C8"/>
    <a:srgbClr val="BDDBFF"/>
    <a:srgbClr val="C7F8FD"/>
    <a:srgbClr val="2A3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599" autoAdjust="0"/>
  </p:normalViewPr>
  <p:slideViewPr>
    <p:cSldViewPr>
      <p:cViewPr>
        <p:scale>
          <a:sx n="66" d="100"/>
          <a:sy n="66" d="100"/>
        </p:scale>
        <p:origin x="-1284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458376-DA53-4F84-84FA-91343FC8BC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1806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0DD791-7F34-4405-A71E-C643FAA85C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4713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757204-598E-41E3-84D3-B6058BB44E9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10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D8F23-0771-4F05-A254-EBBAC8A3A4E6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4195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56" name="Text Box 88"/>
          <p:cNvSpPr txBox="1">
            <a:spLocks noChangeArrowheads="1"/>
          </p:cNvSpPr>
          <p:nvPr/>
        </p:nvSpPr>
        <p:spPr bwMode="auto">
          <a:xfrm>
            <a:off x="1547813" y="5157788"/>
            <a:ext cx="252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8457" name="Text Box 89"/>
          <p:cNvSpPr txBox="1">
            <a:spLocks noChangeArrowheads="1"/>
          </p:cNvSpPr>
          <p:nvPr/>
        </p:nvSpPr>
        <p:spPr bwMode="auto">
          <a:xfrm>
            <a:off x="1671638" y="4960938"/>
            <a:ext cx="217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58459" name="Rectangle 9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430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58460" name="Rectangle 9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58462" name="Rectangle 9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46225" y="6116780"/>
            <a:ext cx="497775" cy="741220"/>
          </a:xfrm>
        </p:spPr>
        <p:txBody>
          <a:bodyPr anchor="ctr"/>
          <a:lstStyle>
            <a:lvl1pPr algn="ctr">
              <a:defRPr/>
            </a:lvl1pPr>
          </a:lstStyle>
          <a:p>
            <a:fld id="{00C0BD32-0FC5-4AC7-9745-A02ABAB42F00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58466" name="Text Box 98"/>
          <p:cNvSpPr txBox="1">
            <a:spLocks noChangeArrowheads="1"/>
          </p:cNvSpPr>
          <p:nvPr/>
        </p:nvSpPr>
        <p:spPr bwMode="auto">
          <a:xfrm>
            <a:off x="3543300" y="650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B26B8C82-A21C-4938-AF2B-690B5B9352C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9135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457200"/>
            <a:ext cx="2108200" cy="54010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437" y="457200"/>
            <a:ext cx="6176963" cy="54010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24F262-2034-42D1-9FBA-DDD341D400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6281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600200"/>
            <a:ext cx="4141788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188" y="1600200"/>
            <a:ext cx="41433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0" y="6597650"/>
            <a:ext cx="539750" cy="260350"/>
          </a:xfrm>
        </p:spPr>
        <p:txBody>
          <a:bodyPr/>
          <a:lstStyle>
            <a:lvl1pPr>
              <a:defRPr/>
            </a:lvl1pPr>
          </a:lstStyle>
          <a:p>
            <a:fld id="{26B9D531-C1FA-4FF7-80EE-2BB7C9A85B4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962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21" y="1524000"/>
            <a:ext cx="8437563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98DFC901-671A-4DE9-A8DA-F88ABB850EB1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03709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5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0B95B1D9-9817-4874-9412-035BFEB66FB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2877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42258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1398141"/>
            <a:ext cx="4141788" cy="4464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98141"/>
            <a:ext cx="4143375" cy="4464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4EB4C9-1340-4D02-9EA7-C9BBF6B672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2126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571128"/>
            <a:ext cx="8229600" cy="576064"/>
          </a:xfrm>
        </p:spPr>
        <p:txBody>
          <a:bodyPr/>
          <a:lstStyle>
            <a:lvl1pPr>
              <a:defRPr>
                <a:solidFill>
                  <a:schemeClr val="accent5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375" y="1219199"/>
            <a:ext cx="4040188" cy="72008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" y="2083295"/>
            <a:ext cx="4040188" cy="3633267"/>
          </a:xfrm>
        </p:spPr>
        <p:txBody>
          <a:bodyPr/>
          <a:lstStyle>
            <a:lvl1pPr>
              <a:defRPr sz="2400">
                <a:solidFill>
                  <a:schemeClr val="accent5">
                    <a:lumMod val="2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2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2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2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72007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083295"/>
            <a:ext cx="4041775" cy="3633267"/>
          </a:xfrm>
        </p:spPr>
        <p:txBody>
          <a:bodyPr/>
          <a:lstStyle>
            <a:lvl1pPr>
              <a:defRPr sz="2400">
                <a:solidFill>
                  <a:schemeClr val="accent5">
                    <a:lumMod val="2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2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2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2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2109A3-CE6D-40A2-ABDC-7F1CA92AC7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9686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A91521-6BDC-470B-BFAC-F59865DD6B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5250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0" y="6511373"/>
            <a:ext cx="467866" cy="333375"/>
          </a:xfrm>
        </p:spPr>
        <p:txBody>
          <a:bodyPr/>
          <a:lstStyle>
            <a:lvl1pPr>
              <a:defRPr/>
            </a:lvl1pPr>
          </a:lstStyle>
          <a:p>
            <a:fld id="{09CA8F2C-3D49-4E50-A237-CAB29C8EF0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8942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0412"/>
            <a:ext cx="8219256" cy="526380"/>
          </a:xfrm>
          <a:effectLst/>
        </p:spPr>
        <p:txBody>
          <a:bodyPr anchor="b"/>
          <a:lstStyle>
            <a:lvl1pPr algn="l">
              <a:defRPr sz="2000" b="1">
                <a:effectLst/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00808"/>
            <a:ext cx="5111750" cy="4425355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F99C0E08-2362-412F-A1F4-C4F500B7111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3957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191000"/>
            <a:ext cx="5486400" cy="566738"/>
          </a:xfrm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457200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48768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C817C7-908C-4CC8-A764-04EFC44587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3519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 rot="16200000">
            <a:off x="4137802" y="1863855"/>
            <a:ext cx="850255" cy="9162144"/>
          </a:xfrm>
          <a:prstGeom prst="rect">
            <a:avLst/>
          </a:prstGeom>
          <a:solidFill>
            <a:srgbClr val="079BB9"/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031" name="Picture 7" descr="C:\Users\CMingo\Downloads\16_hexagon world map opacity50-02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913"/>
            <a:ext cx="91407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1721" y="1524000"/>
            <a:ext cx="8437563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96902" y="381000"/>
            <a:ext cx="8410601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6225" y="6019799"/>
            <a:ext cx="497775" cy="83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ctr">
              <a:defRPr sz="1000">
                <a:solidFill>
                  <a:srgbClr val="FF9900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50042836-CF5D-4B2E-8A26-88385B05BF41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pic>
        <p:nvPicPr>
          <p:cNvPr id="1029" name="Picture 5" descr="C:\Users\CMingo\Downloads\UN logo.png"/>
          <p:cNvPicPr>
            <a:picLocks noChangeAspect="1" noChangeArrowheads="1"/>
          </p:cNvPicPr>
          <p:nvPr/>
        </p:nvPicPr>
        <p:blipFill rotWithShape="1">
          <a:blip r:embed="rId15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06" b="41765"/>
          <a:stretch/>
        </p:blipFill>
        <p:spPr bwMode="auto">
          <a:xfrm>
            <a:off x="762000" y="6043074"/>
            <a:ext cx="4087385" cy="847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0" y="6019799"/>
            <a:ext cx="912585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33" name="Picture 9" descr="C:\Users\CMingo\OneDrive\UN ESCAP\New Template\ESCAP_LOGO_blue.png"/>
          <p:cNvPicPr>
            <a:picLocks noChangeAspect="1" noChangeArrowheads="1"/>
          </p:cNvPicPr>
          <p:nvPr/>
        </p:nvPicPr>
        <p:blipFill>
          <a:blip r:embed="rId16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160507"/>
            <a:ext cx="2362200" cy="612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665686" y="6177749"/>
            <a:ext cx="2008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chemeClr val="accent2">
                    <a:lumMod val="75000"/>
                  </a:schemeClr>
                </a:solidFill>
              </a:rPr>
              <a:t>Statistics Division</a:t>
            </a:r>
            <a:endParaRPr lang="en-GB" sz="1600" baseline="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en-GB" sz="750" i="1" dirty="0" smtClean="0">
                <a:solidFill>
                  <a:schemeClr val="accent2">
                    <a:lumMod val="75000"/>
                  </a:schemeClr>
                </a:solidFill>
              </a:rPr>
              <a:t>http://www.unescap.org/our-work/statistics</a:t>
            </a:r>
            <a:endParaRPr lang="en-GB" sz="75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5">
              <a:lumMod val="25000"/>
            </a:schemeClr>
          </a:solidFill>
          <a:effectLst/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accent5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accent5">
              <a:lumMod val="25000"/>
            </a:schemeClr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5">
              <a:lumMod val="25000"/>
            </a:schemeClr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accent5">
              <a:lumMod val="25000"/>
            </a:schemeClr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accent5">
              <a:lumMod val="25000"/>
            </a:schemeClr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iddington@un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s.gov.au/AUSSTATS/abs@.nsf/DetailsPage/1522.0Mar%202011?OpenDocumen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en-GB" sz="4000" b="1" dirty="0" smtClean="0"/>
              <a:t>Issues in Administrative Data</a:t>
            </a:r>
            <a:endParaRPr lang="en-GB" sz="40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295400"/>
          </a:xfrm>
        </p:spPr>
        <p:txBody>
          <a:bodyPr/>
          <a:lstStyle/>
          <a:p>
            <a:r>
              <a:rPr lang="en-US" sz="2400" b="0" dirty="0"/>
              <a:t>Michael Biddington, UN ESCAP Statistics Division, </a:t>
            </a:r>
            <a:r>
              <a:rPr lang="en-US" sz="2400" b="0" dirty="0">
                <a:hlinkClick r:id="rId3"/>
              </a:rPr>
              <a:t>Biddington@un.org</a:t>
            </a:r>
            <a:r>
              <a:rPr lang="en-US" sz="2400" b="0" dirty="0"/>
              <a:t> </a:t>
            </a:r>
          </a:p>
          <a:p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47885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Assurance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4. Profiling</a:t>
            </a:r>
          </a:p>
          <a:p>
            <a:pPr lvl="1"/>
            <a:r>
              <a:rPr lang="en-GB" dirty="0" smtClean="0"/>
              <a:t>Is a quality assurance process</a:t>
            </a:r>
          </a:p>
          <a:p>
            <a:pPr lvl="1"/>
            <a:r>
              <a:rPr lang="en-GB" dirty="0" smtClean="0"/>
              <a:t>Focus on the important units</a:t>
            </a:r>
          </a:p>
          <a:p>
            <a:pPr lvl="1"/>
            <a:r>
              <a:rPr lang="en-GB" dirty="0" smtClean="0"/>
              <a:t>Collect your own data (Forms / Calls)</a:t>
            </a:r>
          </a:p>
          <a:p>
            <a:pPr lvl="1"/>
            <a:r>
              <a:rPr lang="en-GB" dirty="0" smtClean="0"/>
              <a:t>Resource intensive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5658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Solutions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Editing </a:t>
            </a:r>
            <a:r>
              <a:rPr lang="en-AU" dirty="0"/>
              <a:t>and </a:t>
            </a:r>
            <a:r>
              <a:rPr lang="en-AU" dirty="0" smtClean="0"/>
              <a:t>transformation</a:t>
            </a:r>
          </a:p>
          <a:p>
            <a:r>
              <a:rPr lang="en-AU" dirty="0" smtClean="0"/>
              <a:t>Collect your own data</a:t>
            </a:r>
          </a:p>
          <a:p>
            <a:r>
              <a:rPr lang="en-AU" dirty="0" smtClean="0"/>
              <a:t>Outlier the results</a:t>
            </a:r>
          </a:p>
          <a:p>
            <a:r>
              <a:rPr lang="en-AU" dirty="0" smtClean="0"/>
              <a:t>Data imputation</a:t>
            </a:r>
          </a:p>
          <a:p>
            <a:r>
              <a:rPr lang="en-AU" dirty="0" smtClean="0"/>
              <a:t>Data integration</a:t>
            </a:r>
            <a:endParaRPr lang="en-AU" dirty="0"/>
          </a:p>
          <a:p>
            <a:r>
              <a:rPr lang="en-AU" b="1" u="sng" dirty="0">
                <a:solidFill>
                  <a:srgbClr val="FF0000"/>
                </a:solidFill>
              </a:rPr>
              <a:t>Influencing the collection</a:t>
            </a:r>
          </a:p>
          <a:p>
            <a:endParaRPr lang="en-AU" dirty="0"/>
          </a:p>
          <a:p>
            <a:endParaRPr lang="en-AU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104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 term solutions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number one solution is to influence the collection process</a:t>
            </a:r>
          </a:p>
          <a:p>
            <a:pPr lvl="1"/>
            <a:r>
              <a:rPr lang="en-AU" dirty="0" smtClean="0"/>
              <a:t>Political support</a:t>
            </a:r>
          </a:p>
          <a:p>
            <a:pPr lvl="1"/>
            <a:r>
              <a:rPr lang="en-AU" dirty="0" smtClean="0"/>
              <a:t>Collaboration</a:t>
            </a:r>
          </a:p>
          <a:p>
            <a:pPr lvl="1"/>
            <a:r>
              <a:rPr lang="en-AU" dirty="0" smtClean="0"/>
              <a:t>Justify and convince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Influence </a:t>
            </a:r>
            <a:r>
              <a:rPr lang="en-AU" dirty="0"/>
              <a:t>the key maintenance statistical priorities and updating of that information.</a:t>
            </a:r>
          </a:p>
          <a:p>
            <a:pPr lvl="1"/>
            <a:r>
              <a:rPr lang="en-AU" dirty="0"/>
              <a:t>Priorities around stratification variables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851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Coverage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you want to measure?</a:t>
            </a:r>
          </a:p>
          <a:p>
            <a:r>
              <a:rPr lang="en-GB" dirty="0" smtClean="0"/>
              <a:t>The economy</a:t>
            </a:r>
          </a:p>
          <a:p>
            <a:r>
              <a:rPr lang="en-GB" dirty="0" smtClean="0"/>
              <a:t>Many solutions:</a:t>
            </a:r>
          </a:p>
          <a:p>
            <a:pPr lvl="1"/>
            <a:r>
              <a:rPr lang="en-GB" dirty="0" smtClean="0"/>
              <a:t>Cover all establishments</a:t>
            </a:r>
          </a:p>
          <a:p>
            <a:pPr lvl="1"/>
            <a:r>
              <a:rPr lang="en-GB" dirty="0" smtClean="0"/>
              <a:t>Cover all Legal Entities </a:t>
            </a:r>
            <a:endParaRPr lang="en-GB" dirty="0"/>
          </a:p>
          <a:p>
            <a:pPr lvl="1"/>
            <a:r>
              <a:rPr lang="en-GB" dirty="0" smtClean="0"/>
              <a:t>Household surveys </a:t>
            </a:r>
            <a:endParaRPr lang="en-GB" dirty="0"/>
          </a:p>
          <a:p>
            <a:r>
              <a:rPr lang="en-GB" dirty="0" smtClean="0"/>
              <a:t>ABS example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859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403648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/>
          <p:cNvSpPr/>
          <p:nvPr/>
        </p:nvSpPr>
        <p:spPr>
          <a:xfrm>
            <a:off x="269082" y="5638800"/>
            <a:ext cx="7736681" cy="598512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AU" dirty="0" smtClean="0">
                <a:solidFill>
                  <a:prstClr val="black"/>
                </a:solidFill>
              </a:rPr>
              <a:t>                                               NON-OBSERVED ECONOMY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476673"/>
            <a:ext cx="2160240" cy="57606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AU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1760" y="476673"/>
            <a:ext cx="5616624" cy="57606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AU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1520" y="102013"/>
            <a:ext cx="2160240" cy="276999"/>
            <a:chOff x="251520" y="6269705"/>
            <a:chExt cx="7776864" cy="276999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51520" y="6453336"/>
              <a:ext cx="77768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066122" y="6269705"/>
              <a:ext cx="388843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200" dirty="0" smtClean="0">
                  <a:solidFill>
                    <a:prstClr val="black"/>
                  </a:solidFill>
                  <a:latin typeface="Calibri"/>
                </a:rPr>
                <a:t>Households</a:t>
              </a:r>
              <a:endParaRPr lang="en-AU" sz="12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6527" y="6415012"/>
            <a:ext cx="7776864" cy="369332"/>
            <a:chOff x="251520" y="6269705"/>
            <a:chExt cx="7776864" cy="369332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251520" y="6453336"/>
              <a:ext cx="77768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663788" y="6269705"/>
              <a:ext cx="27003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dirty="0" smtClean="0">
                  <a:solidFill>
                    <a:prstClr val="black"/>
                  </a:solidFill>
                  <a:latin typeface="Calibri"/>
                </a:rPr>
                <a:t>SNA Production Boundary</a:t>
              </a:r>
              <a:endParaRPr lang="en-AU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411760" y="147143"/>
            <a:ext cx="5616624" cy="276999"/>
            <a:chOff x="251520" y="6314836"/>
            <a:chExt cx="7776864" cy="276999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251520" y="6453336"/>
              <a:ext cx="77768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678209" y="6314836"/>
              <a:ext cx="2546909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200" dirty="0" smtClean="0">
                  <a:solidFill>
                    <a:prstClr val="black"/>
                  </a:solidFill>
                  <a:latin typeface="Calibri"/>
                </a:rPr>
                <a:t>Other Institutional units</a:t>
              </a:r>
              <a:endParaRPr lang="en-AU" sz="12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05521" y="908718"/>
            <a:ext cx="7914949" cy="4852890"/>
            <a:chOff x="683568" y="908719"/>
            <a:chExt cx="8136904" cy="4824537"/>
          </a:xfrm>
        </p:grpSpPr>
        <p:sp>
          <p:nvSpPr>
            <p:cNvPr id="17" name="Rectangle 16"/>
            <p:cNvSpPr/>
            <p:nvPr/>
          </p:nvSpPr>
          <p:spPr>
            <a:xfrm>
              <a:off x="683568" y="908720"/>
              <a:ext cx="8136904" cy="4824536"/>
            </a:xfrm>
            <a:prstGeom prst="rect">
              <a:avLst/>
            </a:prstGeom>
            <a:noFill/>
            <a:ln>
              <a:solidFill>
                <a:srgbClr val="0086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282789" y="908719"/>
              <a:ext cx="537683" cy="489566"/>
            </a:xfrm>
            <a:prstGeom prst="rect">
              <a:avLst/>
            </a:prstGeom>
            <a:solidFill>
              <a:srgbClr val="008600">
                <a:alpha val="43000"/>
              </a:srgbClr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600" dirty="0" smtClean="0">
                  <a:solidFill>
                    <a:prstClr val="black"/>
                  </a:solidFill>
                  <a:latin typeface="Calibri"/>
                </a:rPr>
                <a:t>ABR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 smtClean="0">
                  <a:solidFill>
                    <a:prstClr val="black"/>
                  </a:solidFill>
                  <a:latin typeface="Calibri"/>
                </a:rPr>
                <a:t>9.6m</a:t>
              </a:r>
              <a:endParaRPr lang="en-AU" sz="10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16240" y="1340768"/>
            <a:ext cx="5888405" cy="3960440"/>
            <a:chOff x="1115616" y="1340768"/>
            <a:chExt cx="5989242" cy="3960440"/>
          </a:xfrm>
        </p:grpSpPr>
        <p:sp>
          <p:nvSpPr>
            <p:cNvPr id="22" name="Rectangle 21"/>
            <p:cNvSpPr/>
            <p:nvPr/>
          </p:nvSpPr>
          <p:spPr>
            <a:xfrm>
              <a:off x="1115616" y="1340768"/>
              <a:ext cx="5976664" cy="3960440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57784" y="1353760"/>
              <a:ext cx="747074" cy="492443"/>
            </a:xfrm>
            <a:prstGeom prst="rect">
              <a:avLst/>
            </a:prstGeom>
            <a:solidFill>
              <a:schemeClr val="accent6">
                <a:lumMod val="75000"/>
                <a:alpha val="46000"/>
              </a:schemeClr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600" dirty="0" smtClean="0">
                  <a:solidFill>
                    <a:prstClr val="black"/>
                  </a:solidFill>
                  <a:latin typeface="Calibri"/>
                </a:rPr>
                <a:t>ABSBR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 smtClean="0">
                  <a:solidFill>
                    <a:prstClr val="black"/>
                  </a:solidFill>
                  <a:latin typeface="Calibri"/>
                </a:rPr>
                <a:t>6.9m</a:t>
              </a:r>
              <a:endParaRPr lang="en-AU" sz="100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512380" y="5984441"/>
            <a:ext cx="8226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AU" sz="1000" dirty="0" smtClean="0">
                <a:solidFill>
                  <a:prstClr val="white"/>
                </a:solidFill>
                <a:latin typeface="Calibri"/>
              </a:rPr>
              <a:t>Barter trade</a:t>
            </a:r>
            <a:endParaRPr lang="en-AU" sz="10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15984" y="5984440"/>
            <a:ext cx="8002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AU" sz="1000" dirty="0" smtClean="0">
                <a:solidFill>
                  <a:prstClr val="white"/>
                </a:solidFill>
                <a:latin typeface="Calibri"/>
              </a:rPr>
              <a:t>Subsistence</a:t>
            </a:r>
            <a:endParaRPr lang="en-AU" sz="10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52020" y="5991982"/>
            <a:ext cx="8931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AU" sz="1000" dirty="0" smtClean="0">
                <a:solidFill>
                  <a:prstClr val="white"/>
                </a:solidFill>
                <a:latin typeface="Calibri"/>
              </a:rPr>
              <a:t>Illegal activity</a:t>
            </a:r>
            <a:endParaRPr lang="en-AU" sz="10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63009" y="5984441"/>
            <a:ext cx="12634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AU" sz="1000" dirty="0" smtClean="0">
                <a:solidFill>
                  <a:prstClr val="white"/>
                </a:solidFill>
                <a:latin typeface="Calibri"/>
              </a:rPr>
              <a:t>Backyard production</a:t>
            </a:r>
            <a:endParaRPr lang="en-AU" sz="1000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571347" y="1745201"/>
            <a:ext cx="4591662" cy="3151573"/>
            <a:chOff x="1466711" y="1745201"/>
            <a:chExt cx="4696298" cy="3151573"/>
          </a:xfrm>
        </p:grpSpPr>
        <p:sp>
          <p:nvSpPr>
            <p:cNvPr id="33" name="Rectangle 32"/>
            <p:cNvSpPr/>
            <p:nvPr/>
          </p:nvSpPr>
          <p:spPr>
            <a:xfrm>
              <a:off x="1466711" y="1745201"/>
              <a:ext cx="4696298" cy="315157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16119" y="1745201"/>
              <a:ext cx="1046890" cy="738664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43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600" dirty="0" smtClean="0">
                  <a:solidFill>
                    <a:prstClr val="black"/>
                  </a:solidFill>
                  <a:latin typeface="Calibri"/>
                </a:rPr>
                <a:t>ACTIVE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600" dirty="0" smtClean="0">
                  <a:solidFill>
                    <a:prstClr val="black"/>
                  </a:solidFill>
                  <a:latin typeface="Calibri"/>
                </a:rPr>
                <a:t>UNITS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 smtClean="0">
                  <a:solidFill>
                    <a:prstClr val="black"/>
                  </a:solidFill>
                  <a:latin typeface="Calibri"/>
                </a:rPr>
                <a:t>4.9m</a:t>
              </a:r>
              <a:endParaRPr lang="en-AU" sz="10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944210" y="2160572"/>
            <a:ext cx="2807810" cy="2127343"/>
            <a:chOff x="1835696" y="2160572"/>
            <a:chExt cx="2916324" cy="2127343"/>
          </a:xfrm>
        </p:grpSpPr>
        <p:sp>
          <p:nvSpPr>
            <p:cNvPr id="36" name="Rectangle 35"/>
            <p:cNvSpPr/>
            <p:nvPr/>
          </p:nvSpPr>
          <p:spPr>
            <a:xfrm>
              <a:off x="1835696" y="2160572"/>
              <a:ext cx="2916324" cy="2127343"/>
            </a:xfrm>
            <a:prstGeom prst="rect">
              <a:avLst/>
            </a:prstGeom>
            <a:solidFill>
              <a:srgbClr val="00B050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68774" y="2160572"/>
              <a:ext cx="1183245" cy="738664"/>
            </a:xfrm>
            <a:prstGeom prst="rect">
              <a:avLst/>
            </a:prstGeom>
            <a:solidFill>
              <a:srgbClr val="00B050">
                <a:alpha val="31000"/>
              </a:srgb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600" dirty="0" smtClean="0">
                  <a:solidFill>
                    <a:prstClr val="black"/>
                  </a:solidFill>
                  <a:latin typeface="Calibri"/>
                </a:rPr>
                <a:t>COMMON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600" dirty="0" smtClean="0">
                  <a:solidFill>
                    <a:prstClr val="black"/>
                  </a:solidFill>
                  <a:latin typeface="Calibri"/>
                </a:rPr>
                <a:t>FRAME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 smtClean="0">
                  <a:solidFill>
                    <a:prstClr val="black"/>
                  </a:solidFill>
                  <a:latin typeface="Calibri"/>
                </a:rPr>
                <a:t>2.2m</a:t>
              </a:r>
              <a:endParaRPr lang="en-AU" sz="10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02380" y="881746"/>
            <a:ext cx="793807" cy="718235"/>
            <a:chOff x="399063" y="1580225"/>
            <a:chExt cx="793807" cy="718235"/>
          </a:xfrm>
        </p:grpSpPr>
        <p:sp>
          <p:nvSpPr>
            <p:cNvPr id="41" name="Regular Pentagon 40"/>
            <p:cNvSpPr/>
            <p:nvPr/>
          </p:nvSpPr>
          <p:spPr>
            <a:xfrm>
              <a:off x="665825" y="1580225"/>
              <a:ext cx="159798" cy="137604"/>
            </a:xfrm>
            <a:prstGeom prst="pent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9063" y="1744462"/>
              <a:ext cx="79380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 smtClean="0">
                  <a:solidFill>
                    <a:prstClr val="black"/>
                  </a:solidFill>
                  <a:latin typeface="Calibri"/>
                </a:rPr>
                <a:t>Households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 smtClean="0">
                  <a:solidFill>
                    <a:prstClr val="black"/>
                  </a:solidFill>
                  <a:latin typeface="Calibri"/>
                </a:rPr>
                <a:t>providing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 smtClean="0">
                  <a:solidFill>
                    <a:prstClr val="black"/>
                  </a:solidFill>
                  <a:latin typeface="Calibri"/>
                </a:rPr>
                <a:t>dwellings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06389" y="2529904"/>
            <a:ext cx="760143" cy="872123"/>
            <a:chOff x="415895" y="1580225"/>
            <a:chExt cx="760143" cy="872123"/>
          </a:xfrm>
        </p:grpSpPr>
        <p:sp>
          <p:nvSpPr>
            <p:cNvPr id="44" name="Regular Pentagon 43"/>
            <p:cNvSpPr/>
            <p:nvPr/>
          </p:nvSpPr>
          <p:spPr>
            <a:xfrm>
              <a:off x="665825" y="1580225"/>
              <a:ext cx="159798" cy="137604"/>
            </a:xfrm>
            <a:prstGeom prst="pent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5895" y="1744462"/>
              <a:ext cx="76014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 smtClean="0">
                  <a:solidFill>
                    <a:prstClr val="black"/>
                  </a:solidFill>
                  <a:latin typeface="Calibri"/>
                </a:rPr>
                <a:t>Household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 smtClean="0">
                  <a:solidFill>
                    <a:prstClr val="black"/>
                  </a:solidFill>
                  <a:latin typeface="Calibri"/>
                </a:rPr>
                <a:t>production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 smtClean="0">
                  <a:solidFill>
                    <a:prstClr val="black"/>
                  </a:solidFill>
                  <a:latin typeface="Calibri"/>
                </a:rPr>
                <a:t>for own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 smtClean="0">
                  <a:solidFill>
                    <a:prstClr val="black"/>
                  </a:solidFill>
                  <a:latin typeface="Calibri"/>
                </a:rPr>
                <a:t>final use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02381" y="4518972"/>
            <a:ext cx="793807" cy="718235"/>
            <a:chOff x="399063" y="1580225"/>
            <a:chExt cx="793807" cy="718235"/>
          </a:xfrm>
        </p:grpSpPr>
        <p:sp>
          <p:nvSpPr>
            <p:cNvPr id="47" name="Regular Pentagon 46"/>
            <p:cNvSpPr/>
            <p:nvPr/>
          </p:nvSpPr>
          <p:spPr>
            <a:xfrm>
              <a:off x="665825" y="1580225"/>
              <a:ext cx="159798" cy="137604"/>
            </a:xfrm>
            <a:prstGeom prst="pent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99063" y="1744462"/>
              <a:ext cx="79380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 smtClean="0">
                  <a:solidFill>
                    <a:prstClr val="black"/>
                  </a:solidFill>
                  <a:latin typeface="Calibri"/>
                </a:rPr>
                <a:t>Households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 smtClean="0">
                  <a:solidFill>
                    <a:prstClr val="black"/>
                  </a:solidFill>
                  <a:latin typeface="Calibri"/>
                </a:rPr>
                <a:t>providing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 smtClean="0">
                  <a:solidFill>
                    <a:prstClr val="black"/>
                  </a:solidFill>
                  <a:latin typeface="Calibri"/>
                </a:rPr>
                <a:t>services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113342" y="1678159"/>
            <a:ext cx="683200" cy="881290"/>
            <a:chOff x="2175217" y="1837678"/>
            <a:chExt cx="683200" cy="881290"/>
          </a:xfrm>
        </p:grpSpPr>
        <p:sp>
          <p:nvSpPr>
            <p:cNvPr id="50" name="Isosceles Triangle 49"/>
            <p:cNvSpPr/>
            <p:nvPr/>
          </p:nvSpPr>
          <p:spPr>
            <a:xfrm>
              <a:off x="2388093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75217" y="2118804"/>
              <a:ext cx="683200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 smtClean="0">
                  <a:solidFill>
                    <a:prstClr val="black"/>
                  </a:solidFill>
                  <a:latin typeface="Calibri"/>
                </a:rPr>
                <a:t>Non-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 smtClean="0">
                  <a:solidFill>
                    <a:prstClr val="black"/>
                  </a:solidFill>
                  <a:latin typeface="Calibri"/>
                </a:rPr>
                <a:t>business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 smtClean="0">
                  <a:solidFill>
                    <a:prstClr val="black"/>
                  </a:solidFill>
                  <a:latin typeface="Calibri"/>
                </a:rPr>
                <a:t>ABNs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991410" y="2979156"/>
            <a:ext cx="881973" cy="712013"/>
            <a:chOff x="2075831" y="1837678"/>
            <a:chExt cx="881973" cy="712013"/>
          </a:xfrm>
        </p:grpSpPr>
        <p:sp>
          <p:nvSpPr>
            <p:cNvPr id="53" name="Isosceles Triangle 52"/>
            <p:cNvSpPr/>
            <p:nvPr/>
          </p:nvSpPr>
          <p:spPr>
            <a:xfrm>
              <a:off x="2388093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75831" y="2118804"/>
              <a:ext cx="88197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 smtClean="0">
                  <a:solidFill>
                    <a:prstClr val="black"/>
                  </a:solidFill>
                  <a:latin typeface="Calibri"/>
                </a:rPr>
                <a:t>Professional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 smtClean="0">
                  <a:solidFill>
                    <a:prstClr val="black"/>
                  </a:solidFill>
                  <a:latin typeface="Calibri"/>
                </a:rPr>
                <a:t>gambling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8114166" y="4287915"/>
            <a:ext cx="614271" cy="712013"/>
            <a:chOff x="2209679" y="1837678"/>
            <a:chExt cx="614271" cy="712013"/>
          </a:xfrm>
        </p:grpSpPr>
        <p:sp>
          <p:nvSpPr>
            <p:cNvPr id="56" name="Isosceles Triangle 55"/>
            <p:cNvSpPr/>
            <p:nvPr/>
          </p:nvSpPr>
          <p:spPr>
            <a:xfrm>
              <a:off x="2388093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209679" y="2118804"/>
              <a:ext cx="61427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 smtClean="0">
                  <a:solidFill>
                    <a:prstClr val="black"/>
                  </a:solidFill>
                  <a:latin typeface="Calibri"/>
                </a:rPr>
                <a:t>Foreign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 smtClean="0">
                  <a:solidFill>
                    <a:prstClr val="black"/>
                  </a:solidFill>
                  <a:latin typeface="Calibri"/>
                </a:rPr>
                <a:t>entities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845885" y="1019350"/>
            <a:ext cx="1853182" cy="261610"/>
            <a:chOff x="2534142" y="1805522"/>
            <a:chExt cx="1853182" cy="261610"/>
          </a:xfrm>
        </p:grpSpPr>
        <p:sp>
          <p:nvSpPr>
            <p:cNvPr id="62" name="Isosceles Triangle 61"/>
            <p:cNvSpPr/>
            <p:nvPr/>
          </p:nvSpPr>
          <p:spPr>
            <a:xfrm>
              <a:off x="2534142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825679" y="1805522"/>
              <a:ext cx="156164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 smtClean="0">
                  <a:solidFill>
                    <a:prstClr val="black"/>
                  </a:solidFill>
                  <a:latin typeface="Calibri"/>
                </a:rPr>
                <a:t>Newly-registered ABNs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234344" y="2114533"/>
            <a:ext cx="739305" cy="712013"/>
            <a:chOff x="2147166" y="1837678"/>
            <a:chExt cx="739305" cy="712013"/>
          </a:xfrm>
        </p:grpSpPr>
        <p:sp>
          <p:nvSpPr>
            <p:cNvPr id="68" name="Isosceles Triangle 67"/>
            <p:cNvSpPr/>
            <p:nvPr/>
          </p:nvSpPr>
          <p:spPr>
            <a:xfrm>
              <a:off x="2388093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147166" y="2118804"/>
              <a:ext cx="73930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 smtClean="0">
                  <a:solidFill>
                    <a:prstClr val="black"/>
                  </a:solidFill>
                  <a:latin typeface="Calibri"/>
                </a:rPr>
                <a:t>Cancelled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 smtClean="0">
                  <a:solidFill>
                    <a:prstClr val="black"/>
                  </a:solidFill>
                  <a:latin typeface="Calibri"/>
                </a:rPr>
                <a:t>ABNs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022444" y="2593232"/>
            <a:ext cx="981359" cy="607238"/>
            <a:chOff x="2026139" y="1837678"/>
            <a:chExt cx="981359" cy="607238"/>
          </a:xfrm>
        </p:grpSpPr>
        <p:sp>
          <p:nvSpPr>
            <p:cNvPr id="71" name="Isosceles Triangle 70"/>
            <p:cNvSpPr/>
            <p:nvPr/>
          </p:nvSpPr>
          <p:spPr>
            <a:xfrm>
              <a:off x="2388093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026139" y="2014029"/>
              <a:ext cx="98135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 smtClean="0">
                  <a:solidFill>
                    <a:prstClr val="black"/>
                  </a:solidFill>
                  <a:latin typeface="Calibri"/>
                </a:rPr>
                <a:t>Long-term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 smtClean="0">
                  <a:solidFill>
                    <a:prstClr val="black"/>
                  </a:solidFill>
                  <a:latin typeface="Calibri"/>
                </a:rPr>
                <a:t>non-remitters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862995" y="3419619"/>
            <a:ext cx="1266692" cy="626288"/>
            <a:chOff x="1883477" y="1837678"/>
            <a:chExt cx="1266692" cy="626288"/>
          </a:xfrm>
        </p:grpSpPr>
        <p:sp>
          <p:nvSpPr>
            <p:cNvPr id="74" name="Isosceles Triangle 73"/>
            <p:cNvSpPr/>
            <p:nvPr/>
          </p:nvSpPr>
          <p:spPr>
            <a:xfrm>
              <a:off x="2388093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883477" y="2033079"/>
              <a:ext cx="126669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 smtClean="0">
                  <a:solidFill>
                    <a:prstClr val="black"/>
                  </a:solidFill>
                  <a:latin typeface="Calibri"/>
                </a:rPr>
                <a:t>Does not withhold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 smtClean="0">
                  <a:solidFill>
                    <a:prstClr val="black"/>
                  </a:solidFill>
                  <a:latin typeface="Calibri"/>
                </a:rPr>
                <a:t>Income Tax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898838" y="4525771"/>
            <a:ext cx="1265531" cy="261610"/>
            <a:chOff x="2534142" y="1812321"/>
            <a:chExt cx="1265531" cy="261610"/>
          </a:xfrm>
        </p:grpSpPr>
        <p:sp>
          <p:nvSpPr>
            <p:cNvPr id="80" name="Isosceles Triangle 79"/>
            <p:cNvSpPr/>
            <p:nvPr/>
          </p:nvSpPr>
          <p:spPr>
            <a:xfrm>
              <a:off x="2534142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888847" y="1812321"/>
              <a:ext cx="91082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 smtClean="0">
                  <a:solidFill>
                    <a:prstClr val="black"/>
                  </a:solidFill>
                  <a:latin typeface="Calibri"/>
                </a:rPr>
                <a:t>Out of scope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564264" y="2605426"/>
            <a:ext cx="643846" cy="851188"/>
            <a:chOff x="2681057" y="2064470"/>
            <a:chExt cx="926315" cy="1254019"/>
          </a:xfrm>
        </p:grpSpPr>
        <p:sp>
          <p:nvSpPr>
            <p:cNvPr id="83" name="Isosceles Triangle 82"/>
            <p:cNvSpPr/>
            <p:nvPr/>
          </p:nvSpPr>
          <p:spPr>
            <a:xfrm>
              <a:off x="2791595" y="2654423"/>
              <a:ext cx="110538" cy="103433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691737" y="2064470"/>
              <a:ext cx="91563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 smtClean="0">
                  <a:solidFill>
                    <a:prstClr val="black"/>
                  </a:solidFill>
                  <a:latin typeface="Calibri"/>
                </a:rPr>
                <a:t>Non-profiled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 smtClean="0">
                  <a:solidFill>
                    <a:prstClr val="black"/>
                  </a:solidFill>
                  <a:latin typeface="Calibri"/>
                </a:rPr>
                <a:t>units</a:t>
              </a:r>
            </a:p>
          </p:txBody>
        </p:sp>
        <p:sp>
          <p:nvSpPr>
            <p:cNvPr id="85" name="Isosceles Triangle 84"/>
            <p:cNvSpPr/>
            <p:nvPr/>
          </p:nvSpPr>
          <p:spPr>
            <a:xfrm>
              <a:off x="2902133" y="2928267"/>
              <a:ext cx="110538" cy="103433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86" name="Isosceles Triangle 85"/>
            <p:cNvSpPr/>
            <p:nvPr/>
          </p:nvSpPr>
          <p:spPr>
            <a:xfrm>
              <a:off x="3012671" y="3111623"/>
              <a:ext cx="110538" cy="103433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87" name="Isosceles Triangle 86"/>
            <p:cNvSpPr/>
            <p:nvPr/>
          </p:nvSpPr>
          <p:spPr>
            <a:xfrm>
              <a:off x="3162885" y="2876550"/>
              <a:ext cx="110538" cy="103433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88" name="Isosceles Triangle 87"/>
            <p:cNvSpPr/>
            <p:nvPr/>
          </p:nvSpPr>
          <p:spPr>
            <a:xfrm>
              <a:off x="2681057" y="3215056"/>
              <a:ext cx="110538" cy="103433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445929" y="3115219"/>
            <a:ext cx="1229713" cy="1047395"/>
            <a:chOff x="3064734" y="4485251"/>
            <a:chExt cx="1229713" cy="1047395"/>
          </a:xfrm>
        </p:grpSpPr>
        <p:sp>
          <p:nvSpPr>
            <p:cNvPr id="90" name="TextBox 89"/>
            <p:cNvSpPr txBox="1"/>
            <p:nvPr/>
          </p:nvSpPr>
          <p:spPr>
            <a:xfrm>
              <a:off x="3067940" y="4564380"/>
              <a:ext cx="327334" cy="24622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 smtClean="0">
                  <a:solidFill>
                    <a:prstClr val="black"/>
                  </a:solidFill>
                  <a:latin typeface="Calibri"/>
                </a:rPr>
                <a:t>EG</a:t>
              </a:r>
              <a:endParaRPr lang="en-AU" sz="10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064734" y="4924200"/>
              <a:ext cx="330540" cy="24622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 smtClean="0">
                  <a:solidFill>
                    <a:prstClr val="black"/>
                  </a:solidFill>
                  <a:latin typeface="Calibri"/>
                </a:rPr>
                <a:t>EN</a:t>
              </a:r>
              <a:endParaRPr lang="en-AU" sz="1000" dirty="0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3596027" y="4913283"/>
              <a:ext cx="698420" cy="619363"/>
              <a:chOff x="3867150" y="4933712"/>
              <a:chExt cx="698420" cy="619363"/>
            </a:xfrm>
          </p:grpSpPr>
          <p:sp>
            <p:nvSpPr>
              <p:cNvPr id="96" name="Isosceles Triangle 95"/>
              <p:cNvSpPr/>
              <p:nvPr/>
            </p:nvSpPr>
            <p:spPr>
              <a:xfrm>
                <a:off x="4011327" y="5017022"/>
                <a:ext cx="110538" cy="103433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AU">
                  <a:solidFill>
                    <a:prstClr val="white"/>
                  </a:solidFill>
                </a:endParaRPr>
              </a:p>
            </p:txBody>
          </p:sp>
          <p:sp>
            <p:nvSpPr>
              <p:cNvPr id="97" name="Isosceles Triangle 96"/>
              <p:cNvSpPr/>
              <p:nvPr/>
            </p:nvSpPr>
            <p:spPr>
              <a:xfrm>
                <a:off x="4107627" y="5155839"/>
                <a:ext cx="110538" cy="103433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AU">
                  <a:solidFill>
                    <a:prstClr val="white"/>
                  </a:solidFill>
                </a:endParaRPr>
              </a:p>
            </p:txBody>
          </p:sp>
          <p:sp>
            <p:nvSpPr>
              <p:cNvPr id="98" name="Isosceles Triangle 97"/>
              <p:cNvSpPr/>
              <p:nvPr/>
            </p:nvSpPr>
            <p:spPr>
              <a:xfrm>
                <a:off x="4218165" y="5339195"/>
                <a:ext cx="110538" cy="103433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AU">
                  <a:solidFill>
                    <a:prstClr val="white"/>
                  </a:solidFill>
                </a:endParaRPr>
              </a:p>
            </p:txBody>
          </p:sp>
          <p:sp>
            <p:nvSpPr>
              <p:cNvPr id="99" name="Isosceles Triangle 98"/>
              <p:cNvSpPr/>
              <p:nvPr/>
            </p:nvSpPr>
            <p:spPr>
              <a:xfrm>
                <a:off x="4257841" y="5143455"/>
                <a:ext cx="110538" cy="103433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AU">
                  <a:solidFill>
                    <a:prstClr val="white"/>
                  </a:solidFill>
                </a:endParaRPr>
              </a:p>
            </p:txBody>
          </p:sp>
          <p:sp>
            <p:nvSpPr>
              <p:cNvPr id="100" name="Isosceles Triangle 99"/>
              <p:cNvSpPr/>
              <p:nvPr/>
            </p:nvSpPr>
            <p:spPr>
              <a:xfrm>
                <a:off x="4002279" y="5287478"/>
                <a:ext cx="110538" cy="103433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AU">
                  <a:solidFill>
                    <a:prstClr val="white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867150" y="4933712"/>
                <a:ext cx="652463" cy="619363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prstDash val="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AU">
                  <a:solidFill>
                    <a:prstClr val="white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4162896" y="4936567"/>
                <a:ext cx="40267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AU" sz="1000" dirty="0" smtClean="0">
                    <a:solidFill>
                      <a:prstClr val="black"/>
                    </a:solidFill>
                    <a:latin typeface="Calibri"/>
                  </a:rPr>
                  <a:t>TAU</a:t>
                </a:r>
                <a:endParaRPr lang="en-AU" sz="1000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cxnSp>
          <p:nvCxnSpPr>
            <p:cNvPr id="93" name="Straight Connector 92"/>
            <p:cNvCxnSpPr>
              <a:stCxn id="90" idx="2"/>
              <a:endCxn id="91" idx="0"/>
            </p:cNvCxnSpPr>
            <p:nvPr/>
          </p:nvCxnSpPr>
          <p:spPr>
            <a:xfrm flipH="1">
              <a:off x="3230004" y="4810601"/>
              <a:ext cx="1603" cy="1135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91" idx="3"/>
            </p:cNvCxnSpPr>
            <p:nvPr/>
          </p:nvCxnSpPr>
          <p:spPr>
            <a:xfrm flipV="1">
              <a:off x="3395274" y="5047310"/>
              <a:ext cx="198948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3494748" y="4485251"/>
              <a:ext cx="63190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 smtClean="0">
                  <a:solidFill>
                    <a:prstClr val="black"/>
                  </a:solidFill>
                  <a:latin typeface="Calibri"/>
                </a:rPr>
                <a:t>Profiled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 smtClean="0">
                  <a:solidFill>
                    <a:prstClr val="black"/>
                  </a:solidFill>
                  <a:latin typeface="Calibri"/>
                </a:rPr>
                <a:t>units</a:t>
              </a:r>
              <a:endParaRPr lang="en-AU" sz="11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4803592" y="4238769"/>
            <a:ext cx="1404551" cy="597713"/>
            <a:chOff x="1814549" y="1837678"/>
            <a:chExt cx="1404551" cy="597713"/>
          </a:xfrm>
        </p:grpSpPr>
        <p:sp>
          <p:nvSpPr>
            <p:cNvPr id="104" name="Isosceles Triangle 103"/>
            <p:cNvSpPr/>
            <p:nvPr/>
          </p:nvSpPr>
          <p:spPr>
            <a:xfrm>
              <a:off x="2388093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814549" y="2004504"/>
              <a:ext cx="14045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 smtClean="0">
                  <a:solidFill>
                    <a:prstClr val="black"/>
                  </a:solidFill>
                  <a:latin typeface="Calibri"/>
                </a:rPr>
                <a:t>Not registered for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 smtClean="0">
                  <a:solidFill>
                    <a:prstClr val="black"/>
                  </a:solidFill>
                  <a:latin typeface="Calibri"/>
                </a:rPr>
                <a:t>Goods &amp; Services Tax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772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Administrative and </a:t>
            </a:r>
            <a:r>
              <a:rPr lang="en-US" dirty="0"/>
              <a:t>Secondary </a:t>
            </a:r>
            <a:r>
              <a:rPr lang="en-US" dirty="0" smtClean="0"/>
              <a:t>Sources for </a:t>
            </a:r>
            <a:r>
              <a:rPr lang="en-US" dirty="0"/>
              <a:t>Official </a:t>
            </a:r>
            <a:r>
              <a:rPr lang="en-US" dirty="0" smtClean="0"/>
              <a:t>Statistics: A </a:t>
            </a:r>
            <a:r>
              <a:rPr lang="en-US" dirty="0"/>
              <a:t>Handbook </a:t>
            </a:r>
            <a:r>
              <a:rPr lang="en-US" dirty="0" smtClean="0"/>
              <a:t>of Principles </a:t>
            </a:r>
            <a:r>
              <a:rPr lang="en-US" dirty="0"/>
              <a:t>and </a:t>
            </a:r>
            <a:r>
              <a:rPr lang="en-US" dirty="0" smtClean="0"/>
              <a:t>Practices </a:t>
            </a:r>
            <a:r>
              <a:rPr lang="en-AU" dirty="0"/>
              <a:t>(UN ECE)</a:t>
            </a:r>
          </a:p>
          <a:p>
            <a:endParaRPr lang="en-US" dirty="0" smtClean="0"/>
          </a:p>
          <a:p>
            <a:r>
              <a:rPr lang="en-AU" dirty="0">
                <a:hlinkClick r:id="rId2"/>
              </a:rPr>
              <a:t>ABS Cat No 1522.0  Quality Management of Statistical Outputs Produced from Administrative </a:t>
            </a:r>
            <a:r>
              <a:rPr lang="en-AU" dirty="0" smtClean="0">
                <a:hlinkClick r:id="rId2"/>
              </a:rPr>
              <a:t>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389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989843-9BFC-47B4-A821-67C9D848D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FA3E70-B18F-4F20-9FDB-BEACFDC5D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Thank </a:t>
            </a:r>
            <a:r>
              <a:rPr lang="en-AU" dirty="0"/>
              <a:t>you!</a:t>
            </a:r>
          </a:p>
        </p:txBody>
      </p:sp>
    </p:spTree>
    <p:extLst>
      <p:ext uri="{BB962C8B-B14F-4D97-AF65-F5344CB8AC3E}">
        <p14:creationId xmlns:p14="http://schemas.microsoft.com/office/powerpoint/2010/main" val="4176626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Issues with admin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Quality Assurance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Solutions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Coverage (ABS)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Resources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41EB103-8367-4758-8666-F108665E72F2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15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/>
              <a:t>Collection </a:t>
            </a:r>
            <a:r>
              <a:rPr lang="en-AU" sz="2000" dirty="0" smtClean="0"/>
              <a:t>Issues – compliance </a:t>
            </a:r>
          </a:p>
          <a:p>
            <a:r>
              <a:rPr lang="en-AU" sz="2000" dirty="0" smtClean="0"/>
              <a:t>Legislation</a:t>
            </a:r>
          </a:p>
          <a:p>
            <a:r>
              <a:rPr lang="en-US" sz="2000" dirty="0"/>
              <a:t>Differences in definitions of variables </a:t>
            </a:r>
            <a:endParaRPr lang="en-US" sz="2000" dirty="0" smtClean="0"/>
          </a:p>
          <a:p>
            <a:r>
              <a:rPr lang="en-AU" sz="2000" dirty="0" smtClean="0"/>
              <a:t>Stability </a:t>
            </a:r>
            <a:r>
              <a:rPr lang="en-AU" sz="2000" dirty="0"/>
              <a:t>of Data</a:t>
            </a:r>
          </a:p>
          <a:p>
            <a:r>
              <a:rPr lang="en-AU" sz="2000" dirty="0" smtClean="0"/>
              <a:t>Metadata </a:t>
            </a:r>
            <a:r>
              <a:rPr lang="en-AU" sz="2000" dirty="0"/>
              <a:t>availability</a:t>
            </a:r>
          </a:p>
          <a:p>
            <a:r>
              <a:rPr lang="en-AU" sz="2000" dirty="0"/>
              <a:t>System </a:t>
            </a:r>
            <a:endParaRPr lang="en-AU" sz="2000" dirty="0" smtClean="0"/>
          </a:p>
          <a:p>
            <a:r>
              <a:rPr lang="en-AU" sz="2000" dirty="0" smtClean="0"/>
              <a:t>Timeliness</a:t>
            </a:r>
            <a:endParaRPr lang="en-AU" sz="2000" dirty="0"/>
          </a:p>
          <a:p>
            <a:r>
              <a:rPr lang="en-AU" sz="2000" dirty="0"/>
              <a:t>Political issues</a:t>
            </a:r>
          </a:p>
          <a:p>
            <a:r>
              <a:rPr lang="en-AU" sz="2000" dirty="0"/>
              <a:t>Large Volumes of Data</a:t>
            </a:r>
          </a:p>
          <a:p>
            <a:r>
              <a:rPr lang="en-AU" sz="2000" dirty="0" smtClean="0"/>
              <a:t>Linking </a:t>
            </a:r>
            <a:r>
              <a:rPr lang="en-AU" sz="2000" dirty="0"/>
              <a:t>of records</a:t>
            </a:r>
          </a:p>
          <a:p>
            <a:r>
              <a:rPr lang="en-AU" sz="2000" dirty="0"/>
              <a:t>Confidentiality and </a:t>
            </a:r>
            <a:r>
              <a:rPr lang="en-AU" sz="2000" dirty="0" smtClean="0"/>
              <a:t>consent</a:t>
            </a:r>
            <a:endParaRPr lang="en-AU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975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SBR Admin data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/>
              <a:t>Births and Deaths </a:t>
            </a:r>
          </a:p>
          <a:p>
            <a:pPr lvl="1"/>
            <a:r>
              <a:rPr lang="en-AU" sz="2000" dirty="0"/>
              <a:t>Duplicates on the Register</a:t>
            </a:r>
          </a:p>
          <a:p>
            <a:pPr lvl="1"/>
            <a:r>
              <a:rPr lang="en-AU" sz="2000" dirty="0"/>
              <a:t>Units are not updated or </a:t>
            </a:r>
            <a:r>
              <a:rPr lang="en-AU" sz="2000" dirty="0" err="1"/>
              <a:t>deathed</a:t>
            </a:r>
            <a:endParaRPr lang="en-AU" sz="2000" dirty="0"/>
          </a:p>
          <a:p>
            <a:r>
              <a:rPr lang="en-AU" sz="2000" dirty="0"/>
              <a:t>Data Items and Metadata</a:t>
            </a:r>
          </a:p>
          <a:p>
            <a:pPr lvl="1"/>
            <a:r>
              <a:rPr lang="en-AU" sz="2000" dirty="0"/>
              <a:t>Conceptual differences in the administrative collection to statistical concepts.</a:t>
            </a:r>
          </a:p>
          <a:p>
            <a:pPr lvl="1"/>
            <a:r>
              <a:rPr lang="en-AU" sz="2000" dirty="0"/>
              <a:t>Definitions are not the same across the collections or not readily available</a:t>
            </a:r>
          </a:p>
          <a:p>
            <a:r>
              <a:rPr lang="en-AU" sz="2000" dirty="0"/>
              <a:t>Database Systems and Business Rules</a:t>
            </a:r>
          </a:p>
          <a:p>
            <a:pPr lvl="1"/>
            <a:r>
              <a:rPr lang="en-AU" sz="2000" dirty="0"/>
              <a:t>Systems and business rules for derived items are calculated differently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34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SBR Admin data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/>
              <a:t>Clerical Processing and Maintenance</a:t>
            </a:r>
          </a:p>
          <a:p>
            <a:pPr lvl="1"/>
            <a:r>
              <a:rPr lang="en-AU" sz="2000" dirty="0"/>
              <a:t>Industry coding might be clerical or system based/ </a:t>
            </a:r>
            <a:r>
              <a:rPr lang="en-AU" sz="2000" dirty="0" smtClean="0"/>
              <a:t>auto-coded</a:t>
            </a:r>
            <a:r>
              <a:rPr lang="en-AU" sz="2000" dirty="0"/>
              <a:t>.</a:t>
            </a:r>
          </a:p>
          <a:p>
            <a:pPr lvl="1"/>
            <a:r>
              <a:rPr lang="en-AU" sz="2000" dirty="0"/>
              <a:t>Update of stock information is irregular</a:t>
            </a:r>
          </a:p>
          <a:p>
            <a:r>
              <a:rPr lang="en-AU" sz="2000" dirty="0"/>
              <a:t>Extracts and Reports</a:t>
            </a:r>
          </a:p>
          <a:p>
            <a:pPr lvl="1"/>
            <a:r>
              <a:rPr lang="en-AU" sz="2000" dirty="0"/>
              <a:t>Understanding the conceptual basis </a:t>
            </a:r>
            <a:r>
              <a:rPr lang="en-AU" sz="2000" dirty="0" err="1"/>
              <a:t>eg</a:t>
            </a:r>
            <a:r>
              <a:rPr lang="en-AU" sz="2000" dirty="0"/>
              <a:t> Output specifications may exclude some units </a:t>
            </a:r>
            <a:r>
              <a:rPr lang="en-AU" sz="2000" dirty="0" err="1"/>
              <a:t>eg</a:t>
            </a:r>
            <a:r>
              <a:rPr lang="en-AU" sz="2000" dirty="0"/>
              <a:t> cancelled units or inactive units.</a:t>
            </a:r>
          </a:p>
          <a:p>
            <a:pPr lvl="1"/>
            <a:r>
              <a:rPr lang="en-AU" sz="2000" dirty="0"/>
              <a:t>Consistent  time based snapshots vs ad-hoc generation of outputs</a:t>
            </a:r>
            <a:r>
              <a:rPr lang="en-AU" sz="2000" dirty="0" smtClean="0"/>
              <a:t>.</a:t>
            </a:r>
          </a:p>
          <a:p>
            <a:pPr lvl="1"/>
            <a:r>
              <a:rPr lang="en-AU" sz="2000" dirty="0" smtClean="0"/>
              <a:t>Admin data is a complex process</a:t>
            </a:r>
            <a:endParaRPr lang="en-AU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080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SBR Admin data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These impacts can be seen; </a:t>
            </a:r>
          </a:p>
          <a:p>
            <a:r>
              <a:rPr lang="en-AU" dirty="0" smtClean="0"/>
              <a:t>Admin record data errors</a:t>
            </a:r>
            <a:endParaRPr lang="en-AU" dirty="0"/>
          </a:p>
          <a:p>
            <a:pPr lvl="1"/>
            <a:r>
              <a:rPr lang="en-AU" dirty="0"/>
              <a:t>Missing information</a:t>
            </a:r>
          </a:p>
          <a:p>
            <a:pPr lvl="1"/>
            <a:r>
              <a:rPr lang="en-AU" dirty="0"/>
              <a:t>Incorrect </a:t>
            </a:r>
            <a:r>
              <a:rPr lang="en-AU" dirty="0" smtClean="0"/>
              <a:t>information</a:t>
            </a:r>
            <a:endParaRPr lang="en-AU" dirty="0"/>
          </a:p>
          <a:p>
            <a:pPr lvl="1"/>
            <a:r>
              <a:rPr lang="en-AU" dirty="0"/>
              <a:t>Clerical coding/processing quality</a:t>
            </a:r>
          </a:p>
          <a:p>
            <a:pPr lvl="1"/>
            <a:r>
              <a:rPr lang="en-AU" dirty="0"/>
              <a:t>Validation of data entry/updates</a:t>
            </a:r>
          </a:p>
          <a:p>
            <a:pPr lvl="1"/>
            <a:r>
              <a:rPr lang="en-AU" dirty="0"/>
              <a:t>Quality of business process logic for derivations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73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 Assurance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Know the data</a:t>
            </a:r>
          </a:p>
          <a:p>
            <a:pPr lvl="1"/>
            <a:r>
              <a:rPr lang="en-AU" dirty="0"/>
              <a:t>Understand the administrative process of the data supplier</a:t>
            </a:r>
            <a:r>
              <a:rPr lang="en-AU" dirty="0" smtClean="0"/>
              <a:t>.</a:t>
            </a:r>
          </a:p>
          <a:p>
            <a:pPr lvl="1"/>
            <a:r>
              <a:rPr lang="en-AU" dirty="0" smtClean="0"/>
              <a:t>Collection forms / process</a:t>
            </a:r>
          </a:p>
          <a:p>
            <a:pPr lvl="1"/>
            <a:r>
              <a:rPr lang="en-AU" dirty="0" smtClean="0"/>
              <a:t>Purpose of collection </a:t>
            </a:r>
          </a:p>
          <a:p>
            <a:pPr lvl="1"/>
            <a:r>
              <a:rPr lang="en-AU" dirty="0" smtClean="0"/>
              <a:t>Collection cycle (tax, billing </a:t>
            </a:r>
            <a:r>
              <a:rPr lang="en-AU" dirty="0" err="1" smtClean="0"/>
              <a:t>etc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Engage with the provider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1621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Assurance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Analyse Unit Record Changes</a:t>
            </a:r>
          </a:p>
          <a:p>
            <a:pPr lvl="1" indent="-342900"/>
            <a:r>
              <a:rPr lang="en-US" dirty="0" smtClean="0"/>
              <a:t>All data should be reviewed in detail</a:t>
            </a:r>
          </a:p>
          <a:p>
            <a:pPr lvl="1" indent="-342900"/>
            <a:r>
              <a:rPr lang="en-US" dirty="0" smtClean="0"/>
              <a:t>Focus on units with changes</a:t>
            </a:r>
          </a:p>
          <a:p>
            <a:pPr lvl="1" indent="-342900"/>
            <a:r>
              <a:rPr lang="en-US" dirty="0" smtClean="0"/>
              <a:t>Check errors</a:t>
            </a:r>
          </a:p>
          <a:p>
            <a:pPr lvl="1" indent="-342900"/>
            <a:r>
              <a:rPr lang="en-US" dirty="0" smtClean="0"/>
              <a:t>Detailed management information</a:t>
            </a:r>
          </a:p>
          <a:p>
            <a:pPr lvl="1" indent="-342900"/>
            <a:r>
              <a:rPr lang="en-US" dirty="0" smtClean="0"/>
              <a:t>Validate data</a:t>
            </a:r>
          </a:p>
          <a:p>
            <a:pPr lvl="1" indent="-342900"/>
            <a:r>
              <a:rPr lang="en-US" dirty="0" smtClean="0"/>
              <a:t>Micro level </a:t>
            </a:r>
          </a:p>
          <a:p>
            <a:pPr lvl="1" indent="-342900"/>
            <a:r>
              <a:rPr lang="en-US" dirty="0" smtClean="0"/>
              <a:t>Macro level</a:t>
            </a:r>
          </a:p>
          <a:p>
            <a:pPr lvl="1" indent="-342900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200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Assurance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3. Clearance Processes</a:t>
            </a:r>
          </a:p>
          <a:p>
            <a:pPr lvl="1"/>
            <a:r>
              <a:rPr lang="en-GB" dirty="0" smtClean="0"/>
              <a:t>Quality gates</a:t>
            </a:r>
          </a:p>
          <a:p>
            <a:pPr lvl="1"/>
            <a:r>
              <a:rPr lang="en-GB" dirty="0" smtClean="0"/>
              <a:t>Quality measures</a:t>
            </a:r>
          </a:p>
          <a:p>
            <a:pPr lvl="1"/>
            <a:r>
              <a:rPr lang="en-GB" dirty="0" smtClean="0"/>
              <a:t>Times series </a:t>
            </a:r>
          </a:p>
          <a:p>
            <a:pPr lvl="1"/>
            <a:r>
              <a:rPr lang="en-GB" dirty="0" smtClean="0"/>
              <a:t>Counts </a:t>
            </a:r>
          </a:p>
          <a:p>
            <a:pPr lvl="1"/>
            <a:r>
              <a:rPr lang="en-GB" dirty="0" smtClean="0"/>
              <a:t>Aggregates </a:t>
            </a:r>
          </a:p>
          <a:p>
            <a:pPr lvl="1"/>
            <a:r>
              <a:rPr lang="en-GB" dirty="0" smtClean="0"/>
              <a:t>Clearance meetings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2822"/>
      </p:ext>
    </p:extLst>
  </p:cSld>
  <p:clrMapOvr>
    <a:masterClrMapping/>
  </p:clrMapOvr>
</p:sld>
</file>

<file path=ppt/theme/theme1.xml><?xml version="1.0" encoding="utf-8"?>
<a:theme xmlns:a="http://schemas.openxmlformats.org/drawingml/2006/main" name="SD Template 2015 _ ESCAP presentation">
  <a:themeElements>
    <a:clrScheme name="template1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1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 Template 2015 _ ESCAP presentation</Template>
  <TotalTime>219</TotalTime>
  <Words>507</Words>
  <Application>Microsoft Office PowerPoint</Application>
  <PresentationFormat>On-screen Show (4:3)</PresentationFormat>
  <Paragraphs>162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SD Template 2015 _ ESCAP presentation</vt:lpstr>
      <vt:lpstr>Issues in Administrative Data</vt:lpstr>
      <vt:lpstr>Introduction</vt:lpstr>
      <vt:lpstr>Common Issues</vt:lpstr>
      <vt:lpstr>SBR Admin data issues</vt:lpstr>
      <vt:lpstr>SBR Admin data issues</vt:lpstr>
      <vt:lpstr>SBR Admin data issues</vt:lpstr>
      <vt:lpstr>Quality Assurance</vt:lpstr>
      <vt:lpstr>Quality Assurance</vt:lpstr>
      <vt:lpstr>Quality Assurance</vt:lpstr>
      <vt:lpstr>Quality Assurance</vt:lpstr>
      <vt:lpstr>Possible Solutions</vt:lpstr>
      <vt:lpstr>Long term solutions</vt:lpstr>
      <vt:lpstr>Coverage</vt:lpstr>
      <vt:lpstr>PowerPoint Presentation</vt:lpstr>
      <vt:lpstr>Resources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Russell Biddington</dc:creator>
  <cp:lastModifiedBy>Michael Russell Biddington</cp:lastModifiedBy>
  <cp:revision>40</cp:revision>
  <dcterms:created xsi:type="dcterms:W3CDTF">2017-10-17T03:04:58Z</dcterms:created>
  <dcterms:modified xsi:type="dcterms:W3CDTF">2017-12-06T10:17:06Z</dcterms:modified>
</cp:coreProperties>
</file>