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62" r:id="rId2"/>
    <p:sldId id="268" r:id="rId3"/>
    <p:sldId id="263" r:id="rId4"/>
    <p:sldId id="264" r:id="rId5"/>
    <p:sldId id="267" r:id="rId6"/>
    <p:sldId id="265" r:id="rId7"/>
    <p:sldId id="266" r:id="rId8"/>
    <p:sldId id="270" r:id="rId9"/>
    <p:sldId id="274" r:id="rId10"/>
    <p:sldId id="271" r:id="rId11"/>
    <p:sldId id="275" r:id="rId12"/>
    <p:sldId id="272" r:id="rId13"/>
    <p:sldId id="277" r:id="rId14"/>
    <p:sldId id="273" r:id="rId15"/>
    <p:sldId id="269" r:id="rId16"/>
    <p:sldId id="276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D2AA3E4-3123-4AEE-B36F-C695D38C3808}">
          <p14:sldIdLst>
            <p14:sldId id="262"/>
            <p14:sldId id="268"/>
            <p14:sldId id="263"/>
            <p14:sldId id="264"/>
            <p14:sldId id="267"/>
            <p14:sldId id="265"/>
            <p14:sldId id="266"/>
            <p14:sldId id="270"/>
            <p14:sldId id="274"/>
            <p14:sldId id="271"/>
            <p14:sldId id="275"/>
            <p14:sldId id="272"/>
            <p14:sldId id="277"/>
            <p14:sldId id="273"/>
            <p14:sldId id="269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17C"/>
    <a:srgbClr val="A6E7F4"/>
    <a:srgbClr val="079BB9"/>
    <a:srgbClr val="FF9900"/>
    <a:srgbClr val="7F7F7F"/>
    <a:srgbClr val="72C7D8"/>
    <a:srgbClr val="82C1C8"/>
    <a:srgbClr val="BDDBFF"/>
    <a:srgbClr val="C7F8FD"/>
    <a:srgbClr val="2A3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73958" autoAdjust="0"/>
  </p:normalViewPr>
  <p:slideViewPr>
    <p:cSldViewPr>
      <p:cViewPr varScale="1">
        <p:scale>
          <a:sx n="59" d="100"/>
          <a:sy n="59" d="100"/>
        </p:scale>
        <p:origin x="2141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727A4E-02CC-466C-8B33-6522CC742A4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E9767E-6A27-4D6D-8BE5-9E4C2D17191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400" b="1" dirty="0">
              <a:solidFill>
                <a:schemeClr val="tx1"/>
              </a:solidFill>
              <a:latin typeface="Candara" panose="020E0502030303020204" pitchFamily="34" charset="0"/>
            </a:rPr>
            <a:t>Types of Administrative Sources</a:t>
          </a:r>
        </a:p>
      </dgm:t>
    </dgm:pt>
    <dgm:pt modelId="{190AF094-1BB1-401F-9939-46E91AF8403E}" type="parTrans" cxnId="{D24D8A8F-78F0-4E9D-B323-2152629BBF03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15408166-00B6-402D-BA43-F69DDCBC8073}" type="sibTrans" cxnId="{D24D8A8F-78F0-4E9D-B323-2152629BBF03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63591C19-B695-429B-9313-541AC7951AB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dirty="0">
              <a:latin typeface="Candara" panose="020E0502030303020204" pitchFamily="34" charset="0"/>
            </a:rPr>
            <a:t>Business Registration Systems</a:t>
          </a:r>
        </a:p>
      </dgm:t>
    </dgm:pt>
    <dgm:pt modelId="{1D78232C-6280-48DB-BFAD-2C9A53E6C7AE}" type="parTrans" cxnId="{68B80DB9-DFE1-406F-B823-0AA82A7BD23E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A407A3B2-5170-4DD0-A3E1-2206C583C03C}" type="sibTrans" cxnId="{68B80DB9-DFE1-406F-B823-0AA82A7BD23E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41D3C9CF-123D-40A5-9040-3A4AEF35255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dirty="0">
              <a:latin typeface="Candara" panose="020E0502030303020204" pitchFamily="34" charset="0"/>
            </a:rPr>
            <a:t>Social security registers</a:t>
          </a:r>
        </a:p>
      </dgm:t>
    </dgm:pt>
    <dgm:pt modelId="{6B3836BE-6B2A-4555-A0CC-8B51E97A76B1}" type="parTrans" cxnId="{724C200B-467F-4DBC-B86F-8F70A39B97AB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9C122A11-6A06-43BF-A8E4-E58C188FF1D8}" type="sibTrans" cxnId="{724C200B-467F-4DBC-B86F-8F70A39B97AB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CB1A4DF7-030D-47F1-BE95-4B222CA7869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dirty="0">
              <a:latin typeface="Candara" panose="020E0502030303020204" pitchFamily="34" charset="0"/>
            </a:rPr>
            <a:t>Labour and employment registers</a:t>
          </a:r>
        </a:p>
      </dgm:t>
    </dgm:pt>
    <dgm:pt modelId="{642C1217-A8F7-4D21-AC0E-313094946036}" type="parTrans" cxnId="{84AF147A-0728-48ED-8F5A-9EA8ABC8F637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42314B38-07FA-4983-9644-FC967B500617}" type="sibTrans" cxnId="{84AF147A-0728-48ED-8F5A-9EA8ABC8F637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8D40E66C-781C-4788-8A12-9CEADFEF232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400" dirty="0">
              <a:latin typeface="Candara" panose="020E0502030303020204" pitchFamily="34" charset="0"/>
            </a:rPr>
            <a:t>Tax Records/VAT</a:t>
          </a:r>
        </a:p>
      </dgm:t>
    </dgm:pt>
    <dgm:pt modelId="{803E000B-C75C-4597-85A0-1DDD3AED60BA}" type="parTrans" cxnId="{D39C3A4C-5EA1-4283-BBAB-D4C64D441D34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EF73BA4D-1464-4909-96B1-B4D6A14382C1}" type="sibTrans" cxnId="{D39C3A4C-5EA1-4283-BBAB-D4C64D441D34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74F3AE6D-6F54-439E-BB3A-BC7A8FB0FADF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400" dirty="0" err="1">
              <a:latin typeface="Candara" panose="020E0502030303020204" pitchFamily="34" charset="0"/>
            </a:rPr>
            <a:t>Sectoral</a:t>
          </a:r>
          <a:r>
            <a:rPr lang="en-US" sz="2400" dirty="0">
              <a:latin typeface="Candara" panose="020E0502030303020204" pitchFamily="34" charset="0"/>
            </a:rPr>
            <a:t> lists</a:t>
          </a:r>
        </a:p>
      </dgm:t>
    </dgm:pt>
    <dgm:pt modelId="{8A1BCA58-6D56-4745-86F0-0D61A1B17FDB}" type="parTrans" cxnId="{2BEAFDC7-BA39-4745-8723-F73523200FAC}">
      <dgm:prSet/>
      <dgm:spPr/>
      <dgm:t>
        <a:bodyPr/>
        <a:lstStyle/>
        <a:p>
          <a:endParaRPr lang="en-GB"/>
        </a:p>
      </dgm:t>
    </dgm:pt>
    <dgm:pt modelId="{28C31D0F-8661-4E4E-A856-B921F89EF22E}" type="sibTrans" cxnId="{2BEAFDC7-BA39-4745-8723-F73523200FAC}">
      <dgm:prSet/>
      <dgm:spPr/>
      <dgm:t>
        <a:bodyPr/>
        <a:lstStyle/>
        <a:p>
          <a:endParaRPr lang="en-GB"/>
        </a:p>
      </dgm:t>
    </dgm:pt>
    <dgm:pt modelId="{F2DE8BAD-F97B-443A-ABA4-27319481D2DE}" type="pres">
      <dgm:prSet presAssocID="{DD727A4E-02CC-466C-8B33-6522CC742A4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A29159E-4788-4350-ADC2-D85B043E4ADC}" type="pres">
      <dgm:prSet presAssocID="{EEE9767E-6A27-4D6D-8BE5-9E4C2D171915}" presName="centerShape" presStyleLbl="node0" presStyleIdx="0" presStyleCnt="1" custScaleX="188241" custScaleY="127857" custLinFactNeighborX="8511" custLinFactNeighborY="-607"/>
      <dgm:spPr/>
    </dgm:pt>
    <dgm:pt modelId="{EE5AD225-9031-4023-8B51-A086A945A365}" type="pres">
      <dgm:prSet presAssocID="{63591C19-B695-429B-9313-541AC7951ABB}" presName="node" presStyleLbl="node1" presStyleIdx="0" presStyleCnt="5" custScaleX="235744">
        <dgm:presLayoutVars>
          <dgm:bulletEnabled val="1"/>
        </dgm:presLayoutVars>
      </dgm:prSet>
      <dgm:spPr/>
    </dgm:pt>
    <dgm:pt modelId="{90041103-8CA9-4630-A6C5-D6BC2C24BE5E}" type="pres">
      <dgm:prSet presAssocID="{63591C19-B695-429B-9313-541AC7951ABB}" presName="dummy" presStyleCnt="0"/>
      <dgm:spPr/>
    </dgm:pt>
    <dgm:pt modelId="{CF12A3FC-62A1-496C-AB85-E21FB56DBF90}" type="pres">
      <dgm:prSet presAssocID="{A407A3B2-5170-4DD0-A3E1-2206C583C03C}" presName="sibTrans" presStyleLbl="sibTrans2D1" presStyleIdx="0" presStyleCnt="5" custLinFactNeighborX="19596" custLinFactNeighborY="-206"/>
      <dgm:spPr/>
    </dgm:pt>
    <dgm:pt modelId="{15757505-C7E7-479F-A017-AE20F3E4CC93}" type="pres">
      <dgm:prSet presAssocID="{41D3C9CF-123D-40A5-9040-3A4AEF352555}" presName="node" presStyleLbl="node1" presStyleIdx="1" presStyleCnt="5" custScaleX="170569" custScaleY="127894" custRadScaleRad="174641" custRadScaleInc="20538">
        <dgm:presLayoutVars>
          <dgm:bulletEnabled val="1"/>
        </dgm:presLayoutVars>
      </dgm:prSet>
      <dgm:spPr/>
    </dgm:pt>
    <dgm:pt modelId="{B53C9BCE-3F73-4861-8370-4E0E2D1AC8A4}" type="pres">
      <dgm:prSet presAssocID="{41D3C9CF-123D-40A5-9040-3A4AEF352555}" presName="dummy" presStyleCnt="0"/>
      <dgm:spPr/>
    </dgm:pt>
    <dgm:pt modelId="{DF5EB81D-E2C9-4DEC-AA28-FE97CF62109C}" type="pres">
      <dgm:prSet presAssocID="{9C122A11-6A06-43BF-A8E4-E58C188FF1D8}" presName="sibTrans" presStyleLbl="sibTrans2D1" presStyleIdx="1" presStyleCnt="5" custLinFactNeighborX="16718" custLinFactNeighborY="11490"/>
      <dgm:spPr/>
    </dgm:pt>
    <dgm:pt modelId="{1AD13B24-A3C8-4DA6-87DC-8F37FB17ACF3}" type="pres">
      <dgm:prSet presAssocID="{CB1A4DF7-030D-47F1-BE95-4B222CA78695}" presName="node" presStyleLbl="node1" presStyleIdx="2" presStyleCnt="5" custScaleX="240764">
        <dgm:presLayoutVars>
          <dgm:bulletEnabled val="1"/>
        </dgm:presLayoutVars>
      </dgm:prSet>
      <dgm:spPr/>
    </dgm:pt>
    <dgm:pt modelId="{A3A94E6F-9F95-44AA-9D50-9A5856F99BD3}" type="pres">
      <dgm:prSet presAssocID="{CB1A4DF7-030D-47F1-BE95-4B222CA78695}" presName="dummy" presStyleCnt="0"/>
      <dgm:spPr/>
    </dgm:pt>
    <dgm:pt modelId="{744C8C20-AC18-4979-AF25-32605F587E38}" type="pres">
      <dgm:prSet presAssocID="{42314B38-07FA-4983-9644-FC967B500617}" presName="sibTrans" presStyleLbl="sibTrans2D1" presStyleIdx="2" presStyleCnt="5" custLinFactNeighborX="-15623" custLinFactNeighborY="5833"/>
      <dgm:spPr/>
    </dgm:pt>
    <dgm:pt modelId="{4EDC5E52-56AD-451E-8762-24FBDA59F594}" type="pres">
      <dgm:prSet presAssocID="{8D40E66C-781C-4788-8A12-9CEADFEF232B}" presName="node" presStyleLbl="node1" presStyleIdx="3" presStyleCnt="5" custScaleX="144226" custScaleY="139263" custRadScaleRad="190562" custRadScaleInc="-30592">
        <dgm:presLayoutVars>
          <dgm:bulletEnabled val="1"/>
        </dgm:presLayoutVars>
      </dgm:prSet>
      <dgm:spPr/>
    </dgm:pt>
    <dgm:pt modelId="{76656AA8-3780-4721-BB0E-AD1DC9F36B61}" type="pres">
      <dgm:prSet presAssocID="{8D40E66C-781C-4788-8A12-9CEADFEF232B}" presName="dummy" presStyleCnt="0"/>
      <dgm:spPr/>
    </dgm:pt>
    <dgm:pt modelId="{A46FE2BE-E4A6-4981-A76E-C2428C34BB87}" type="pres">
      <dgm:prSet presAssocID="{EF73BA4D-1464-4909-96B1-B4D6A14382C1}" presName="sibTrans" presStyleLbl="sibTrans2D1" presStyleIdx="3" presStyleCnt="5" custLinFactNeighborX="-27867" custLinFactNeighborY="-8683"/>
      <dgm:spPr/>
    </dgm:pt>
    <dgm:pt modelId="{2A4BA909-65EC-4079-B4B8-3BCA588A2F2C}" type="pres">
      <dgm:prSet presAssocID="{74F3AE6D-6F54-439E-BB3A-BC7A8FB0FADF}" presName="node" presStyleLbl="node1" presStyleIdx="4" presStyleCnt="5" custScaleX="170479" custScaleY="148867" custRadScaleRad="121333" custRadScaleInc="9952">
        <dgm:presLayoutVars>
          <dgm:bulletEnabled val="1"/>
        </dgm:presLayoutVars>
      </dgm:prSet>
      <dgm:spPr/>
    </dgm:pt>
    <dgm:pt modelId="{822FD8B6-8DBD-43C2-88DF-CD09C1779DE9}" type="pres">
      <dgm:prSet presAssocID="{74F3AE6D-6F54-439E-BB3A-BC7A8FB0FADF}" presName="dummy" presStyleCnt="0"/>
      <dgm:spPr/>
    </dgm:pt>
    <dgm:pt modelId="{06A28CA6-471D-4641-9D1F-CA181B850335}" type="pres">
      <dgm:prSet presAssocID="{28C31D0F-8661-4E4E-A856-B921F89EF22E}" presName="sibTrans" presStyleLbl="sibTrans2D1" presStyleIdx="4" presStyleCnt="5"/>
      <dgm:spPr/>
    </dgm:pt>
  </dgm:ptLst>
  <dgm:cxnLst>
    <dgm:cxn modelId="{DFA0B001-7E17-4BBB-94E7-E696B187A66B}" type="presOf" srcId="{74F3AE6D-6F54-439E-BB3A-BC7A8FB0FADF}" destId="{2A4BA909-65EC-4079-B4B8-3BCA588A2F2C}" srcOrd="0" destOrd="0" presId="urn:microsoft.com/office/officeart/2005/8/layout/radial6"/>
    <dgm:cxn modelId="{724C200B-467F-4DBC-B86F-8F70A39B97AB}" srcId="{EEE9767E-6A27-4D6D-8BE5-9E4C2D171915}" destId="{41D3C9CF-123D-40A5-9040-3A4AEF352555}" srcOrd="1" destOrd="0" parTransId="{6B3836BE-6B2A-4555-A0CC-8B51E97A76B1}" sibTransId="{9C122A11-6A06-43BF-A8E4-E58C188FF1D8}"/>
    <dgm:cxn modelId="{7185F51F-1A95-4BCA-ACEA-731253301C7E}" type="presOf" srcId="{9C122A11-6A06-43BF-A8E4-E58C188FF1D8}" destId="{DF5EB81D-E2C9-4DEC-AA28-FE97CF62109C}" srcOrd="0" destOrd="0" presId="urn:microsoft.com/office/officeart/2005/8/layout/radial6"/>
    <dgm:cxn modelId="{90488A27-38D8-4B08-BBBA-7F91ED0CEBAC}" type="presOf" srcId="{63591C19-B695-429B-9313-541AC7951ABB}" destId="{EE5AD225-9031-4023-8B51-A086A945A365}" srcOrd="0" destOrd="0" presId="urn:microsoft.com/office/officeart/2005/8/layout/radial6"/>
    <dgm:cxn modelId="{61C6A22C-B9AA-4DAB-ABCE-795210AFD389}" type="presOf" srcId="{EEE9767E-6A27-4D6D-8BE5-9E4C2D171915}" destId="{CA29159E-4788-4350-ADC2-D85B043E4ADC}" srcOrd="0" destOrd="0" presId="urn:microsoft.com/office/officeart/2005/8/layout/radial6"/>
    <dgm:cxn modelId="{62B4965E-E456-4EEA-BE6B-AA57041D6977}" type="presOf" srcId="{28C31D0F-8661-4E4E-A856-B921F89EF22E}" destId="{06A28CA6-471D-4641-9D1F-CA181B850335}" srcOrd="0" destOrd="0" presId="urn:microsoft.com/office/officeart/2005/8/layout/radial6"/>
    <dgm:cxn modelId="{3F00F341-6F3D-4E36-878A-D9B3C77965A5}" type="presOf" srcId="{CB1A4DF7-030D-47F1-BE95-4B222CA78695}" destId="{1AD13B24-A3C8-4DA6-87DC-8F37FB17ACF3}" srcOrd="0" destOrd="0" presId="urn:microsoft.com/office/officeart/2005/8/layout/radial6"/>
    <dgm:cxn modelId="{D39C3A4C-5EA1-4283-BBAB-D4C64D441D34}" srcId="{EEE9767E-6A27-4D6D-8BE5-9E4C2D171915}" destId="{8D40E66C-781C-4788-8A12-9CEADFEF232B}" srcOrd="3" destOrd="0" parTransId="{803E000B-C75C-4597-85A0-1DDD3AED60BA}" sibTransId="{EF73BA4D-1464-4909-96B1-B4D6A14382C1}"/>
    <dgm:cxn modelId="{8CFC9F6E-DD6A-4BD6-98D6-DC4219356E47}" type="presOf" srcId="{8D40E66C-781C-4788-8A12-9CEADFEF232B}" destId="{4EDC5E52-56AD-451E-8762-24FBDA59F594}" srcOrd="0" destOrd="0" presId="urn:microsoft.com/office/officeart/2005/8/layout/radial6"/>
    <dgm:cxn modelId="{C40E7574-05F4-4452-9362-5DEA0290FF7A}" type="presOf" srcId="{DD727A4E-02CC-466C-8B33-6522CC742A43}" destId="{F2DE8BAD-F97B-443A-ABA4-27319481D2DE}" srcOrd="0" destOrd="0" presId="urn:microsoft.com/office/officeart/2005/8/layout/radial6"/>
    <dgm:cxn modelId="{84AF147A-0728-48ED-8F5A-9EA8ABC8F637}" srcId="{EEE9767E-6A27-4D6D-8BE5-9E4C2D171915}" destId="{CB1A4DF7-030D-47F1-BE95-4B222CA78695}" srcOrd="2" destOrd="0" parTransId="{642C1217-A8F7-4D21-AC0E-313094946036}" sibTransId="{42314B38-07FA-4983-9644-FC967B500617}"/>
    <dgm:cxn modelId="{D24D8A8F-78F0-4E9D-B323-2152629BBF03}" srcId="{DD727A4E-02CC-466C-8B33-6522CC742A43}" destId="{EEE9767E-6A27-4D6D-8BE5-9E4C2D171915}" srcOrd="0" destOrd="0" parTransId="{190AF094-1BB1-401F-9939-46E91AF8403E}" sibTransId="{15408166-00B6-402D-BA43-F69DDCBC8073}"/>
    <dgm:cxn modelId="{F325C2A3-AA38-4FAA-A391-0E32D2C9809C}" type="presOf" srcId="{A407A3B2-5170-4DD0-A3E1-2206C583C03C}" destId="{CF12A3FC-62A1-496C-AB85-E21FB56DBF90}" srcOrd="0" destOrd="0" presId="urn:microsoft.com/office/officeart/2005/8/layout/radial6"/>
    <dgm:cxn modelId="{68B80DB9-DFE1-406F-B823-0AA82A7BD23E}" srcId="{EEE9767E-6A27-4D6D-8BE5-9E4C2D171915}" destId="{63591C19-B695-429B-9313-541AC7951ABB}" srcOrd="0" destOrd="0" parTransId="{1D78232C-6280-48DB-BFAD-2C9A53E6C7AE}" sibTransId="{A407A3B2-5170-4DD0-A3E1-2206C583C03C}"/>
    <dgm:cxn modelId="{3700ACC1-1EF3-4DF8-A58B-E309028D1C15}" type="presOf" srcId="{42314B38-07FA-4983-9644-FC967B500617}" destId="{744C8C20-AC18-4979-AF25-32605F587E38}" srcOrd="0" destOrd="0" presId="urn:microsoft.com/office/officeart/2005/8/layout/radial6"/>
    <dgm:cxn modelId="{2BEAFDC7-BA39-4745-8723-F73523200FAC}" srcId="{EEE9767E-6A27-4D6D-8BE5-9E4C2D171915}" destId="{74F3AE6D-6F54-439E-BB3A-BC7A8FB0FADF}" srcOrd="4" destOrd="0" parTransId="{8A1BCA58-6D56-4745-86F0-0D61A1B17FDB}" sibTransId="{28C31D0F-8661-4E4E-A856-B921F89EF22E}"/>
    <dgm:cxn modelId="{2B0EB2E5-4A2E-46F4-BEF6-5353E617A1B1}" type="presOf" srcId="{EF73BA4D-1464-4909-96B1-B4D6A14382C1}" destId="{A46FE2BE-E4A6-4981-A76E-C2428C34BB87}" srcOrd="0" destOrd="0" presId="urn:microsoft.com/office/officeart/2005/8/layout/radial6"/>
    <dgm:cxn modelId="{5E3BC7F6-B873-4D4F-81ED-F46BB654F714}" type="presOf" srcId="{41D3C9CF-123D-40A5-9040-3A4AEF352555}" destId="{15757505-C7E7-479F-A017-AE20F3E4CC93}" srcOrd="0" destOrd="0" presId="urn:microsoft.com/office/officeart/2005/8/layout/radial6"/>
    <dgm:cxn modelId="{A80F16B0-8D99-4E5A-9116-19849EEC039F}" type="presParOf" srcId="{F2DE8BAD-F97B-443A-ABA4-27319481D2DE}" destId="{CA29159E-4788-4350-ADC2-D85B043E4ADC}" srcOrd="0" destOrd="0" presId="urn:microsoft.com/office/officeart/2005/8/layout/radial6"/>
    <dgm:cxn modelId="{14848096-6C4A-4931-833B-E505FA2058BB}" type="presParOf" srcId="{F2DE8BAD-F97B-443A-ABA4-27319481D2DE}" destId="{EE5AD225-9031-4023-8B51-A086A945A365}" srcOrd="1" destOrd="0" presId="urn:microsoft.com/office/officeart/2005/8/layout/radial6"/>
    <dgm:cxn modelId="{FF9A0A20-DC56-46AA-B3B7-907C011836A8}" type="presParOf" srcId="{F2DE8BAD-F97B-443A-ABA4-27319481D2DE}" destId="{90041103-8CA9-4630-A6C5-D6BC2C24BE5E}" srcOrd="2" destOrd="0" presId="urn:microsoft.com/office/officeart/2005/8/layout/radial6"/>
    <dgm:cxn modelId="{FAFB32EC-7DF2-4949-82D1-2244F60D01FA}" type="presParOf" srcId="{F2DE8BAD-F97B-443A-ABA4-27319481D2DE}" destId="{CF12A3FC-62A1-496C-AB85-E21FB56DBF90}" srcOrd="3" destOrd="0" presId="urn:microsoft.com/office/officeart/2005/8/layout/radial6"/>
    <dgm:cxn modelId="{EB994E78-84B6-46AF-93B8-B7AC718C908E}" type="presParOf" srcId="{F2DE8BAD-F97B-443A-ABA4-27319481D2DE}" destId="{15757505-C7E7-479F-A017-AE20F3E4CC93}" srcOrd="4" destOrd="0" presId="urn:microsoft.com/office/officeart/2005/8/layout/radial6"/>
    <dgm:cxn modelId="{A481C19E-FF13-4AAC-83A1-3ADDF0555E35}" type="presParOf" srcId="{F2DE8BAD-F97B-443A-ABA4-27319481D2DE}" destId="{B53C9BCE-3F73-4861-8370-4E0E2D1AC8A4}" srcOrd="5" destOrd="0" presId="urn:microsoft.com/office/officeart/2005/8/layout/radial6"/>
    <dgm:cxn modelId="{B0457339-9D47-4DAA-8DE7-7B530394DF5F}" type="presParOf" srcId="{F2DE8BAD-F97B-443A-ABA4-27319481D2DE}" destId="{DF5EB81D-E2C9-4DEC-AA28-FE97CF62109C}" srcOrd="6" destOrd="0" presId="urn:microsoft.com/office/officeart/2005/8/layout/radial6"/>
    <dgm:cxn modelId="{9DB093A2-FFC2-45A3-A1CF-96C8BB362440}" type="presParOf" srcId="{F2DE8BAD-F97B-443A-ABA4-27319481D2DE}" destId="{1AD13B24-A3C8-4DA6-87DC-8F37FB17ACF3}" srcOrd="7" destOrd="0" presId="urn:microsoft.com/office/officeart/2005/8/layout/radial6"/>
    <dgm:cxn modelId="{31586144-41FF-4B53-8AEA-32B98F5459D7}" type="presParOf" srcId="{F2DE8BAD-F97B-443A-ABA4-27319481D2DE}" destId="{A3A94E6F-9F95-44AA-9D50-9A5856F99BD3}" srcOrd="8" destOrd="0" presId="urn:microsoft.com/office/officeart/2005/8/layout/radial6"/>
    <dgm:cxn modelId="{29251486-ED06-4A94-A4C5-C094634ED954}" type="presParOf" srcId="{F2DE8BAD-F97B-443A-ABA4-27319481D2DE}" destId="{744C8C20-AC18-4979-AF25-32605F587E38}" srcOrd="9" destOrd="0" presId="urn:microsoft.com/office/officeart/2005/8/layout/radial6"/>
    <dgm:cxn modelId="{36BC4F1B-94DF-4D4F-95BA-05FB812A23F6}" type="presParOf" srcId="{F2DE8BAD-F97B-443A-ABA4-27319481D2DE}" destId="{4EDC5E52-56AD-451E-8762-24FBDA59F594}" srcOrd="10" destOrd="0" presId="urn:microsoft.com/office/officeart/2005/8/layout/radial6"/>
    <dgm:cxn modelId="{AF66E254-A934-43AE-828E-98E23CE69564}" type="presParOf" srcId="{F2DE8BAD-F97B-443A-ABA4-27319481D2DE}" destId="{76656AA8-3780-4721-BB0E-AD1DC9F36B61}" srcOrd="11" destOrd="0" presId="urn:microsoft.com/office/officeart/2005/8/layout/radial6"/>
    <dgm:cxn modelId="{2130728B-5DF9-4469-BBB9-218C381303AB}" type="presParOf" srcId="{F2DE8BAD-F97B-443A-ABA4-27319481D2DE}" destId="{A46FE2BE-E4A6-4981-A76E-C2428C34BB87}" srcOrd="12" destOrd="0" presId="urn:microsoft.com/office/officeart/2005/8/layout/radial6"/>
    <dgm:cxn modelId="{AA540A8B-EE64-42F0-BD0A-591C49012D3D}" type="presParOf" srcId="{F2DE8BAD-F97B-443A-ABA4-27319481D2DE}" destId="{2A4BA909-65EC-4079-B4B8-3BCA588A2F2C}" srcOrd="13" destOrd="0" presId="urn:microsoft.com/office/officeart/2005/8/layout/radial6"/>
    <dgm:cxn modelId="{48F746F2-FFC1-4C42-9E94-9BAC18C2E040}" type="presParOf" srcId="{F2DE8BAD-F97B-443A-ABA4-27319481D2DE}" destId="{822FD8B6-8DBD-43C2-88DF-CD09C1779DE9}" srcOrd="14" destOrd="0" presId="urn:microsoft.com/office/officeart/2005/8/layout/radial6"/>
    <dgm:cxn modelId="{0D7AFF9C-8692-44A8-BF2F-E151C75192CC}" type="presParOf" srcId="{F2DE8BAD-F97B-443A-ABA4-27319481D2DE}" destId="{06A28CA6-471D-4641-9D1F-CA181B85033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727A4E-02CC-466C-8B33-6522CC742A4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E9767E-6A27-4D6D-8BE5-9E4C2D171915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Types of Other Sources</a:t>
          </a:r>
        </a:p>
      </dgm:t>
    </dgm:pt>
    <dgm:pt modelId="{190AF094-1BB1-401F-9939-46E91AF8403E}" type="parTrans" cxnId="{D24D8A8F-78F0-4E9D-B323-2152629BBF03}">
      <dgm:prSet/>
      <dgm:spPr/>
      <dgm:t>
        <a:bodyPr/>
        <a:lstStyle/>
        <a:p>
          <a:endParaRPr lang="en-US"/>
        </a:p>
      </dgm:t>
    </dgm:pt>
    <dgm:pt modelId="{15408166-00B6-402D-BA43-F69DDCBC8073}" type="sibTrans" cxnId="{D24D8A8F-78F0-4E9D-B323-2152629BBF03}">
      <dgm:prSet/>
      <dgm:spPr/>
      <dgm:t>
        <a:bodyPr/>
        <a:lstStyle/>
        <a:p>
          <a:endParaRPr lang="en-US"/>
        </a:p>
      </dgm:t>
    </dgm:pt>
    <dgm:pt modelId="{41D3C9CF-123D-40A5-9040-3A4AEF35255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800" dirty="0"/>
            <a:t>Utility Company Records</a:t>
          </a:r>
        </a:p>
      </dgm:t>
    </dgm:pt>
    <dgm:pt modelId="{6B3836BE-6B2A-4555-A0CC-8B51E97A76B1}" type="parTrans" cxnId="{724C200B-467F-4DBC-B86F-8F70A39B97AB}">
      <dgm:prSet/>
      <dgm:spPr/>
      <dgm:t>
        <a:bodyPr/>
        <a:lstStyle/>
        <a:p>
          <a:endParaRPr lang="en-US"/>
        </a:p>
      </dgm:t>
    </dgm:pt>
    <dgm:pt modelId="{9C122A11-6A06-43BF-A8E4-E58C188FF1D8}" type="sibTrans" cxnId="{724C200B-467F-4DBC-B86F-8F70A39B97AB}">
      <dgm:prSet/>
      <dgm:spPr/>
      <dgm:t>
        <a:bodyPr/>
        <a:lstStyle/>
        <a:p>
          <a:endParaRPr lang="en-US"/>
        </a:p>
      </dgm:t>
    </dgm:pt>
    <dgm:pt modelId="{CB1A4DF7-030D-47F1-BE95-4B222CA7869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dirty="0"/>
            <a:t>Private Sector data </a:t>
          </a:r>
          <a:r>
            <a:rPr lang="en-US" sz="2000" dirty="0" err="1"/>
            <a:t>poviders</a:t>
          </a:r>
          <a:endParaRPr lang="en-US" sz="2000" dirty="0"/>
        </a:p>
      </dgm:t>
    </dgm:pt>
    <dgm:pt modelId="{642C1217-A8F7-4D21-AC0E-313094946036}" type="parTrans" cxnId="{84AF147A-0728-48ED-8F5A-9EA8ABC8F637}">
      <dgm:prSet/>
      <dgm:spPr/>
      <dgm:t>
        <a:bodyPr/>
        <a:lstStyle/>
        <a:p>
          <a:endParaRPr lang="en-US"/>
        </a:p>
      </dgm:t>
    </dgm:pt>
    <dgm:pt modelId="{42314B38-07FA-4983-9644-FC967B500617}" type="sibTrans" cxnId="{84AF147A-0728-48ED-8F5A-9EA8ABC8F637}">
      <dgm:prSet/>
      <dgm:spPr/>
      <dgm:t>
        <a:bodyPr/>
        <a:lstStyle/>
        <a:p>
          <a:endParaRPr lang="en-US"/>
        </a:p>
      </dgm:t>
    </dgm:pt>
    <dgm:pt modelId="{D4B3F3A2-713A-408C-9154-CEC6B7019CCC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400" dirty="0"/>
            <a:t>Directories</a:t>
          </a:r>
        </a:p>
      </dgm:t>
    </dgm:pt>
    <dgm:pt modelId="{2C163904-268B-4137-B922-85A57452E9A2}" type="parTrans" cxnId="{115FBF09-C383-4A15-A856-443B03CD86EA}">
      <dgm:prSet/>
      <dgm:spPr/>
      <dgm:t>
        <a:bodyPr/>
        <a:lstStyle/>
        <a:p>
          <a:endParaRPr lang="en-US"/>
        </a:p>
      </dgm:t>
    </dgm:pt>
    <dgm:pt modelId="{5D92A5C1-73E0-4831-8F6E-9E7FC3013779}" type="sibTrans" cxnId="{115FBF09-C383-4A15-A856-443B03CD86EA}">
      <dgm:prSet/>
      <dgm:spPr/>
      <dgm:t>
        <a:bodyPr/>
        <a:lstStyle/>
        <a:p>
          <a:endParaRPr lang="en-US"/>
        </a:p>
      </dgm:t>
    </dgm:pt>
    <dgm:pt modelId="{6783D374-8D2C-491C-A69E-B7F4D8596C29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200" dirty="0"/>
            <a:t>Big data</a:t>
          </a:r>
        </a:p>
      </dgm:t>
    </dgm:pt>
    <dgm:pt modelId="{D3E948C3-9058-435D-BCFB-6475E75716EC}" type="parTrans" cxnId="{AF93A9A0-247B-4EC3-BB70-052E1D61F79B}">
      <dgm:prSet/>
      <dgm:spPr/>
      <dgm:t>
        <a:bodyPr/>
        <a:lstStyle/>
        <a:p>
          <a:endParaRPr lang="en-US"/>
        </a:p>
      </dgm:t>
    </dgm:pt>
    <dgm:pt modelId="{2BB01151-4566-4719-91D8-F9DD28A6D957}" type="sibTrans" cxnId="{AF93A9A0-247B-4EC3-BB70-052E1D61F79B}">
      <dgm:prSet/>
      <dgm:spPr/>
      <dgm:t>
        <a:bodyPr/>
        <a:lstStyle/>
        <a:p>
          <a:endParaRPr lang="en-US"/>
        </a:p>
      </dgm:t>
    </dgm:pt>
    <dgm:pt modelId="{F2DE8BAD-F97B-443A-ABA4-27319481D2DE}" type="pres">
      <dgm:prSet presAssocID="{DD727A4E-02CC-466C-8B33-6522CC742A4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A29159E-4788-4350-ADC2-D85B043E4ADC}" type="pres">
      <dgm:prSet presAssocID="{EEE9767E-6A27-4D6D-8BE5-9E4C2D171915}" presName="centerShape" presStyleLbl="node0" presStyleIdx="0" presStyleCnt="1" custLinFactNeighborX="311" custLinFactNeighborY="3222"/>
      <dgm:spPr/>
    </dgm:pt>
    <dgm:pt modelId="{15757505-C7E7-479F-A017-AE20F3E4CC93}" type="pres">
      <dgm:prSet presAssocID="{41D3C9CF-123D-40A5-9040-3A4AEF352555}" presName="node" presStyleLbl="node1" presStyleIdx="0" presStyleCnt="4" custScaleX="305107" custScaleY="162234">
        <dgm:presLayoutVars>
          <dgm:bulletEnabled val="1"/>
        </dgm:presLayoutVars>
      </dgm:prSet>
      <dgm:spPr/>
    </dgm:pt>
    <dgm:pt modelId="{B53C9BCE-3F73-4861-8370-4E0E2D1AC8A4}" type="pres">
      <dgm:prSet presAssocID="{41D3C9CF-123D-40A5-9040-3A4AEF352555}" presName="dummy" presStyleCnt="0"/>
      <dgm:spPr/>
    </dgm:pt>
    <dgm:pt modelId="{DF5EB81D-E2C9-4DEC-AA28-FE97CF62109C}" type="pres">
      <dgm:prSet presAssocID="{9C122A11-6A06-43BF-A8E4-E58C188FF1D8}" presName="sibTrans" presStyleLbl="sibTrans2D1" presStyleIdx="0" presStyleCnt="4"/>
      <dgm:spPr/>
    </dgm:pt>
    <dgm:pt modelId="{1AD13B24-A3C8-4DA6-87DC-8F37FB17ACF3}" type="pres">
      <dgm:prSet presAssocID="{CB1A4DF7-030D-47F1-BE95-4B222CA78695}" presName="node" presStyleLbl="node1" presStyleIdx="1" presStyleCnt="4" custScaleX="168770" custScaleY="140791" custRadScaleRad="109724" custRadScaleInc="2076">
        <dgm:presLayoutVars>
          <dgm:bulletEnabled val="1"/>
        </dgm:presLayoutVars>
      </dgm:prSet>
      <dgm:spPr/>
    </dgm:pt>
    <dgm:pt modelId="{A3A94E6F-9F95-44AA-9D50-9A5856F99BD3}" type="pres">
      <dgm:prSet presAssocID="{CB1A4DF7-030D-47F1-BE95-4B222CA78695}" presName="dummy" presStyleCnt="0"/>
      <dgm:spPr/>
    </dgm:pt>
    <dgm:pt modelId="{744C8C20-AC18-4979-AF25-32605F587E38}" type="pres">
      <dgm:prSet presAssocID="{42314B38-07FA-4983-9644-FC967B500617}" presName="sibTrans" presStyleLbl="sibTrans2D1" presStyleIdx="1" presStyleCnt="4"/>
      <dgm:spPr/>
    </dgm:pt>
    <dgm:pt modelId="{7A68B1EB-BEE0-4847-B0E0-2BB708A0A1AB}" type="pres">
      <dgm:prSet presAssocID="{D4B3F3A2-713A-408C-9154-CEC6B7019CCC}" presName="node" presStyleLbl="node1" presStyleIdx="2" presStyleCnt="4" custScaleX="219691">
        <dgm:presLayoutVars>
          <dgm:bulletEnabled val="1"/>
        </dgm:presLayoutVars>
      </dgm:prSet>
      <dgm:spPr/>
    </dgm:pt>
    <dgm:pt modelId="{C077E2B5-2210-4F1B-92D4-D73517ACE1B0}" type="pres">
      <dgm:prSet presAssocID="{D4B3F3A2-713A-408C-9154-CEC6B7019CCC}" presName="dummy" presStyleCnt="0"/>
      <dgm:spPr/>
    </dgm:pt>
    <dgm:pt modelId="{ECFADDD7-6472-4B75-B96D-8ED2F8D08A21}" type="pres">
      <dgm:prSet presAssocID="{5D92A5C1-73E0-4831-8F6E-9E7FC3013779}" presName="sibTrans" presStyleLbl="sibTrans2D1" presStyleIdx="2" presStyleCnt="4"/>
      <dgm:spPr/>
    </dgm:pt>
    <dgm:pt modelId="{DAF9DE45-FFF6-4725-ADC5-0525E5AB10D2}" type="pres">
      <dgm:prSet presAssocID="{6783D374-8D2C-491C-A69E-B7F4D8596C29}" presName="node" presStyleLbl="node1" presStyleIdx="3" presStyleCnt="4" custScaleX="193986" custScaleY="178443" custRadScaleRad="119653" custRadScaleInc="181">
        <dgm:presLayoutVars>
          <dgm:bulletEnabled val="1"/>
        </dgm:presLayoutVars>
      </dgm:prSet>
      <dgm:spPr/>
    </dgm:pt>
    <dgm:pt modelId="{51F590BB-FB85-400B-A77E-9616D7750BE3}" type="pres">
      <dgm:prSet presAssocID="{6783D374-8D2C-491C-A69E-B7F4D8596C29}" presName="dummy" presStyleCnt="0"/>
      <dgm:spPr/>
    </dgm:pt>
    <dgm:pt modelId="{C5076740-C1A1-4308-A16B-FA80668BC4B4}" type="pres">
      <dgm:prSet presAssocID="{2BB01151-4566-4719-91D8-F9DD28A6D957}" presName="sibTrans" presStyleLbl="sibTrans2D1" presStyleIdx="3" presStyleCnt="4"/>
      <dgm:spPr/>
    </dgm:pt>
  </dgm:ptLst>
  <dgm:cxnLst>
    <dgm:cxn modelId="{86688600-F4A5-4B51-85F0-DFA880EB59B9}" type="presOf" srcId="{42314B38-07FA-4983-9644-FC967B500617}" destId="{744C8C20-AC18-4979-AF25-32605F587E38}" srcOrd="0" destOrd="0" presId="urn:microsoft.com/office/officeart/2005/8/layout/radial6"/>
    <dgm:cxn modelId="{1122A200-41A8-429C-AE2B-B0DEEA46ACC4}" type="presOf" srcId="{EEE9767E-6A27-4D6D-8BE5-9E4C2D171915}" destId="{CA29159E-4788-4350-ADC2-D85B043E4ADC}" srcOrd="0" destOrd="0" presId="urn:microsoft.com/office/officeart/2005/8/layout/radial6"/>
    <dgm:cxn modelId="{115FBF09-C383-4A15-A856-443B03CD86EA}" srcId="{EEE9767E-6A27-4D6D-8BE5-9E4C2D171915}" destId="{D4B3F3A2-713A-408C-9154-CEC6B7019CCC}" srcOrd="2" destOrd="0" parTransId="{2C163904-268B-4137-B922-85A57452E9A2}" sibTransId="{5D92A5C1-73E0-4831-8F6E-9E7FC3013779}"/>
    <dgm:cxn modelId="{724C200B-467F-4DBC-B86F-8F70A39B97AB}" srcId="{EEE9767E-6A27-4D6D-8BE5-9E4C2D171915}" destId="{41D3C9CF-123D-40A5-9040-3A4AEF352555}" srcOrd="0" destOrd="0" parTransId="{6B3836BE-6B2A-4555-A0CC-8B51E97A76B1}" sibTransId="{9C122A11-6A06-43BF-A8E4-E58C188FF1D8}"/>
    <dgm:cxn modelId="{385E5963-2C9C-43CE-BE71-2DF3F2F3FFB6}" type="presOf" srcId="{DD727A4E-02CC-466C-8B33-6522CC742A43}" destId="{F2DE8BAD-F97B-443A-ABA4-27319481D2DE}" srcOrd="0" destOrd="0" presId="urn:microsoft.com/office/officeart/2005/8/layout/radial6"/>
    <dgm:cxn modelId="{46233272-747C-42F7-A466-6954DF9527D1}" type="presOf" srcId="{CB1A4DF7-030D-47F1-BE95-4B222CA78695}" destId="{1AD13B24-A3C8-4DA6-87DC-8F37FB17ACF3}" srcOrd="0" destOrd="0" presId="urn:microsoft.com/office/officeart/2005/8/layout/radial6"/>
    <dgm:cxn modelId="{84AF147A-0728-48ED-8F5A-9EA8ABC8F637}" srcId="{EEE9767E-6A27-4D6D-8BE5-9E4C2D171915}" destId="{CB1A4DF7-030D-47F1-BE95-4B222CA78695}" srcOrd="1" destOrd="0" parTransId="{642C1217-A8F7-4D21-AC0E-313094946036}" sibTransId="{42314B38-07FA-4983-9644-FC967B500617}"/>
    <dgm:cxn modelId="{42FED17C-954E-443D-8C81-2EC2BB1F6BC3}" type="presOf" srcId="{5D92A5C1-73E0-4831-8F6E-9E7FC3013779}" destId="{ECFADDD7-6472-4B75-B96D-8ED2F8D08A21}" srcOrd="0" destOrd="0" presId="urn:microsoft.com/office/officeart/2005/8/layout/radial6"/>
    <dgm:cxn modelId="{A1573E7F-CB1B-45E4-B973-49C8AE37EE9F}" type="presOf" srcId="{D4B3F3A2-713A-408C-9154-CEC6B7019CCC}" destId="{7A68B1EB-BEE0-4847-B0E0-2BB708A0A1AB}" srcOrd="0" destOrd="0" presId="urn:microsoft.com/office/officeart/2005/8/layout/radial6"/>
    <dgm:cxn modelId="{6F345D82-5670-4300-ADB1-DC99E5BBB74B}" type="presOf" srcId="{2BB01151-4566-4719-91D8-F9DD28A6D957}" destId="{C5076740-C1A1-4308-A16B-FA80668BC4B4}" srcOrd="0" destOrd="0" presId="urn:microsoft.com/office/officeart/2005/8/layout/radial6"/>
    <dgm:cxn modelId="{8A923983-7638-4E18-B673-2A4FAF4DEECB}" type="presOf" srcId="{41D3C9CF-123D-40A5-9040-3A4AEF352555}" destId="{15757505-C7E7-479F-A017-AE20F3E4CC93}" srcOrd="0" destOrd="0" presId="urn:microsoft.com/office/officeart/2005/8/layout/radial6"/>
    <dgm:cxn modelId="{D24D8A8F-78F0-4E9D-B323-2152629BBF03}" srcId="{DD727A4E-02CC-466C-8B33-6522CC742A43}" destId="{EEE9767E-6A27-4D6D-8BE5-9E4C2D171915}" srcOrd="0" destOrd="0" parTransId="{190AF094-1BB1-401F-9939-46E91AF8403E}" sibTransId="{15408166-00B6-402D-BA43-F69DDCBC8073}"/>
    <dgm:cxn modelId="{8FFEF28F-BD9D-4594-952A-2C1E41635AC3}" type="presOf" srcId="{9C122A11-6A06-43BF-A8E4-E58C188FF1D8}" destId="{DF5EB81D-E2C9-4DEC-AA28-FE97CF62109C}" srcOrd="0" destOrd="0" presId="urn:microsoft.com/office/officeart/2005/8/layout/radial6"/>
    <dgm:cxn modelId="{AF93A9A0-247B-4EC3-BB70-052E1D61F79B}" srcId="{EEE9767E-6A27-4D6D-8BE5-9E4C2D171915}" destId="{6783D374-8D2C-491C-A69E-B7F4D8596C29}" srcOrd="3" destOrd="0" parTransId="{D3E948C3-9058-435D-BCFB-6475E75716EC}" sibTransId="{2BB01151-4566-4719-91D8-F9DD28A6D957}"/>
    <dgm:cxn modelId="{A78551E1-1E78-4BD6-9592-E0DFD0D9F24D}" type="presOf" srcId="{6783D374-8D2C-491C-A69E-B7F4D8596C29}" destId="{DAF9DE45-FFF6-4725-ADC5-0525E5AB10D2}" srcOrd="0" destOrd="0" presId="urn:microsoft.com/office/officeart/2005/8/layout/radial6"/>
    <dgm:cxn modelId="{51A135DD-0C80-4E81-9466-67580385E3AE}" type="presParOf" srcId="{F2DE8BAD-F97B-443A-ABA4-27319481D2DE}" destId="{CA29159E-4788-4350-ADC2-D85B043E4ADC}" srcOrd="0" destOrd="0" presId="urn:microsoft.com/office/officeart/2005/8/layout/radial6"/>
    <dgm:cxn modelId="{2066EAF5-62D0-4640-ABD5-F44CF031CA18}" type="presParOf" srcId="{F2DE8BAD-F97B-443A-ABA4-27319481D2DE}" destId="{15757505-C7E7-479F-A017-AE20F3E4CC93}" srcOrd="1" destOrd="0" presId="urn:microsoft.com/office/officeart/2005/8/layout/radial6"/>
    <dgm:cxn modelId="{CC210A47-2780-4AD6-951A-2440B88F684C}" type="presParOf" srcId="{F2DE8BAD-F97B-443A-ABA4-27319481D2DE}" destId="{B53C9BCE-3F73-4861-8370-4E0E2D1AC8A4}" srcOrd="2" destOrd="0" presId="urn:microsoft.com/office/officeart/2005/8/layout/radial6"/>
    <dgm:cxn modelId="{64B9EB7E-98D6-426C-AE61-1B73CB6BF16F}" type="presParOf" srcId="{F2DE8BAD-F97B-443A-ABA4-27319481D2DE}" destId="{DF5EB81D-E2C9-4DEC-AA28-FE97CF62109C}" srcOrd="3" destOrd="0" presId="urn:microsoft.com/office/officeart/2005/8/layout/radial6"/>
    <dgm:cxn modelId="{96092BA3-2A67-48AE-9EFB-2527CA2DAC0C}" type="presParOf" srcId="{F2DE8BAD-F97B-443A-ABA4-27319481D2DE}" destId="{1AD13B24-A3C8-4DA6-87DC-8F37FB17ACF3}" srcOrd="4" destOrd="0" presId="urn:microsoft.com/office/officeart/2005/8/layout/radial6"/>
    <dgm:cxn modelId="{8194B5AF-363D-4E43-8A9F-6BF945A6E475}" type="presParOf" srcId="{F2DE8BAD-F97B-443A-ABA4-27319481D2DE}" destId="{A3A94E6F-9F95-44AA-9D50-9A5856F99BD3}" srcOrd="5" destOrd="0" presId="urn:microsoft.com/office/officeart/2005/8/layout/radial6"/>
    <dgm:cxn modelId="{9DCD5E1F-9491-4907-98A7-A0735DA0D989}" type="presParOf" srcId="{F2DE8BAD-F97B-443A-ABA4-27319481D2DE}" destId="{744C8C20-AC18-4979-AF25-32605F587E38}" srcOrd="6" destOrd="0" presId="urn:microsoft.com/office/officeart/2005/8/layout/radial6"/>
    <dgm:cxn modelId="{E892A8DB-A0A2-4E56-8291-57339E8DAFCD}" type="presParOf" srcId="{F2DE8BAD-F97B-443A-ABA4-27319481D2DE}" destId="{7A68B1EB-BEE0-4847-B0E0-2BB708A0A1AB}" srcOrd="7" destOrd="0" presId="urn:microsoft.com/office/officeart/2005/8/layout/radial6"/>
    <dgm:cxn modelId="{7F94E241-85B6-4FA9-AE8C-98CF5A5FB2CE}" type="presParOf" srcId="{F2DE8BAD-F97B-443A-ABA4-27319481D2DE}" destId="{C077E2B5-2210-4F1B-92D4-D73517ACE1B0}" srcOrd="8" destOrd="0" presId="urn:microsoft.com/office/officeart/2005/8/layout/radial6"/>
    <dgm:cxn modelId="{A3F6CBAE-AE09-4DB2-9EFC-09A2542DDF62}" type="presParOf" srcId="{F2DE8BAD-F97B-443A-ABA4-27319481D2DE}" destId="{ECFADDD7-6472-4B75-B96D-8ED2F8D08A21}" srcOrd="9" destOrd="0" presId="urn:microsoft.com/office/officeart/2005/8/layout/radial6"/>
    <dgm:cxn modelId="{E338D6FD-BE3D-498B-A34F-70D2394A504B}" type="presParOf" srcId="{F2DE8BAD-F97B-443A-ABA4-27319481D2DE}" destId="{DAF9DE45-FFF6-4725-ADC5-0525E5AB10D2}" srcOrd="10" destOrd="0" presId="urn:microsoft.com/office/officeart/2005/8/layout/radial6"/>
    <dgm:cxn modelId="{84226738-F59F-4742-AEE2-044D6349E8FB}" type="presParOf" srcId="{F2DE8BAD-F97B-443A-ABA4-27319481D2DE}" destId="{51F590BB-FB85-400B-A77E-9616D7750BE3}" srcOrd="11" destOrd="0" presId="urn:microsoft.com/office/officeart/2005/8/layout/radial6"/>
    <dgm:cxn modelId="{12DDCD11-066A-4074-8B74-FF3B2E415EBB}" type="presParOf" srcId="{F2DE8BAD-F97B-443A-ABA4-27319481D2DE}" destId="{C5076740-C1A1-4308-A16B-FA80668BC4B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A28CA6-471D-4641-9D1F-CA181B850335}">
      <dsp:nvSpPr>
        <dsp:cNvPr id="0" name=""/>
        <dsp:cNvSpPr/>
      </dsp:nvSpPr>
      <dsp:spPr>
        <a:xfrm>
          <a:off x="2123343" y="381548"/>
          <a:ext cx="3449098" cy="3449098"/>
        </a:xfrm>
        <a:prstGeom prst="blockArc">
          <a:avLst>
            <a:gd name="adj1" fmla="val 12207942"/>
            <a:gd name="adj2" fmla="val 16962608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FE2BE-E4A6-4981-A76E-C2428C34BB87}">
      <dsp:nvSpPr>
        <dsp:cNvPr id="0" name=""/>
        <dsp:cNvSpPr/>
      </dsp:nvSpPr>
      <dsp:spPr>
        <a:xfrm>
          <a:off x="1097807" y="214247"/>
          <a:ext cx="3449098" cy="3449098"/>
        </a:xfrm>
        <a:prstGeom prst="blockArc">
          <a:avLst>
            <a:gd name="adj1" fmla="val 7858193"/>
            <a:gd name="adj2" fmla="val 12508076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C8C20-AC18-4979-AF25-32605F587E38}">
      <dsp:nvSpPr>
        <dsp:cNvPr id="0" name=""/>
        <dsp:cNvSpPr/>
      </dsp:nvSpPr>
      <dsp:spPr>
        <a:xfrm>
          <a:off x="1680450" y="874229"/>
          <a:ext cx="3449098" cy="3449098"/>
        </a:xfrm>
        <a:prstGeom prst="blockArc">
          <a:avLst>
            <a:gd name="adj1" fmla="val 2480206"/>
            <a:gd name="adj2" fmla="val 8319794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EB81D-E2C9-4DEC-AA28-FE97CF62109C}">
      <dsp:nvSpPr>
        <dsp:cNvPr id="0" name=""/>
        <dsp:cNvSpPr/>
      </dsp:nvSpPr>
      <dsp:spPr>
        <a:xfrm>
          <a:off x="4290541" y="513146"/>
          <a:ext cx="3449098" cy="3449098"/>
        </a:xfrm>
        <a:prstGeom prst="blockArc">
          <a:avLst>
            <a:gd name="adj1" fmla="val 20860967"/>
            <a:gd name="adj2" fmla="val 587036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2A3FC-62A1-496C-AB85-E21FB56DBF90}">
      <dsp:nvSpPr>
        <dsp:cNvPr id="0" name=""/>
        <dsp:cNvSpPr/>
      </dsp:nvSpPr>
      <dsp:spPr>
        <a:xfrm>
          <a:off x="4359941" y="-76577"/>
          <a:ext cx="3449098" cy="3449098"/>
        </a:xfrm>
        <a:prstGeom prst="blockArc">
          <a:avLst>
            <a:gd name="adj1" fmla="val 13503181"/>
            <a:gd name="adj2" fmla="val 2124624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9159E-4788-4350-ADC2-D85B043E4ADC}">
      <dsp:nvSpPr>
        <dsp:cNvPr id="0" name=""/>
        <dsp:cNvSpPr/>
      </dsp:nvSpPr>
      <dsp:spPr>
        <a:xfrm>
          <a:off x="3012376" y="1112916"/>
          <a:ext cx="2985809" cy="2028020"/>
        </a:xfrm>
        <a:prstGeom prst="ellipse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Candara" panose="020E0502030303020204" pitchFamily="34" charset="0"/>
            </a:rPr>
            <a:t>Types of Administrative Sources</a:t>
          </a:r>
        </a:p>
      </dsp:txBody>
      <dsp:txXfrm>
        <a:off x="3449638" y="1409913"/>
        <a:ext cx="2111285" cy="1434026"/>
      </dsp:txXfrm>
    </dsp:sp>
    <dsp:sp modelId="{EE5AD225-9031-4023-8B51-A086A945A365}">
      <dsp:nvSpPr>
        <dsp:cNvPr id="0" name=""/>
        <dsp:cNvSpPr/>
      </dsp:nvSpPr>
      <dsp:spPr>
        <a:xfrm>
          <a:off x="2909782" y="-92357"/>
          <a:ext cx="2617498" cy="1110314"/>
        </a:xfrm>
        <a:prstGeom prst="ellipse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ndara" panose="020E0502030303020204" pitchFamily="34" charset="0"/>
            </a:rPr>
            <a:t>Business Registration Systems</a:t>
          </a:r>
        </a:p>
      </dsp:txBody>
      <dsp:txXfrm>
        <a:off x="3293106" y="70245"/>
        <a:ext cx="1850850" cy="785110"/>
      </dsp:txXfrm>
    </dsp:sp>
    <dsp:sp modelId="{15757505-C7E7-479F-A017-AE20F3E4CC93}">
      <dsp:nvSpPr>
        <dsp:cNvPr id="0" name=""/>
        <dsp:cNvSpPr/>
      </dsp:nvSpPr>
      <dsp:spPr>
        <a:xfrm>
          <a:off x="6137346" y="772021"/>
          <a:ext cx="1893851" cy="1420025"/>
        </a:xfrm>
        <a:prstGeom prst="ellipse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ndara" panose="020E0502030303020204" pitchFamily="34" charset="0"/>
            </a:rPr>
            <a:t>Social security registers</a:t>
          </a:r>
        </a:p>
      </dsp:txBody>
      <dsp:txXfrm>
        <a:off x="6414694" y="979979"/>
        <a:ext cx="1339155" cy="1004109"/>
      </dsp:txXfrm>
    </dsp:sp>
    <dsp:sp modelId="{1AD13B24-A3C8-4DA6-87DC-8F37FB17ACF3}">
      <dsp:nvSpPr>
        <dsp:cNvPr id="0" name=""/>
        <dsp:cNvSpPr/>
      </dsp:nvSpPr>
      <dsp:spPr>
        <a:xfrm>
          <a:off x="3872083" y="2955072"/>
          <a:ext cx="2673236" cy="1110314"/>
        </a:xfrm>
        <a:prstGeom prst="ellipse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ndara" panose="020E0502030303020204" pitchFamily="34" charset="0"/>
            </a:rPr>
            <a:t>Labour and employment registers</a:t>
          </a:r>
        </a:p>
      </dsp:txBody>
      <dsp:txXfrm>
        <a:off x="4263569" y="3117674"/>
        <a:ext cx="1890264" cy="785110"/>
      </dsp:txXfrm>
    </dsp:sp>
    <dsp:sp modelId="{4EDC5E52-56AD-451E-8762-24FBDA59F594}">
      <dsp:nvSpPr>
        <dsp:cNvPr id="0" name=""/>
        <dsp:cNvSpPr/>
      </dsp:nvSpPr>
      <dsp:spPr>
        <a:xfrm>
          <a:off x="1878322" y="2737101"/>
          <a:ext cx="1601361" cy="1546256"/>
        </a:xfrm>
        <a:prstGeom prst="ellipse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ndara" panose="020E0502030303020204" pitchFamily="34" charset="0"/>
            </a:rPr>
            <a:t>Tax Records/VAT</a:t>
          </a:r>
        </a:p>
      </dsp:txBody>
      <dsp:txXfrm>
        <a:off x="2112836" y="2963545"/>
        <a:ext cx="1132333" cy="1093368"/>
      </dsp:txXfrm>
    </dsp:sp>
    <dsp:sp modelId="{2A4BA909-65EC-4079-B4B8-3BCA588A2F2C}">
      <dsp:nvSpPr>
        <dsp:cNvPr id="0" name=""/>
        <dsp:cNvSpPr/>
      </dsp:nvSpPr>
      <dsp:spPr>
        <a:xfrm>
          <a:off x="1356205" y="608853"/>
          <a:ext cx="1892852" cy="1652891"/>
        </a:xfrm>
        <a:prstGeom prst="ellipse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Candara" panose="020E0502030303020204" pitchFamily="34" charset="0"/>
            </a:rPr>
            <a:t>Sectoral</a:t>
          </a:r>
          <a:r>
            <a:rPr lang="en-US" sz="2400" kern="1200" dirty="0">
              <a:latin typeface="Candara" panose="020E0502030303020204" pitchFamily="34" charset="0"/>
            </a:rPr>
            <a:t> lists</a:t>
          </a:r>
        </a:p>
      </dsp:txBody>
      <dsp:txXfrm>
        <a:off x="1633407" y="850913"/>
        <a:ext cx="1338448" cy="11687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76740-C1A1-4308-A16B-FA80668BC4B4}">
      <dsp:nvSpPr>
        <dsp:cNvPr id="0" name=""/>
        <dsp:cNvSpPr/>
      </dsp:nvSpPr>
      <dsp:spPr>
        <a:xfrm>
          <a:off x="2361569" y="613472"/>
          <a:ext cx="3225561" cy="3225561"/>
        </a:xfrm>
        <a:prstGeom prst="blockArc">
          <a:avLst>
            <a:gd name="adj1" fmla="val 10736735"/>
            <a:gd name="adj2" fmla="val 16880639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ADDD7-6472-4B75-B96D-8ED2F8D08A21}">
      <dsp:nvSpPr>
        <dsp:cNvPr id="0" name=""/>
        <dsp:cNvSpPr/>
      </dsp:nvSpPr>
      <dsp:spPr>
        <a:xfrm>
          <a:off x="2361499" y="675041"/>
          <a:ext cx="3225561" cy="3225561"/>
        </a:xfrm>
        <a:prstGeom prst="blockArc">
          <a:avLst>
            <a:gd name="adj1" fmla="val 4719205"/>
            <a:gd name="adj2" fmla="val 10871094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C8C20-AC18-4979-AF25-32605F587E38}">
      <dsp:nvSpPr>
        <dsp:cNvPr id="0" name=""/>
        <dsp:cNvSpPr/>
      </dsp:nvSpPr>
      <dsp:spPr>
        <a:xfrm>
          <a:off x="2824580" y="651709"/>
          <a:ext cx="3225561" cy="3225561"/>
        </a:xfrm>
        <a:prstGeom prst="blockArc">
          <a:avLst>
            <a:gd name="adj1" fmla="val 24723"/>
            <a:gd name="adj2" fmla="val 5734681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EB81D-E2C9-4DEC-AA28-FE97CF62109C}">
      <dsp:nvSpPr>
        <dsp:cNvPr id="0" name=""/>
        <dsp:cNvSpPr/>
      </dsp:nvSpPr>
      <dsp:spPr>
        <a:xfrm>
          <a:off x="2824759" y="636772"/>
          <a:ext cx="3225561" cy="3225561"/>
        </a:xfrm>
        <a:prstGeom prst="blockArc">
          <a:avLst>
            <a:gd name="adj1" fmla="val 15864928"/>
            <a:gd name="adj2" fmla="val 5732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9159E-4788-4350-ADC2-D85B043E4ADC}">
      <dsp:nvSpPr>
        <dsp:cNvPr id="0" name=""/>
        <dsp:cNvSpPr/>
      </dsp:nvSpPr>
      <dsp:spPr>
        <a:xfrm>
          <a:off x="3552446" y="1616967"/>
          <a:ext cx="1483165" cy="1483165"/>
        </a:xfrm>
        <a:prstGeom prst="ellipse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Types of Other Sources</a:t>
          </a:r>
        </a:p>
      </dsp:txBody>
      <dsp:txXfrm>
        <a:off x="3769650" y="1834171"/>
        <a:ext cx="1048757" cy="1048757"/>
      </dsp:txXfrm>
    </dsp:sp>
    <dsp:sp modelId="{15757505-C7E7-479F-A017-AE20F3E4CC93}">
      <dsp:nvSpPr>
        <dsp:cNvPr id="0" name=""/>
        <dsp:cNvSpPr/>
      </dsp:nvSpPr>
      <dsp:spPr>
        <a:xfrm>
          <a:off x="2700396" y="-160543"/>
          <a:ext cx="3167668" cy="1684338"/>
        </a:xfrm>
        <a:prstGeom prst="ellipse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Utility Company Records</a:t>
          </a:r>
        </a:p>
      </dsp:txBody>
      <dsp:txXfrm>
        <a:off x="3164290" y="86123"/>
        <a:ext cx="2239880" cy="1191006"/>
      </dsp:txXfrm>
    </dsp:sp>
    <dsp:sp modelId="{1AD13B24-A3C8-4DA6-87DC-8F37FB17ACF3}">
      <dsp:nvSpPr>
        <dsp:cNvPr id="0" name=""/>
        <dsp:cNvSpPr/>
      </dsp:nvSpPr>
      <dsp:spPr>
        <a:xfrm>
          <a:off x="5136627" y="1544962"/>
          <a:ext cx="1752196" cy="1461714"/>
        </a:xfrm>
        <a:prstGeom prst="ellipse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Private Sector data </a:t>
          </a:r>
          <a:r>
            <a:rPr lang="en-US" sz="2000" kern="1200" dirty="0" err="1"/>
            <a:t>poviders</a:t>
          </a:r>
          <a:endParaRPr lang="en-US" sz="2000" kern="1200" dirty="0"/>
        </a:p>
      </dsp:txBody>
      <dsp:txXfrm>
        <a:off x="5393230" y="1759025"/>
        <a:ext cx="1238990" cy="1033588"/>
      </dsp:txXfrm>
    </dsp:sp>
    <dsp:sp modelId="{7A68B1EB-BEE0-4847-B0E0-2BB708A0A1AB}">
      <dsp:nvSpPr>
        <dsp:cNvPr id="0" name=""/>
        <dsp:cNvSpPr/>
      </dsp:nvSpPr>
      <dsp:spPr>
        <a:xfrm>
          <a:off x="3143797" y="3313327"/>
          <a:ext cx="2280866" cy="1038215"/>
        </a:xfrm>
        <a:prstGeom prst="ellipse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Directories</a:t>
          </a:r>
        </a:p>
      </dsp:txBody>
      <dsp:txXfrm>
        <a:off x="3477822" y="3465370"/>
        <a:ext cx="1612816" cy="734129"/>
      </dsp:txXfrm>
    </dsp:sp>
    <dsp:sp modelId="{DAF9DE45-FFF6-4725-ADC5-0525E5AB10D2}">
      <dsp:nvSpPr>
        <dsp:cNvPr id="0" name=""/>
        <dsp:cNvSpPr/>
      </dsp:nvSpPr>
      <dsp:spPr>
        <a:xfrm>
          <a:off x="1392215" y="1328932"/>
          <a:ext cx="2013993" cy="1852623"/>
        </a:xfrm>
        <a:prstGeom prst="ellipse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Big data</a:t>
          </a:r>
        </a:p>
      </dsp:txBody>
      <dsp:txXfrm>
        <a:off x="1687157" y="1600242"/>
        <a:ext cx="1424109" cy="1310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458376-DA53-4F84-84FA-91343FC8BC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1806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0DD791-7F34-4405-A71E-C643FAA85C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4713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57204-598E-41E3-84D3-B6058BB44E9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10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99%</a:t>
            </a:r>
            <a:r>
              <a:rPr lang="en-GB" baseline="0" dirty="0"/>
              <a:t> of relevant data is from ATO and ABR. All use Unique ID from Australian Business Register. Very low cost to acquire and link other data.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DD791-7F34-4405-A71E-C643FAA85C14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559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indent="-342900"/>
            <a:r>
              <a:rPr lang="en-GB" dirty="0"/>
              <a:t>Coverage  – Does it coverage</a:t>
            </a:r>
            <a:r>
              <a:rPr lang="en-GB" baseline="0" dirty="0"/>
              <a:t> a meaningful proportion of your economy? </a:t>
            </a:r>
            <a:endParaRPr lang="en-GB" dirty="0"/>
          </a:p>
          <a:p>
            <a:pPr lvl="1" indent="-342900"/>
            <a:r>
              <a:rPr lang="en-GB" dirty="0"/>
              <a:t>Coherence – Can</a:t>
            </a:r>
            <a:r>
              <a:rPr lang="en-GB" baseline="0" dirty="0"/>
              <a:t> the data sets be combined on a conceptual level? Or will duplicates occur?  Will is make your systems too complex? </a:t>
            </a:r>
          </a:p>
          <a:p>
            <a:pPr lvl="1" indent="-342900"/>
            <a:r>
              <a:rPr lang="en-GB" dirty="0"/>
              <a:t>Bias – Are certain businesses</a:t>
            </a:r>
            <a:r>
              <a:rPr lang="en-GB" baseline="0" dirty="0"/>
              <a:t> tax exempt? Fraud? (I have examples for Australia…)?</a:t>
            </a:r>
          </a:p>
          <a:p>
            <a:pPr lvl="1" indent="-342900"/>
            <a:r>
              <a:rPr lang="en-GB" dirty="0"/>
              <a:t>Cost – Administrative data is cheap</a:t>
            </a:r>
            <a:r>
              <a:rPr lang="en-GB" baseline="0" dirty="0"/>
              <a:t> – when compared to surveys and censuses. It is not free. Relationship management of providers, data cleaning, systems and data linking need to be considered. Consider these factors before adding / using data. </a:t>
            </a:r>
            <a:endParaRPr lang="en-GB" dirty="0"/>
          </a:p>
          <a:p>
            <a:pPr lvl="1" indent="-342900"/>
            <a:r>
              <a:rPr lang="en-GB" dirty="0"/>
              <a:t>Quality – Consider</a:t>
            </a:r>
            <a:r>
              <a:rPr lang="en-GB" baseline="0" dirty="0"/>
              <a:t> how the data is collected / updated. Who is checking?  </a:t>
            </a:r>
            <a:r>
              <a:rPr lang="en-GB" b="1" baseline="0" dirty="0"/>
              <a:t>Actual Tax Paid to office usually very accurate. </a:t>
            </a:r>
            <a:endParaRPr lang="en-GB" b="1" dirty="0"/>
          </a:p>
          <a:p>
            <a:pPr lvl="1" indent="-342900"/>
            <a:r>
              <a:rPr lang="en-GB" dirty="0"/>
              <a:t>Purpose –</a:t>
            </a:r>
            <a:r>
              <a:rPr lang="en-GB" baseline="0" dirty="0"/>
              <a:t> What are you trying to do with the data. What issue is it addressing?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DD791-7F34-4405-A71E-C643FAA85C14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3497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Coverage – One form for all of Australia.  Legal</a:t>
            </a:r>
            <a:r>
              <a:rPr lang="en-GB" baseline="0" dirty="0"/>
              <a:t> Entity. No establishment data. </a:t>
            </a:r>
            <a:endParaRPr lang="en-GB" dirty="0"/>
          </a:p>
          <a:p>
            <a:endParaRPr lang="en-GB" dirty="0"/>
          </a:p>
          <a:p>
            <a:r>
              <a:rPr lang="en-GB" dirty="0"/>
              <a:t>Coherence – one primary source / form</a:t>
            </a:r>
          </a:p>
          <a:p>
            <a:r>
              <a:rPr lang="en-GB" dirty="0"/>
              <a:t>Bias – employers / formal.</a:t>
            </a:r>
            <a:r>
              <a:rPr lang="en-GB" baseline="0" dirty="0"/>
              <a:t> Many more Bias’s. But only including employers is worst. People working for themselves. </a:t>
            </a:r>
            <a:endParaRPr lang="en-GB" dirty="0"/>
          </a:p>
          <a:p>
            <a:r>
              <a:rPr lang="en-GB" dirty="0"/>
              <a:t>Cost – unique ID</a:t>
            </a:r>
          </a:p>
          <a:p>
            <a:r>
              <a:rPr lang="en-GB" dirty="0"/>
              <a:t>Quality –</a:t>
            </a:r>
            <a:r>
              <a:rPr lang="en-GB" baseline="0" dirty="0"/>
              <a:t> We used to send a survey form to EVERY BUSINESS. Ignored other data. </a:t>
            </a:r>
            <a:endParaRPr lang="en-GB" dirty="0"/>
          </a:p>
          <a:p>
            <a:r>
              <a:rPr lang="en-GB" dirty="0"/>
              <a:t>Purpose – design the form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DD791-7F34-4405-A71E-C643FAA85C14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2751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DD791-7F34-4405-A71E-C643FAA85C14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94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true if new or existing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DD791-7F34-4405-A71E-C643FAA85C14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2305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Really</a:t>
            </a:r>
            <a:r>
              <a:rPr lang="en-GB" baseline="0" dirty="0"/>
              <a:t> consider if it is worth it.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DD791-7F34-4405-A71E-C643FAA85C14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242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56" name="Text Box 88"/>
          <p:cNvSpPr txBox="1">
            <a:spLocks noChangeArrowheads="1"/>
          </p:cNvSpPr>
          <p:nvPr/>
        </p:nvSpPr>
        <p:spPr bwMode="auto">
          <a:xfrm>
            <a:off x="1547813" y="5157788"/>
            <a:ext cx="252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8457" name="Text Box 89"/>
          <p:cNvSpPr txBox="1">
            <a:spLocks noChangeArrowheads="1"/>
          </p:cNvSpPr>
          <p:nvPr/>
        </p:nvSpPr>
        <p:spPr bwMode="auto">
          <a:xfrm>
            <a:off x="1671638" y="4960938"/>
            <a:ext cx="217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58459" name="Rectangle 9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430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58460" name="Rectangle 9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58462" name="Rectangle 9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46225" y="6116780"/>
            <a:ext cx="497775" cy="741220"/>
          </a:xfrm>
        </p:spPr>
        <p:txBody>
          <a:bodyPr anchor="ctr"/>
          <a:lstStyle>
            <a:lvl1pPr algn="ctr">
              <a:defRPr/>
            </a:lvl1pPr>
          </a:lstStyle>
          <a:p>
            <a:fld id="{00C0BD32-0FC5-4AC7-9745-A02ABAB42F0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58466" name="Text Box 98"/>
          <p:cNvSpPr txBox="1">
            <a:spLocks noChangeArrowheads="1"/>
          </p:cNvSpPr>
          <p:nvPr/>
        </p:nvSpPr>
        <p:spPr bwMode="auto">
          <a:xfrm>
            <a:off x="3543300" y="650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B26B8C82-A21C-4938-AF2B-690B5B9352C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913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457200"/>
            <a:ext cx="2108200" cy="54010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37" y="457200"/>
            <a:ext cx="6176963" cy="54010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24F262-2034-42D1-9FBA-DDD341D400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6281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4141788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600200"/>
            <a:ext cx="41433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6597650"/>
            <a:ext cx="539750" cy="260350"/>
          </a:xfrm>
        </p:spPr>
        <p:txBody>
          <a:bodyPr/>
          <a:lstStyle>
            <a:lvl1pPr>
              <a:defRPr/>
            </a:lvl1pPr>
          </a:lstStyle>
          <a:p>
            <a:fld id="{26B9D531-C1FA-4FF7-80EE-2BB7C9A85B4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6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21" y="1524000"/>
            <a:ext cx="8437563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8DFC901-671A-4DE9-A8DA-F88ABB850EB1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370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0B95B1D9-9817-4874-9412-035BFEB66FB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287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22580" cy="720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98141"/>
            <a:ext cx="4141788" cy="4464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98141"/>
            <a:ext cx="4143375" cy="4464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4EB4C9-1340-4D02-9EA7-C9BBF6B672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212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571128"/>
            <a:ext cx="8229600" cy="576064"/>
          </a:xfrm>
        </p:spPr>
        <p:txBody>
          <a:bodyPr/>
          <a:lstStyle>
            <a:lvl1pPr>
              <a:defRPr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1219199"/>
            <a:ext cx="4040188" cy="72008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" y="2083295"/>
            <a:ext cx="4040188" cy="3633267"/>
          </a:xfrm>
        </p:spPr>
        <p:txBody>
          <a:bodyPr/>
          <a:lstStyle>
            <a:lvl1pPr>
              <a:defRPr sz="24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72007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083295"/>
            <a:ext cx="4041775" cy="3633267"/>
          </a:xfrm>
        </p:spPr>
        <p:txBody>
          <a:bodyPr/>
          <a:lstStyle>
            <a:lvl1pPr>
              <a:defRPr sz="24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2109A3-CE6D-40A2-ABDC-7F1CA92AC7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968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A91521-6BDC-470B-BFAC-F59865DD6B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525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511373"/>
            <a:ext cx="467866" cy="333375"/>
          </a:xfrm>
        </p:spPr>
        <p:txBody>
          <a:bodyPr/>
          <a:lstStyle>
            <a:lvl1pPr>
              <a:defRPr/>
            </a:lvl1pPr>
          </a:lstStyle>
          <a:p>
            <a:fld id="{09CA8F2C-3D49-4E50-A237-CAB29C8EF0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894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412"/>
            <a:ext cx="8219256" cy="526380"/>
          </a:xfrm>
          <a:effectLst/>
        </p:spPr>
        <p:txBody>
          <a:bodyPr anchor="b"/>
          <a:lstStyle>
            <a:lvl1pPr algn="l">
              <a:defRPr sz="2000" b="1">
                <a:effectLst/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00808"/>
            <a:ext cx="5111750" cy="4425355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F99C0E08-2362-412F-A1F4-C4F500B7111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395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191000"/>
            <a:ext cx="5486400" cy="566738"/>
          </a:xfrm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457200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4876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C817C7-908C-4CC8-A764-04EFC44587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351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 rot="16200000">
            <a:off x="4137802" y="1863855"/>
            <a:ext cx="850255" cy="9162144"/>
          </a:xfrm>
          <a:prstGeom prst="rect">
            <a:avLst/>
          </a:prstGeom>
          <a:solidFill>
            <a:srgbClr val="079BB9"/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031" name="Picture 7" descr="C:\Users\CMingo\Downloads\16_hexagon world map opacity50-02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13"/>
            <a:ext cx="91407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721" y="1524000"/>
            <a:ext cx="8437563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96902" y="381000"/>
            <a:ext cx="8410601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6225" y="6019799"/>
            <a:ext cx="497775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ctr">
              <a:defRPr sz="1000">
                <a:solidFill>
                  <a:srgbClr val="FF9900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50042836-CF5D-4B2E-8A26-88385B05BF41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pic>
        <p:nvPicPr>
          <p:cNvPr id="1029" name="Picture 5" descr="C:\Users\CMingo\Downloads\UN logo.png"/>
          <p:cNvPicPr>
            <a:picLocks noChangeAspect="1" noChangeArrowheads="1"/>
          </p:cNvPicPr>
          <p:nvPr/>
        </p:nvPicPr>
        <p:blipFill rotWithShape="1">
          <a:blip r:embed="rId15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06" b="41765"/>
          <a:stretch/>
        </p:blipFill>
        <p:spPr bwMode="auto">
          <a:xfrm>
            <a:off x="762000" y="6043074"/>
            <a:ext cx="4087385" cy="847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0" y="6019799"/>
            <a:ext cx="912585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3" name="Picture 9" descr="C:\Users\CMingo\OneDrive\UN ESCAP\New Template\ESCAP_LOGO_blue.png"/>
          <p:cNvPicPr>
            <a:picLocks noChangeAspect="1" noChangeArrowheads="1"/>
          </p:cNvPicPr>
          <p:nvPr/>
        </p:nvPicPr>
        <p:blipFill>
          <a:blip r:embed="rId16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160507"/>
            <a:ext cx="2362200" cy="61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65686" y="6177749"/>
            <a:ext cx="200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Statistics Division</a:t>
            </a:r>
            <a:endParaRPr lang="en-GB" sz="1600" baseline="0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en-GB" sz="750" i="1" dirty="0">
                <a:solidFill>
                  <a:schemeClr val="accent2">
                    <a:lumMod val="75000"/>
                  </a:schemeClr>
                </a:solidFill>
              </a:rPr>
              <a:t>http://www.unescap.org/our-work/statistics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5">
              <a:lumMod val="25000"/>
            </a:schemeClr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5">
              <a:lumMod val="25000"/>
            </a:schemeClr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5">
              <a:lumMod val="25000"/>
            </a:schemeClr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accent5">
              <a:lumMod val="25000"/>
            </a:schemeClr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iddington@un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GB" sz="4000" b="1" dirty="0"/>
              <a:t>Administrative Data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r>
              <a:rPr lang="en-US" sz="2400" b="0" dirty="0"/>
              <a:t>Michael Biddington, UN ESCAP Statistics Division, </a:t>
            </a:r>
            <a:r>
              <a:rPr lang="en-US" sz="2400" b="0" dirty="0">
                <a:hlinkClick r:id="rId3"/>
              </a:rPr>
              <a:t>Biddington@un.org</a:t>
            </a:r>
            <a:r>
              <a:rPr lang="en-US" sz="2400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8851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Selecting Data Sources</a:t>
            </a:r>
          </a:p>
        </p:txBody>
      </p:sp>
      <p:graphicFrame>
        <p:nvGraphicFramePr>
          <p:cNvPr id="4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274007"/>
              </p:ext>
            </p:extLst>
          </p:nvPr>
        </p:nvGraphicFramePr>
        <p:xfrm>
          <a:off x="371475" y="1524000"/>
          <a:ext cx="8437563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12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Selecting Data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Quality Framework (ABS)</a:t>
            </a:r>
          </a:p>
          <a:p>
            <a:r>
              <a:rPr lang="en-US" dirty="0"/>
              <a:t>Relevance, Accuracy, Timeliness, Interpretability, Coherence, Accessibility</a:t>
            </a:r>
          </a:p>
          <a:p>
            <a:endParaRPr lang="en-US" dirty="0"/>
          </a:p>
          <a:p>
            <a:r>
              <a:rPr lang="en-GB" dirty="0"/>
              <a:t>Don’t try to link them all</a:t>
            </a:r>
          </a:p>
          <a:p>
            <a:r>
              <a:rPr lang="en-GB" dirty="0"/>
              <a:t>No one does</a:t>
            </a:r>
          </a:p>
          <a:p>
            <a:r>
              <a:rPr lang="en-GB" dirty="0"/>
              <a:t>High cost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089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Communication with Data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21" y="1524000"/>
            <a:ext cx="8437563" cy="4353272"/>
          </a:xfrm>
        </p:spPr>
        <p:txBody>
          <a:bodyPr/>
          <a:lstStyle/>
          <a:p>
            <a:r>
              <a:rPr lang="en-GB" dirty="0"/>
              <a:t>Empathise</a:t>
            </a:r>
          </a:p>
          <a:p>
            <a:pPr lvl="1"/>
            <a:r>
              <a:rPr lang="en-GB" dirty="0"/>
              <a:t>You are a risk</a:t>
            </a:r>
          </a:p>
          <a:p>
            <a:pPr lvl="1"/>
            <a:r>
              <a:rPr lang="en-GB" dirty="0"/>
              <a:t>You aren’t their job or purpose</a:t>
            </a:r>
          </a:p>
          <a:p>
            <a:pPr lvl="1"/>
            <a:r>
              <a:rPr lang="en-GB" dirty="0"/>
              <a:t>Persuade or convince</a:t>
            </a:r>
          </a:p>
          <a:p>
            <a:r>
              <a:rPr lang="en-GB" dirty="0"/>
              <a:t>Understand their process</a:t>
            </a:r>
          </a:p>
          <a:p>
            <a:r>
              <a:rPr lang="en-GB" dirty="0"/>
              <a:t>Limit your communications / requests</a:t>
            </a:r>
          </a:p>
          <a:p>
            <a:r>
              <a:rPr lang="en-GB" dirty="0"/>
              <a:t>No one has perfected this</a:t>
            </a:r>
          </a:p>
          <a:p>
            <a:r>
              <a:rPr lang="en-GB" dirty="0"/>
              <a:t>Get an Memorandum of Understanding (MOU)</a:t>
            </a:r>
          </a:p>
        </p:txBody>
      </p:sp>
    </p:spTree>
    <p:extLst>
      <p:ext uri="{BB962C8B-B14F-4D97-AF65-F5344CB8AC3E}">
        <p14:creationId xmlns:p14="http://schemas.microsoft.com/office/powerpoint/2010/main" val="2183766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 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Conditions for the supply of administrative data</a:t>
            </a:r>
          </a:p>
          <a:p>
            <a:r>
              <a:rPr lang="en-US" dirty="0"/>
              <a:t>Agreed timetable for supply of data</a:t>
            </a:r>
          </a:p>
          <a:p>
            <a:r>
              <a:rPr lang="en-US" dirty="0"/>
              <a:t>How data will be supplied, its format and quality</a:t>
            </a:r>
          </a:p>
          <a:p>
            <a:r>
              <a:rPr lang="en-US" dirty="0"/>
              <a:t>Confidentiality and security of data and its use</a:t>
            </a:r>
          </a:p>
          <a:p>
            <a:r>
              <a:rPr lang="en-US" dirty="0"/>
              <a:t>Engagement protocols around changes to data supply or systems changes.</a:t>
            </a:r>
          </a:p>
        </p:txBody>
      </p:sp>
    </p:spTree>
    <p:extLst>
      <p:ext uri="{BB962C8B-B14F-4D97-AF65-F5344CB8AC3E}">
        <p14:creationId xmlns:p14="http://schemas.microsoft.com/office/powerpoint/2010/main" val="3002125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Combining Multiple Data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Unique ID</a:t>
            </a:r>
          </a:p>
          <a:p>
            <a:pPr lvl="1"/>
            <a:r>
              <a:rPr lang="en-GB" sz="2400" dirty="0">
                <a:ea typeface="+mn-ea"/>
              </a:rPr>
              <a:t>Coherence (</a:t>
            </a:r>
            <a:r>
              <a:rPr lang="en-GB" dirty="0">
                <a:ea typeface="+mn-ea"/>
              </a:rPr>
              <a:t>l</a:t>
            </a:r>
            <a:r>
              <a:rPr lang="en-GB" sz="2400" dirty="0">
                <a:ea typeface="+mn-ea"/>
              </a:rPr>
              <a:t>egal entity or establishment)</a:t>
            </a:r>
          </a:p>
          <a:p>
            <a:pPr lvl="1"/>
            <a:r>
              <a:rPr lang="en-GB" sz="2400" dirty="0">
                <a:ea typeface="+mn-ea"/>
              </a:rPr>
              <a:t>Unique ID  matching can still be wrong</a:t>
            </a:r>
          </a:p>
          <a:p>
            <a:pPr marL="457200" lvl="1" indent="0">
              <a:buNone/>
            </a:pPr>
            <a:endParaRPr lang="en-GB" sz="2400" dirty="0">
              <a:ea typeface="+mn-ea"/>
            </a:endParaRPr>
          </a:p>
          <a:p>
            <a:r>
              <a:rPr lang="en-GB" dirty="0"/>
              <a:t>If no Unique ID</a:t>
            </a:r>
          </a:p>
          <a:p>
            <a:pPr lvl="1"/>
            <a:r>
              <a:rPr lang="en-GB" dirty="0"/>
              <a:t>Name matching </a:t>
            </a:r>
          </a:p>
          <a:p>
            <a:pPr lvl="1"/>
            <a:r>
              <a:rPr lang="en-GB" dirty="0"/>
              <a:t>Fuzzy matching</a:t>
            </a:r>
          </a:p>
          <a:p>
            <a:pPr lvl="1"/>
            <a:r>
              <a:rPr lang="en-GB" dirty="0"/>
              <a:t>Survey forms </a:t>
            </a:r>
          </a:p>
          <a:p>
            <a:pPr lvl="1"/>
            <a:r>
              <a:rPr lang="en-GB" dirty="0"/>
              <a:t>Need a human to check</a:t>
            </a:r>
          </a:p>
        </p:txBody>
      </p:sp>
    </p:spTree>
    <p:extLst>
      <p:ext uri="{BB962C8B-B14F-4D97-AF65-F5344CB8AC3E}">
        <p14:creationId xmlns:p14="http://schemas.microsoft.com/office/powerpoint/2010/main" val="720248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Best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Statistical Law </a:t>
            </a:r>
          </a:p>
          <a:p>
            <a:r>
              <a:rPr lang="en-GB" dirty="0"/>
              <a:t>Data provided by MOU</a:t>
            </a:r>
          </a:p>
          <a:p>
            <a:r>
              <a:rPr lang="en-GB" dirty="0"/>
              <a:t>Design data collection processes</a:t>
            </a:r>
          </a:p>
          <a:p>
            <a:r>
              <a:rPr lang="en-GB" dirty="0"/>
              <a:t>Shared Unique ID’s across government</a:t>
            </a:r>
          </a:p>
          <a:p>
            <a:endParaRPr lang="en-GB" dirty="0"/>
          </a:p>
          <a:p>
            <a:r>
              <a:rPr lang="en-GB" dirty="0"/>
              <a:t>Achieve these and admin data becomes exponentially more useful</a:t>
            </a:r>
          </a:p>
        </p:txBody>
      </p:sp>
    </p:spTree>
    <p:extLst>
      <p:ext uri="{BB962C8B-B14F-4D97-AF65-F5344CB8AC3E}">
        <p14:creationId xmlns:p14="http://schemas.microsoft.com/office/powerpoint/2010/main" val="3295223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Q&amp;A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Thank you!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26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Global context</a:t>
            </a:r>
          </a:p>
          <a:p>
            <a:r>
              <a:rPr lang="en-GB" dirty="0"/>
              <a:t>Australian history</a:t>
            </a:r>
          </a:p>
          <a:p>
            <a:r>
              <a:rPr lang="en-GB" dirty="0"/>
              <a:t>Lessons from Australia</a:t>
            </a:r>
          </a:p>
          <a:p>
            <a:r>
              <a:rPr lang="en-GB" dirty="0"/>
              <a:t>Data sources</a:t>
            </a:r>
          </a:p>
          <a:p>
            <a:r>
              <a:rPr lang="en-GB" dirty="0"/>
              <a:t>Data providers</a:t>
            </a:r>
          </a:p>
          <a:p>
            <a:r>
              <a:rPr lang="en-GB" dirty="0"/>
              <a:t>Best practice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90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Global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Demand from government, businesses, people &amp; international community for data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NSO’s need unit level data and economic surveys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Quality and quantity of admin data is growing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Thus SBRs are key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Admin data can be made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41EB103-8367-4758-8666-F108665E72F2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15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Australian SBR Admin Data (History)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/>
              <a:t>Australian Bureau of Statistics (ABS) First Integrated Register of Businesses (1968-69)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dirty="0"/>
              <a:t>Statistics Law – admin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dirty="0"/>
              <a:t>Australian Taxation Office (ATO)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1" dirty="0"/>
              <a:t>One Form </a:t>
            </a:r>
            <a:r>
              <a:rPr lang="en-AU" sz="2400" dirty="0"/>
              <a:t>– Group Employer Registration 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dirty="0"/>
              <a:t>All were sent a Mail profiling 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/>
              <a:t>Activity (ISIC) &amp; locations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/>
              <a:t>Turnover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/>
              <a:t>Contact details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dirty="0"/>
              <a:t>Used as survey frame for business surveys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1504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Australian SBR Admin Data (History)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sz="2000" dirty="0">
                <a:ea typeface="+mn-ea"/>
              </a:rPr>
              <a:t>Thirty years of collaboration led to: 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sz="2000" dirty="0">
                <a:ea typeface="+mn-ea"/>
              </a:rPr>
              <a:t>The New Taxation System (2000)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sz="2000" dirty="0">
                <a:ea typeface="+mn-ea"/>
              </a:rPr>
              <a:t>Australia introduced GST (or VAT)</a:t>
            </a:r>
          </a:p>
          <a:p>
            <a:pPr marL="0" lvl="1" indent="0">
              <a:buNone/>
            </a:pPr>
            <a:endParaRPr lang="en-AU" sz="1800" dirty="0"/>
          </a:p>
          <a:p>
            <a:pPr marL="0" indent="0" algn="ctr">
              <a:buNone/>
            </a:pPr>
            <a:r>
              <a:rPr lang="en-AU" sz="2400" b="1" dirty="0"/>
              <a:t>Australian Business Register (ABR)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/>
              <a:t>Separate agency (ABS &amp; ATO staff)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1" u="sng" dirty="0">
                <a:solidFill>
                  <a:srgbClr val="FF0000"/>
                </a:solidFill>
              </a:rPr>
              <a:t>Unique ID – all government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/>
              <a:t>Registration form designed jointly (ABS &amp; ATO)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/>
              <a:t>All businesses, charities, schools, </a:t>
            </a:r>
            <a:r>
              <a:rPr lang="en-AU" sz="2000" dirty="0" err="1"/>
              <a:t>etc</a:t>
            </a:r>
            <a:r>
              <a:rPr lang="en-AU" sz="2000" dirty="0"/>
              <a:t>  have to register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/>
              <a:t>Reduced provider burden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/>
              <a:t>Enabled data integration</a:t>
            </a:r>
          </a:p>
        </p:txBody>
      </p:sp>
    </p:spTree>
    <p:extLst>
      <p:ext uri="{BB962C8B-B14F-4D97-AF65-F5344CB8AC3E}">
        <p14:creationId xmlns:p14="http://schemas.microsoft.com/office/powerpoint/2010/main" val="3205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Admin Data in Australian SBR (Now)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21" y="1196752"/>
            <a:ext cx="8437563" cy="4518248"/>
          </a:xfrm>
        </p:spPr>
        <p:txBody>
          <a:bodyPr/>
          <a:lstStyle/>
          <a:p>
            <a:r>
              <a:rPr lang="en-AU" sz="2000" dirty="0"/>
              <a:t>Australian Taxation Office</a:t>
            </a:r>
          </a:p>
          <a:p>
            <a:pPr lvl="1"/>
            <a:r>
              <a:rPr lang="en-AU" sz="1600" dirty="0"/>
              <a:t>VAT (or GST) Tax</a:t>
            </a:r>
          </a:p>
          <a:p>
            <a:pPr lvl="1"/>
            <a:r>
              <a:rPr lang="en-AU" sz="1600" dirty="0"/>
              <a:t>Company Tax</a:t>
            </a:r>
          </a:p>
          <a:p>
            <a:pPr lvl="1"/>
            <a:r>
              <a:rPr lang="en-AU" sz="1600" dirty="0"/>
              <a:t>Wages and Salary Reporting</a:t>
            </a:r>
          </a:p>
          <a:p>
            <a:pPr lvl="1"/>
            <a:r>
              <a:rPr lang="en-AU" sz="1600" dirty="0"/>
              <a:t>R&amp;D + Other tax concessions</a:t>
            </a:r>
          </a:p>
          <a:p>
            <a:r>
              <a:rPr lang="en-AU" sz="2000" dirty="0"/>
              <a:t>Australian Business Register – </a:t>
            </a:r>
            <a:r>
              <a:rPr lang="en-AU" sz="2000" u="sng" dirty="0"/>
              <a:t>Australian Business Number </a:t>
            </a:r>
          </a:p>
          <a:p>
            <a:r>
              <a:rPr lang="en-AU" sz="2000" dirty="0"/>
              <a:t>Australian Securities and Investments Commission</a:t>
            </a:r>
          </a:p>
          <a:p>
            <a:r>
              <a:rPr lang="en-AU" sz="2000" dirty="0"/>
              <a:t>Australian Prudential Regulation Authority</a:t>
            </a:r>
          </a:p>
          <a:p>
            <a:r>
              <a:rPr lang="en-AU" sz="2000" dirty="0"/>
              <a:t>Australian Charities</a:t>
            </a:r>
          </a:p>
          <a:p>
            <a:r>
              <a:rPr lang="en-AU" sz="2000" dirty="0"/>
              <a:t>Tourist Accommodation</a:t>
            </a:r>
          </a:p>
          <a:p>
            <a:pPr lvl="1"/>
            <a:r>
              <a:rPr lang="en-AU" sz="2000" dirty="0"/>
              <a:t>Type of establishment and star rating</a:t>
            </a:r>
          </a:p>
          <a:p>
            <a:pPr lvl="1"/>
            <a:r>
              <a:rPr lang="en-AU" sz="2000" dirty="0"/>
              <a:t>Listing is a private (non government) list.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05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Selection – Australia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Country context is essential </a:t>
            </a:r>
          </a:p>
          <a:p>
            <a:r>
              <a:rPr lang="en-GB" dirty="0"/>
              <a:t>Issues to consider; </a:t>
            </a:r>
          </a:p>
          <a:p>
            <a:pPr lvl="1" indent="-342900"/>
            <a:r>
              <a:rPr lang="en-GB" dirty="0"/>
              <a:t>Coverage </a:t>
            </a:r>
          </a:p>
          <a:p>
            <a:pPr lvl="1" indent="-342900"/>
            <a:r>
              <a:rPr lang="en-GB" dirty="0"/>
              <a:t>Coherence </a:t>
            </a:r>
          </a:p>
          <a:p>
            <a:pPr lvl="1" indent="-342900"/>
            <a:r>
              <a:rPr lang="en-GB" dirty="0"/>
              <a:t>Bias</a:t>
            </a:r>
          </a:p>
          <a:p>
            <a:pPr lvl="1" indent="-342900"/>
            <a:r>
              <a:rPr lang="en-GB" dirty="0"/>
              <a:t>Cost</a:t>
            </a:r>
          </a:p>
          <a:p>
            <a:pPr lvl="1" indent="-342900"/>
            <a:r>
              <a:rPr lang="en-GB" dirty="0"/>
              <a:t>Quality</a:t>
            </a:r>
          </a:p>
          <a:p>
            <a:pPr lvl="1" indent="-342900"/>
            <a:r>
              <a:rPr lang="en-GB" dirty="0"/>
              <a:t>Purpose</a:t>
            </a:r>
          </a:p>
          <a:p>
            <a:r>
              <a:rPr lang="en-GB" dirty="0"/>
              <a:t>Lets consider this given Australia</a:t>
            </a:r>
          </a:p>
        </p:txBody>
      </p:sp>
    </p:spTree>
    <p:extLst>
      <p:ext uri="{BB962C8B-B14F-4D97-AF65-F5344CB8AC3E}">
        <p14:creationId xmlns:p14="http://schemas.microsoft.com/office/powerpoint/2010/main" val="719740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Lessons – Australia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we learnt from 30 years of admin data </a:t>
            </a:r>
          </a:p>
          <a:p>
            <a:endParaRPr lang="en-GB" dirty="0"/>
          </a:p>
          <a:p>
            <a:r>
              <a:rPr lang="en-GB" dirty="0"/>
              <a:t>Coverage – all employers</a:t>
            </a:r>
          </a:p>
          <a:p>
            <a:r>
              <a:rPr lang="en-GB" dirty="0"/>
              <a:t>Coherence – one primary source / form</a:t>
            </a:r>
          </a:p>
          <a:p>
            <a:r>
              <a:rPr lang="en-GB" dirty="0"/>
              <a:t>Bias – employers / formal</a:t>
            </a:r>
          </a:p>
          <a:p>
            <a:r>
              <a:rPr lang="en-GB" dirty="0"/>
              <a:t>Cost – One source / unique ID</a:t>
            </a:r>
          </a:p>
          <a:p>
            <a:r>
              <a:rPr lang="en-GB" dirty="0"/>
              <a:t>Quality – Second form</a:t>
            </a:r>
          </a:p>
          <a:p>
            <a:r>
              <a:rPr lang="en-GB" dirty="0"/>
              <a:t>Purpose – design the form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37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Selecting Data Sources</a:t>
            </a:r>
          </a:p>
        </p:txBody>
      </p:sp>
      <p:graphicFrame>
        <p:nvGraphicFramePr>
          <p:cNvPr id="4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641639"/>
              </p:ext>
            </p:extLst>
          </p:nvPr>
        </p:nvGraphicFramePr>
        <p:xfrm>
          <a:off x="371475" y="1524000"/>
          <a:ext cx="8437563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993980"/>
      </p:ext>
    </p:extLst>
  </p:cSld>
  <p:clrMapOvr>
    <a:masterClrMapping/>
  </p:clrMapOvr>
</p:sld>
</file>

<file path=ppt/theme/theme1.xml><?xml version="1.0" encoding="utf-8"?>
<a:theme xmlns:a="http://schemas.openxmlformats.org/drawingml/2006/main" name="SD Template 2015 _ ESCAP presentation">
  <a:themeElements>
    <a:clrScheme name="template1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1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 Template 2015 _ ESCAP presentation</Template>
  <TotalTime>126</TotalTime>
  <Words>826</Words>
  <Application>Microsoft Office PowerPoint</Application>
  <PresentationFormat>On-screen Show (4:3)</PresentationFormat>
  <Paragraphs>147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Unicode MS</vt:lpstr>
      <vt:lpstr>Candara</vt:lpstr>
      <vt:lpstr>Century Gothic</vt:lpstr>
      <vt:lpstr>SD Template 2015 _ ESCAP presentation</vt:lpstr>
      <vt:lpstr>Administrative Data</vt:lpstr>
      <vt:lpstr>Introduction </vt:lpstr>
      <vt:lpstr>Global Context</vt:lpstr>
      <vt:lpstr>Australian SBR Admin Data (History)</vt:lpstr>
      <vt:lpstr>Australian SBR Admin Data (History)</vt:lpstr>
      <vt:lpstr>Admin Data in Australian SBR (Now)</vt:lpstr>
      <vt:lpstr>Data Selection – Australia</vt:lpstr>
      <vt:lpstr>Key Lessons – Australia</vt:lpstr>
      <vt:lpstr>Selecting Data Sources</vt:lpstr>
      <vt:lpstr>Selecting Data Sources</vt:lpstr>
      <vt:lpstr>Selecting Data Sources</vt:lpstr>
      <vt:lpstr>Communication with Data Providers</vt:lpstr>
      <vt:lpstr>Standard MOUs</vt:lpstr>
      <vt:lpstr>Combining Multiple Data Sources</vt:lpstr>
      <vt:lpstr>Best Practice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Russell Biddington</dc:creator>
  <cp:lastModifiedBy>Michael Biddington</cp:lastModifiedBy>
  <cp:revision>103</cp:revision>
  <dcterms:created xsi:type="dcterms:W3CDTF">2017-10-17T03:04:58Z</dcterms:created>
  <dcterms:modified xsi:type="dcterms:W3CDTF">2017-12-10T20:33:01Z</dcterms:modified>
</cp:coreProperties>
</file>