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3" r:id="rId3"/>
    <p:sldId id="267" r:id="rId4"/>
    <p:sldId id="264" r:id="rId5"/>
    <p:sldId id="265" r:id="rId6"/>
    <p:sldId id="266" r:id="rId7"/>
    <p:sldId id="269" r:id="rId8"/>
    <p:sldId id="274" r:id="rId9"/>
    <p:sldId id="268" r:id="rId10"/>
    <p:sldId id="270" r:id="rId11"/>
    <p:sldId id="271" r:id="rId12"/>
    <p:sldId id="275" r:id="rId13"/>
    <p:sldId id="273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D2AA3E4-3123-4AEE-B36F-C695D38C3808}">
          <p14:sldIdLst>
            <p14:sldId id="262"/>
            <p14:sldId id="263"/>
            <p14:sldId id="267"/>
            <p14:sldId id="264"/>
            <p14:sldId id="265"/>
            <p14:sldId id="266"/>
            <p14:sldId id="269"/>
            <p14:sldId id="274"/>
            <p14:sldId id="268"/>
            <p14:sldId id="270"/>
            <p14:sldId id="271"/>
            <p14:sldId id="275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17C"/>
    <a:srgbClr val="A6E7F4"/>
    <a:srgbClr val="079BB9"/>
    <a:srgbClr val="FF9900"/>
    <a:srgbClr val="7F7F7F"/>
    <a:srgbClr val="72C7D8"/>
    <a:srgbClr val="82C1C8"/>
    <a:srgbClr val="BDDBFF"/>
    <a:srgbClr val="C7F8FD"/>
    <a:srgbClr val="2A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81072" autoAdjust="0"/>
  </p:normalViewPr>
  <p:slideViewPr>
    <p:cSldViewPr>
      <p:cViewPr>
        <p:scale>
          <a:sx n="66" d="100"/>
          <a:sy n="66" d="100"/>
        </p:scale>
        <p:origin x="-4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58376-DA53-4F84-84FA-91343FC8BCB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180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DD791-7F34-4405-A71E-C643FAA85C1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9471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57204-598E-41E3-84D3-B6058BB44E9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1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Looking at your presentations this</a:t>
            </a:r>
            <a:r>
              <a:rPr lang="en-GB" baseline="0" dirty="0" smtClean="0"/>
              <a:t> isn’t that hard for you to understand. You all run SBRs.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851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Australia</a:t>
            </a:r>
            <a:r>
              <a:rPr lang="en-GB" baseline="0" dirty="0" smtClean="0"/>
              <a:t> &amp; Canada actually. Similar Units model and survey programme.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Main</a:t>
            </a:r>
            <a:r>
              <a:rPr lang="en-GB" baseline="0" dirty="0" smtClean="0"/>
              <a:t> variation is choice of Statistician variable (Employment, Turnover, Tax paid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). Also locations may or may not be important. Economic surveys all having same data source supports coherence.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104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Norway</a:t>
            </a:r>
            <a:r>
              <a:rPr lang="en-GB" baseline="0" dirty="0" smtClean="0"/>
              <a:t> superior admin data allows much more detailed economic estimates to be made from admin data alone.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475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you want providers</a:t>
            </a:r>
            <a:r>
              <a:rPr lang="en-GB" baseline="0" dirty="0" smtClean="0"/>
              <a:t> (Businesses or government agencies) to be willing to give you data you need them to be confidence you will keep it confidential. This means;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777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rest if discussion</a:t>
            </a:r>
            <a:r>
              <a:rPr lang="en-GB" baseline="0" dirty="0" smtClean="0"/>
              <a:t> (keep it simple).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83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1547813" y="51577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1671638" y="4960938"/>
            <a:ext cx="217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dirty="0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430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46225" y="6116780"/>
            <a:ext cx="497775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00C0BD32-0FC5-4AC7-9745-A02ABAB42F00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3543300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B26B8C82-A21C-4938-AF2B-690B5B9352C0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9135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108200" cy="54010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7" y="457200"/>
            <a:ext cx="6176963" cy="54010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24F262-2034-42D1-9FBA-DDD341D4002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628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41788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1433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fld id="{26B9D531-C1FA-4FF7-80EE-2BB7C9A85B4E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6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8DFC901-671A-4DE9-A8DA-F88ABB850E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370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B95B1D9-9817-4874-9412-035BFEB66FB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287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258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98141"/>
            <a:ext cx="4141788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98141"/>
            <a:ext cx="4143375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EB4C9-1340-4D02-9EA7-C9BBF6B6728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92126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71128"/>
            <a:ext cx="82296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219199"/>
            <a:ext cx="4040188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" y="2083295"/>
            <a:ext cx="4040188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83295"/>
            <a:ext cx="4041775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109A3-CE6D-40A2-ABDC-7F1CA92AC78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8968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91521-6BDC-470B-BFAC-F59865DD6B7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525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3"/>
            <a:ext cx="467866" cy="333375"/>
          </a:xfrm>
        </p:spPr>
        <p:txBody>
          <a:bodyPr/>
          <a:lstStyle>
            <a:lvl1pPr>
              <a:defRPr/>
            </a:lvl1pPr>
          </a:lstStyle>
          <a:p>
            <a:fld id="{09CA8F2C-3D49-4E50-A237-CAB29C8EF06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6894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8219256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99C0E08-2362-412F-A1F4-C4F500B7111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395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457200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876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817C7-908C-4CC8-A764-04EFC445878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7351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4137802" y="1863855"/>
            <a:ext cx="850255" cy="9162144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13"/>
            <a:ext cx="914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721" y="1524000"/>
            <a:ext cx="84375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6902" y="381000"/>
            <a:ext cx="84106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6225" y="6019799"/>
            <a:ext cx="4977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0042836-CF5D-4B2E-8A26-88385B05BF4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762000" y="6043074"/>
            <a:ext cx="4087385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9125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160507"/>
            <a:ext cx="23622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65686" y="6177749"/>
            <a:ext cx="200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 smtClean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  <a:endParaRPr lang="en-GB" sz="75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ddington@u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GB" sz="4000" b="1" dirty="0" smtClean="0"/>
              <a:t>Roles </a:t>
            </a:r>
            <a:r>
              <a:rPr lang="en-GB" sz="4000" b="1" dirty="0"/>
              <a:t>of the SBR 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sz="2400" b="0" dirty="0"/>
              <a:t>Michael Biddington, UN ESCAP Statistics Division, </a:t>
            </a:r>
            <a:r>
              <a:rPr lang="en-US" sz="2400" b="0" dirty="0">
                <a:hlinkClick r:id="rId3"/>
              </a:rPr>
              <a:t>Biddington@un.org</a:t>
            </a:r>
            <a:r>
              <a:rPr lang="en-US" sz="2400" b="0" dirty="0"/>
              <a:t> 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788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– SBR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 Access – controlled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SBR team</a:t>
            </a:r>
          </a:p>
          <a:p>
            <a:pPr lvl="1"/>
            <a:r>
              <a:rPr lang="en-GB" dirty="0" smtClean="0"/>
              <a:t>Full access</a:t>
            </a:r>
          </a:p>
          <a:p>
            <a:pPr lvl="1"/>
            <a:r>
              <a:rPr lang="en-GB" dirty="0" smtClean="0"/>
              <a:t>Detailed unit history</a:t>
            </a:r>
          </a:p>
          <a:p>
            <a:r>
              <a:rPr lang="en-GB" dirty="0" smtClean="0"/>
              <a:t>Rest of NSO</a:t>
            </a:r>
          </a:p>
          <a:p>
            <a:pPr lvl="1"/>
            <a:r>
              <a:rPr lang="en-GB" dirty="0" smtClean="0"/>
              <a:t>Limited and monitored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37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(internal)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Reports</a:t>
            </a:r>
          </a:p>
          <a:p>
            <a:r>
              <a:rPr lang="en-GB" dirty="0" smtClean="0"/>
              <a:t>Data sets</a:t>
            </a:r>
          </a:p>
          <a:p>
            <a:r>
              <a:rPr lang="en-GB" dirty="0" smtClean="0"/>
              <a:t>Survey frames</a:t>
            </a:r>
          </a:p>
          <a:p>
            <a:endParaRPr lang="en-GB" dirty="0"/>
          </a:p>
          <a:p>
            <a:r>
              <a:rPr lang="en-GB" dirty="0" smtClean="0"/>
              <a:t>Small audience</a:t>
            </a:r>
          </a:p>
          <a:p>
            <a:r>
              <a:rPr lang="en-GB" dirty="0" smtClean="0"/>
              <a:t>Well informed</a:t>
            </a:r>
          </a:p>
          <a:p>
            <a:r>
              <a:rPr lang="en-GB" dirty="0" smtClean="0"/>
              <a:t>Confidentiality - Limit access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78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Dissemination </a:t>
            </a:r>
            <a:r>
              <a:rPr lang="en-GB" dirty="0" smtClean="0"/>
              <a:t>(external)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</a:t>
            </a:r>
          </a:p>
          <a:p>
            <a:r>
              <a:rPr lang="en-GB" dirty="0" smtClean="0"/>
              <a:t>Products </a:t>
            </a:r>
            <a:r>
              <a:rPr lang="en-GB" dirty="0"/>
              <a:t>– BDS (Day 4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Large audience</a:t>
            </a:r>
          </a:p>
          <a:p>
            <a:r>
              <a:rPr lang="en-GB" dirty="0" smtClean="0"/>
              <a:t>Poorly informed</a:t>
            </a:r>
          </a:p>
          <a:p>
            <a:r>
              <a:rPr lang="en-GB" dirty="0" smtClean="0"/>
              <a:t>Wide access</a:t>
            </a:r>
          </a:p>
          <a:p>
            <a:r>
              <a:rPr lang="en-GB" dirty="0" smtClean="0"/>
              <a:t>Confidentiality – limit published data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64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89843-9BFC-47B4-A821-67C9D848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FA3E70-B18F-4F20-9FDB-BEACFDC5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Thank </a:t>
            </a:r>
            <a:r>
              <a:rPr lang="en-AU" dirty="0"/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218800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of SBRs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depends on country context</a:t>
            </a:r>
          </a:p>
          <a:p>
            <a:pPr lvl="1"/>
            <a:r>
              <a:rPr lang="en-US" dirty="0"/>
              <a:t>Resource constraints</a:t>
            </a:r>
          </a:p>
          <a:p>
            <a:pPr lvl="1"/>
            <a:r>
              <a:rPr lang="en-US" dirty="0"/>
              <a:t>Units model</a:t>
            </a:r>
          </a:p>
          <a:p>
            <a:pPr lvl="1"/>
            <a:r>
              <a:rPr lang="en-US" dirty="0" smtClean="0"/>
              <a:t>Needs of Statistical System</a:t>
            </a:r>
          </a:p>
          <a:p>
            <a:pPr lvl="1"/>
            <a:r>
              <a:rPr lang="en-US" dirty="0" smtClean="0"/>
              <a:t>Administrative data</a:t>
            </a:r>
          </a:p>
          <a:p>
            <a:pPr lvl="1"/>
            <a:r>
              <a:rPr lang="en-US" dirty="0" smtClean="0"/>
              <a:t>Legal status</a:t>
            </a:r>
          </a:p>
          <a:p>
            <a:pPr lvl="1"/>
            <a:r>
              <a:rPr lang="en-US" dirty="0" smtClean="0"/>
              <a:t>Provider Burden</a:t>
            </a:r>
          </a:p>
          <a:p>
            <a:r>
              <a:rPr lang="en-US" dirty="0" smtClean="0"/>
              <a:t>Economic Survey Focused</a:t>
            </a:r>
          </a:p>
          <a:p>
            <a:r>
              <a:rPr lang="en-US" dirty="0" smtClean="0"/>
              <a:t>Data Product Focused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41EB103-8367-4758-8666-F108665E72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SBRs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281264"/>
          </a:xfrm>
        </p:spPr>
        <p:txBody>
          <a:bodyPr/>
          <a:lstStyle/>
          <a:p>
            <a:r>
              <a:rPr lang="en-GB" dirty="0" smtClean="0"/>
              <a:t>Foundation of National Accounts</a:t>
            </a:r>
          </a:p>
          <a:p>
            <a:r>
              <a:rPr lang="en-GB" dirty="0" smtClean="0"/>
              <a:t>Support Economic Surveys</a:t>
            </a:r>
          </a:p>
          <a:p>
            <a:pPr lvl="1"/>
            <a:r>
              <a:rPr lang="en-GB" dirty="0" smtClean="0"/>
              <a:t>All surveys need a frame</a:t>
            </a:r>
          </a:p>
          <a:p>
            <a:r>
              <a:rPr lang="en-GB" dirty="0" smtClean="0"/>
              <a:t>Link Administrative data</a:t>
            </a:r>
          </a:p>
          <a:p>
            <a:pPr lvl="1"/>
            <a:r>
              <a:rPr lang="en-GB" dirty="0" smtClean="0"/>
              <a:t>Unit record</a:t>
            </a:r>
          </a:p>
          <a:p>
            <a:pPr lvl="1"/>
            <a:r>
              <a:rPr lang="en-GB" dirty="0" smtClean="0"/>
              <a:t>By ISIC</a:t>
            </a:r>
          </a:p>
          <a:p>
            <a:pPr lvl="1"/>
            <a:r>
              <a:rPr lang="en-GB" dirty="0" smtClean="0"/>
              <a:t>Change </a:t>
            </a:r>
          </a:p>
          <a:p>
            <a:pPr lvl="1"/>
            <a:r>
              <a:rPr lang="en-GB" dirty="0" smtClean="0"/>
              <a:t>Identify Errors</a:t>
            </a:r>
          </a:p>
          <a:p>
            <a:r>
              <a:rPr lang="en-GB" dirty="0" smtClean="0"/>
              <a:t>Many uses from linking Admin Data</a:t>
            </a:r>
          </a:p>
        </p:txBody>
      </p:sp>
    </p:spTree>
    <p:extLst>
      <p:ext uri="{BB962C8B-B14F-4D97-AF65-F5344CB8AC3E}">
        <p14:creationId xmlns:p14="http://schemas.microsoft.com/office/powerpoint/2010/main" val="60544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Products –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Common Frame </a:t>
            </a:r>
          </a:p>
          <a:p>
            <a:pPr lvl="1"/>
            <a:r>
              <a:rPr lang="en-GB" dirty="0" smtClean="0"/>
              <a:t>Basis for all economic </a:t>
            </a:r>
            <a:r>
              <a:rPr lang="en-GB" dirty="0"/>
              <a:t>s</a:t>
            </a:r>
            <a:r>
              <a:rPr lang="en-GB" dirty="0" smtClean="0"/>
              <a:t>urveys</a:t>
            </a:r>
          </a:p>
          <a:p>
            <a:pPr lvl="1"/>
            <a:r>
              <a:rPr lang="en-GB" dirty="0" smtClean="0"/>
              <a:t>Unit ID</a:t>
            </a:r>
          </a:p>
          <a:p>
            <a:pPr lvl="1"/>
            <a:r>
              <a:rPr lang="en-GB" dirty="0" smtClean="0"/>
              <a:t>ISIC</a:t>
            </a:r>
          </a:p>
          <a:p>
            <a:pPr lvl="1"/>
            <a:r>
              <a:rPr lang="en-GB" dirty="0" smtClean="0"/>
              <a:t>Number of employees</a:t>
            </a:r>
          </a:p>
          <a:p>
            <a:pPr lvl="1"/>
            <a:r>
              <a:rPr lang="en-GB" dirty="0" smtClean="0"/>
              <a:t>Alive status</a:t>
            </a:r>
          </a:p>
          <a:p>
            <a:pPr lvl="1"/>
            <a:r>
              <a:rPr lang="en-GB" dirty="0" smtClean="0"/>
              <a:t>States of Operation</a:t>
            </a:r>
          </a:p>
          <a:p>
            <a:pPr lvl="1"/>
            <a:r>
              <a:rPr lang="en-GB" dirty="0" smtClean="0"/>
              <a:t>Type of Business</a:t>
            </a:r>
          </a:p>
        </p:txBody>
      </p:sp>
    </p:spTree>
    <p:extLst>
      <p:ext uri="{BB962C8B-B14F-4D97-AF65-F5344CB8AC3E}">
        <p14:creationId xmlns:p14="http://schemas.microsoft.com/office/powerpoint/2010/main" val="251737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</a:t>
            </a:r>
            <a:r>
              <a:rPr lang="en-GB" dirty="0" smtClean="0"/>
              <a:t>Products – Admin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353272"/>
          </a:xfrm>
        </p:spPr>
        <p:txBody>
          <a:bodyPr/>
          <a:lstStyle/>
          <a:p>
            <a:r>
              <a:rPr lang="en-GB" dirty="0" smtClean="0"/>
              <a:t>Unit record estimates (Quarterly)</a:t>
            </a:r>
          </a:p>
          <a:p>
            <a:r>
              <a:rPr lang="en-GB" dirty="0" smtClean="0"/>
              <a:t>Data sources</a:t>
            </a:r>
          </a:p>
          <a:p>
            <a:r>
              <a:rPr lang="en-GB" dirty="0" smtClean="0"/>
              <a:t>Australia </a:t>
            </a:r>
          </a:p>
          <a:p>
            <a:pPr lvl="1"/>
            <a:r>
              <a:rPr lang="en-GB" dirty="0" smtClean="0"/>
              <a:t>All LEs and TAUs</a:t>
            </a:r>
          </a:p>
          <a:p>
            <a:pPr lvl="1"/>
            <a:r>
              <a:rPr lang="en-GB" dirty="0" smtClean="0"/>
              <a:t>Turnover ($)</a:t>
            </a:r>
          </a:p>
          <a:p>
            <a:pPr lvl="1"/>
            <a:r>
              <a:rPr lang="en-GB" dirty="0" smtClean="0"/>
              <a:t>Tax Paid ($)</a:t>
            </a:r>
          </a:p>
          <a:p>
            <a:pPr lvl="1"/>
            <a:r>
              <a:rPr lang="en-GB" dirty="0" smtClean="0"/>
              <a:t>Wages and Salaries ($)</a:t>
            </a:r>
          </a:p>
          <a:p>
            <a:r>
              <a:rPr lang="en-GB" dirty="0" smtClean="0"/>
              <a:t>Used for data substitution &amp; validation</a:t>
            </a:r>
          </a:p>
          <a:p>
            <a:r>
              <a:rPr lang="en-GB" dirty="0" smtClean="0"/>
              <a:t>But if Norway SBR…..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6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Business Demographic Statistics</a:t>
            </a:r>
          </a:p>
          <a:p>
            <a:pPr lvl="1" indent="-342900"/>
            <a:r>
              <a:rPr lang="en-GB" dirty="0" smtClean="0"/>
              <a:t>Counts</a:t>
            </a:r>
          </a:p>
          <a:p>
            <a:pPr lvl="1" indent="-342900"/>
            <a:r>
              <a:rPr lang="en-GB" dirty="0" smtClean="0"/>
              <a:t>By ISIC, employment, turnover</a:t>
            </a:r>
          </a:p>
          <a:p>
            <a:pPr lvl="1" indent="-342900"/>
            <a:r>
              <a:rPr lang="en-GB" dirty="0" smtClean="0"/>
              <a:t>Births &amp; deaths</a:t>
            </a:r>
          </a:p>
          <a:p>
            <a:pPr lvl="1" indent="-342900"/>
            <a:r>
              <a:rPr lang="en-GB" dirty="0" smtClean="0"/>
              <a:t>Covered in more detail on day 4</a:t>
            </a:r>
          </a:p>
        </p:txBody>
      </p:sp>
    </p:spTree>
    <p:extLst>
      <p:ext uri="{BB962C8B-B14F-4D97-AF65-F5344CB8AC3E}">
        <p14:creationId xmlns:p14="http://schemas.microsoft.com/office/powerpoint/2010/main" val="225364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Confidentiality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Willingness</a:t>
            </a:r>
          </a:p>
          <a:p>
            <a:r>
              <a:rPr lang="en-GB" dirty="0" smtClean="0"/>
              <a:t>Confidence </a:t>
            </a:r>
          </a:p>
          <a:p>
            <a:endParaRPr lang="en-GB" dirty="0" smtClean="0"/>
          </a:p>
          <a:p>
            <a:r>
              <a:rPr lang="en-GB" dirty="0" smtClean="0"/>
              <a:t>No identifiable unit record data</a:t>
            </a:r>
          </a:p>
          <a:p>
            <a:r>
              <a:rPr lang="en-GB" dirty="0" smtClean="0"/>
              <a:t>Protected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55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Confidentiality –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record data</a:t>
            </a:r>
          </a:p>
          <a:p>
            <a:pPr lvl="1"/>
            <a:r>
              <a:rPr lang="en-US" dirty="0" smtClean="0"/>
              <a:t>is not released publicly; </a:t>
            </a:r>
          </a:p>
          <a:p>
            <a:pPr lvl="1"/>
            <a:r>
              <a:rPr lang="en-US" dirty="0" smtClean="0"/>
              <a:t>is available to authorised people on a need to know basis only; </a:t>
            </a:r>
          </a:p>
          <a:p>
            <a:pPr lvl="1"/>
            <a:r>
              <a:rPr lang="en-US" dirty="0" smtClean="0"/>
              <a:t>cannot be derived from disseminated data; </a:t>
            </a:r>
          </a:p>
          <a:p>
            <a:pPr lvl="1"/>
            <a:r>
              <a:rPr lang="en-US" dirty="0" smtClean="0"/>
              <a:t>and is maintained and accessed securely.</a:t>
            </a:r>
          </a:p>
          <a:p>
            <a:r>
              <a:rPr lang="en-US" dirty="0" smtClean="0"/>
              <a:t>Legislation </a:t>
            </a:r>
          </a:p>
          <a:p>
            <a:r>
              <a:rPr lang="en-US" dirty="0" smtClean="0"/>
              <a:t>Agreements with providers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16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- Users of SBR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</a:t>
            </a:r>
            <a:r>
              <a:rPr lang="en-GB" dirty="0"/>
              <a:t>one outside NSO should have access to </a:t>
            </a:r>
            <a:r>
              <a:rPr lang="en-GB" dirty="0" smtClean="0"/>
              <a:t>system</a:t>
            </a:r>
          </a:p>
          <a:p>
            <a:endParaRPr lang="en-GB" dirty="0" smtClean="0"/>
          </a:p>
          <a:p>
            <a:r>
              <a:rPr lang="en-GB" dirty="0" smtClean="0"/>
              <a:t>SBR team</a:t>
            </a:r>
          </a:p>
          <a:p>
            <a:r>
              <a:rPr lang="en-GB" dirty="0" smtClean="0"/>
              <a:t>SBR managers</a:t>
            </a:r>
          </a:p>
          <a:p>
            <a:r>
              <a:rPr lang="en-GB" dirty="0" smtClean="0"/>
              <a:t>Economic statisticians</a:t>
            </a:r>
          </a:p>
          <a:p>
            <a:endParaRPr lang="en-GB" dirty="0" smtClean="0"/>
          </a:p>
          <a:p>
            <a:r>
              <a:rPr lang="en-GB" dirty="0" smtClean="0"/>
              <a:t>All sign confidentiality agreements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454077"/>
      </p:ext>
    </p:extLst>
  </p:cSld>
  <p:clrMapOvr>
    <a:masterClrMapping/>
  </p:clrMapOvr>
</p:sld>
</file>

<file path=ppt/theme/theme1.xml><?xml version="1.0" encoding="utf-8"?>
<a:theme xmlns:a="http://schemas.openxmlformats.org/drawingml/2006/main" name="SD Template 2015 _ ESCAP presentation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 Template 2015 _ ESCAP presentation</Template>
  <TotalTime>581</TotalTime>
  <Words>432</Words>
  <Application>Microsoft Office PowerPoint</Application>
  <PresentationFormat>On-screen Show (4:3)</PresentationFormat>
  <Paragraphs>111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SD Template 2015 _ ESCAP presentation</vt:lpstr>
      <vt:lpstr>Roles of the SBR  </vt:lpstr>
      <vt:lpstr>Roles of SBRs</vt:lpstr>
      <vt:lpstr>Uses of SBRs</vt:lpstr>
      <vt:lpstr>Standard Products – Surveys</vt:lpstr>
      <vt:lpstr>Standard Products – Admin Data</vt:lpstr>
      <vt:lpstr>Other Products</vt:lpstr>
      <vt:lpstr>Confidentiality</vt:lpstr>
      <vt:lpstr>Confidentiality – in Practice</vt:lpstr>
      <vt:lpstr>Access - Users of SBR</vt:lpstr>
      <vt:lpstr>Access – SBR System</vt:lpstr>
      <vt:lpstr>Dissemination (internal)</vt:lpstr>
      <vt:lpstr>Dissemination (external)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Russell Biddington</dc:creator>
  <cp:lastModifiedBy>Michael Russell Biddington</cp:lastModifiedBy>
  <cp:revision>64</cp:revision>
  <dcterms:created xsi:type="dcterms:W3CDTF">2017-10-17T03:04:58Z</dcterms:created>
  <dcterms:modified xsi:type="dcterms:W3CDTF">2017-12-06T09:58:42Z</dcterms:modified>
</cp:coreProperties>
</file>