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3" r:id="rId3"/>
    <p:sldId id="264" r:id="rId4"/>
    <p:sldId id="277" r:id="rId5"/>
    <p:sldId id="265" r:id="rId6"/>
    <p:sldId id="266" r:id="rId7"/>
    <p:sldId id="267" r:id="rId8"/>
    <p:sldId id="281" r:id="rId9"/>
    <p:sldId id="276" r:id="rId10"/>
    <p:sldId id="279" r:id="rId11"/>
    <p:sldId id="278" r:id="rId12"/>
    <p:sldId id="280" r:id="rId13"/>
    <p:sldId id="268" r:id="rId14"/>
    <p:sldId id="282" r:id="rId15"/>
    <p:sldId id="283" r:id="rId16"/>
    <p:sldId id="275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D2AA3E4-3123-4AEE-B36F-C695D38C3808}">
          <p14:sldIdLst>
            <p14:sldId id="262"/>
            <p14:sldId id="263"/>
            <p14:sldId id="264"/>
            <p14:sldId id="277"/>
            <p14:sldId id="265"/>
            <p14:sldId id="266"/>
            <p14:sldId id="267"/>
            <p14:sldId id="281"/>
            <p14:sldId id="276"/>
            <p14:sldId id="279"/>
            <p14:sldId id="278"/>
            <p14:sldId id="280"/>
            <p14:sldId id="268"/>
            <p14:sldId id="282"/>
            <p14:sldId id="283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7C"/>
    <a:srgbClr val="A6E7F4"/>
    <a:srgbClr val="079BB9"/>
    <a:srgbClr val="FF9900"/>
    <a:srgbClr val="7F7F7F"/>
    <a:srgbClr val="72C7D8"/>
    <a:srgbClr val="82C1C8"/>
    <a:srgbClr val="BDDBFF"/>
    <a:srgbClr val="C7F8F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70460" autoAdjust="0"/>
  </p:normalViewPr>
  <p:slideViewPr>
    <p:cSldViewPr>
      <p:cViewPr varScale="1">
        <p:scale>
          <a:sx n="56" d="100"/>
          <a:sy n="56" d="100"/>
        </p:scale>
        <p:origin x="2225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58376-DA53-4F84-84FA-91343FC8B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D791-7F34-4405-A71E-C643FAA85C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47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Comments needing</a:t>
            </a:r>
            <a:r>
              <a:rPr lang="en-GB" baseline="0" dirty="0"/>
              <a:t> to be made</a:t>
            </a:r>
          </a:p>
          <a:p>
            <a:endParaRPr lang="en-GB" baseline="0" dirty="0"/>
          </a:p>
          <a:p>
            <a:r>
              <a:rPr lang="en-GB" baseline="0" dirty="0"/>
              <a:t>-  What are EG’s, LE’s, TAUs, Locations.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Data only collected available from LE’s and TAUs.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Locations don’t actually exist in SBR. Only one address per LE or TAU.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No ability to collect accurate regional data</a:t>
            </a:r>
          </a:p>
          <a:p>
            <a:pPr marL="171450" indent="-171450">
              <a:buFontTx/>
              <a:buChar char="-"/>
            </a:pPr>
            <a:r>
              <a:rPr lang="en-GB" dirty="0"/>
              <a:t>Wages</a:t>
            </a:r>
            <a:r>
              <a:rPr lang="en-GB" baseline="0" dirty="0"/>
              <a:t> &amp; employment by State (7 in Australia are collected).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DD791-7F34-4405-A71E-C643FAA85C14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804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26B8C82-A21C-4938-AF2B-690B5B9352C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1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24F262-2034-42D1-9FBA-DDD341D400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28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6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7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B95B1D9-9817-4874-9412-035BFEB66F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87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EB4C9-1340-4D02-9EA7-C9BBF6B672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2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109A3-CE6D-40A2-ABDC-7F1CA92AC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8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91521-6BDC-470B-BFAC-F59865DD6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2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09CA8F2C-3D49-4E50-A237-CAB29C8EF0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94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99C0E08-2362-412F-A1F4-C4F500B711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9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817C7-908C-4CC8-A764-04EFC4458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1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ddington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pPr lvl="0"/>
            <a:r>
              <a:rPr lang="en-GB" sz="4000" b="1" dirty="0"/>
              <a:t>Ideal SBRs</a:t>
            </a:r>
            <a:br>
              <a:rPr lang="en-GB" sz="4000" b="1" dirty="0"/>
            </a:br>
            <a:r>
              <a:rPr lang="en-GB" sz="4000" b="1" dirty="0"/>
              <a:t>and the Australian SBR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UN ESCAP Statistics Division, </a:t>
            </a:r>
            <a:r>
              <a:rPr lang="en-US" sz="2400" b="0" dirty="0">
                <a:hlinkClick r:id="rId3"/>
              </a:rPr>
              <a:t>Biddington@un.org</a:t>
            </a:r>
            <a:r>
              <a:rPr lang="en-US" sz="2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Australian Business Register (ABR)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97" y="1124744"/>
            <a:ext cx="8451398" cy="368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897" y="4941167"/>
            <a:ext cx="84513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Char char="–"/>
            </a:pPr>
            <a:r>
              <a:rPr lang="en-GB" sz="2000" dirty="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The ABR is a separate government department.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GB" sz="2000" dirty="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Unique ID used to identify businesses to </a:t>
            </a:r>
            <a:r>
              <a:rPr lang="en-GB" sz="2000" b="1" dirty="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everyone</a:t>
            </a:r>
          </a:p>
          <a:p>
            <a:pPr marL="742950" lvl="1" indent="-285750">
              <a:spcBef>
                <a:spcPct val="20000"/>
              </a:spcBef>
              <a:buChar char="–"/>
            </a:pPr>
            <a:r>
              <a:rPr lang="en-GB" sz="2000" dirty="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Registration form designed by ABS &amp; ATO</a:t>
            </a:r>
          </a:p>
        </p:txBody>
      </p:sp>
    </p:spTree>
    <p:extLst>
      <p:ext uri="{BB962C8B-B14F-4D97-AF65-F5344CB8AC3E}">
        <p14:creationId xmlns:p14="http://schemas.microsoft.com/office/powerpoint/2010/main" val="2090754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Units Model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44" y="1662112"/>
            <a:ext cx="5991225" cy="385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44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System (BRIMS)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505" y="1524000"/>
            <a:ext cx="538150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34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02B-E401-46B5-A4C3-9C9B37E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Administrative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A1F0-56F7-4AB4-8E3E-7B934081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Value Added Tax (VAT or GST)</a:t>
            </a:r>
          </a:p>
          <a:p>
            <a:r>
              <a:rPr lang="en-AU" dirty="0"/>
              <a:t>Wages</a:t>
            </a:r>
          </a:p>
          <a:p>
            <a:r>
              <a:rPr lang="en-AU" dirty="0"/>
              <a:t>Company Tax</a:t>
            </a:r>
          </a:p>
          <a:p>
            <a:r>
              <a:rPr lang="en-AU" dirty="0"/>
              <a:t>Alive status</a:t>
            </a:r>
          </a:p>
          <a:p>
            <a:r>
              <a:rPr lang="en-AU" dirty="0"/>
              <a:t>ANZSIC (which is ISIC)</a:t>
            </a:r>
          </a:p>
          <a:p>
            <a:r>
              <a:rPr lang="en-AU" dirty="0"/>
              <a:t>Government Financial Statistics</a:t>
            </a:r>
          </a:p>
          <a:p>
            <a:pPr marL="0" indent="0">
              <a:buNone/>
            </a:pPr>
            <a:r>
              <a:rPr lang="en-AU" dirty="0"/>
              <a:t>              </a:t>
            </a:r>
            <a:r>
              <a:rPr lang="en-AU" b="1" dirty="0">
                <a:solidFill>
                  <a:srgbClr val="FF0000"/>
                </a:solidFill>
              </a:rPr>
              <a:t>All at ABN or Legal Entity level</a:t>
            </a:r>
            <a:br>
              <a:rPr lang="en-AU" dirty="0">
                <a:solidFill>
                  <a:srgbClr val="FF0000"/>
                </a:solidFill>
              </a:rPr>
            </a:b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297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Staffing (Full Time Equivalent)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50 FTE Staff - Melbourne, Australia </a:t>
            </a:r>
          </a:p>
          <a:p>
            <a:r>
              <a:rPr lang="en-AU" dirty="0"/>
              <a:t>6 managers</a:t>
            </a:r>
          </a:p>
          <a:p>
            <a:r>
              <a:rPr lang="en-AU" dirty="0"/>
              <a:t>25 profilers</a:t>
            </a:r>
          </a:p>
          <a:p>
            <a:r>
              <a:rPr lang="en-AU" dirty="0"/>
              <a:t>9 technical staff</a:t>
            </a:r>
          </a:p>
          <a:p>
            <a:r>
              <a:rPr lang="en-AU" dirty="0"/>
              <a:t>10 analysts </a:t>
            </a:r>
          </a:p>
        </p:txBody>
      </p:sp>
    </p:spTree>
    <p:extLst>
      <p:ext uri="{BB962C8B-B14F-4D97-AF65-F5344CB8AC3E}">
        <p14:creationId xmlns:p14="http://schemas.microsoft.com/office/powerpoint/2010/main" val="154442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&amp; Survey Frames (Quarterly)</a:t>
            </a:r>
          </a:p>
          <a:p>
            <a:r>
              <a:rPr lang="en-GB" dirty="0"/>
              <a:t>Tax Data  (Quarterly)</a:t>
            </a:r>
          </a:p>
          <a:p>
            <a:r>
              <a:rPr lang="en-GB" dirty="0"/>
              <a:t>Business Demographic Statistics (Annually)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That’s it</a:t>
            </a:r>
          </a:p>
        </p:txBody>
      </p:sp>
    </p:spTree>
    <p:extLst>
      <p:ext uri="{BB962C8B-B14F-4D97-AF65-F5344CB8AC3E}">
        <p14:creationId xmlns:p14="http://schemas.microsoft.com/office/powerpoint/2010/main" val="526177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9843-9BFC-47B4-A821-67C9D848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3E70-B18F-4F20-9FDB-BEACFDC5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Will go into much more detail in next four days. </a:t>
            </a:r>
          </a:p>
          <a:p>
            <a:r>
              <a:rPr lang="en-AU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4445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Ideal SBR?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does it mean?</a:t>
            </a:r>
          </a:p>
          <a:p>
            <a:pPr marL="914400" lvl="1" indent="-514350"/>
            <a:r>
              <a:rPr lang="en-US" dirty="0"/>
              <a:t>Depends on what we trying to achieve?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we define it?</a:t>
            </a:r>
          </a:p>
          <a:p>
            <a:pPr lvl="1"/>
            <a:r>
              <a:rPr lang="en-US" dirty="0"/>
              <a:t>Data collected</a:t>
            </a:r>
          </a:p>
          <a:p>
            <a:pPr lvl="1"/>
            <a:r>
              <a:rPr lang="en-US" dirty="0"/>
              <a:t>System </a:t>
            </a:r>
          </a:p>
          <a:p>
            <a:pPr lvl="1"/>
            <a:r>
              <a:rPr lang="en-US" dirty="0"/>
              <a:t>Processes</a:t>
            </a:r>
          </a:p>
          <a:p>
            <a:pPr lvl="1"/>
            <a:r>
              <a:rPr lang="en-US" dirty="0"/>
              <a:t>Data products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Cost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41EB103-8367-4758-8666-F108665E72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5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02B-E401-46B5-A4C3-9C9B37E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Norway’s SBR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A1F0-56F7-4AB4-8E3E-7B934081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Administrative data heaven; </a:t>
            </a:r>
          </a:p>
          <a:p>
            <a:r>
              <a:rPr lang="en-AU" dirty="0"/>
              <a:t>Population Register</a:t>
            </a:r>
          </a:p>
          <a:p>
            <a:r>
              <a:rPr lang="en-AU" dirty="0"/>
              <a:t>Address Register</a:t>
            </a:r>
          </a:p>
          <a:p>
            <a:r>
              <a:rPr lang="en-AU" dirty="0"/>
              <a:t>Business Register</a:t>
            </a:r>
          </a:p>
          <a:p>
            <a:endParaRPr lang="en-AU" dirty="0"/>
          </a:p>
          <a:p>
            <a:r>
              <a:rPr lang="en-AU" dirty="0"/>
              <a:t>All linked – unit record. </a:t>
            </a:r>
          </a:p>
          <a:p>
            <a:r>
              <a:rPr lang="en-AU" dirty="0"/>
              <a:t>All done by other agencies</a:t>
            </a:r>
          </a:p>
          <a:p>
            <a:r>
              <a:rPr lang="en-AU" dirty="0"/>
              <a:t>High data quality and accuracy 		</a:t>
            </a:r>
          </a:p>
        </p:txBody>
      </p:sp>
    </p:spTree>
    <p:extLst>
      <p:ext uri="{BB962C8B-B14F-4D97-AF65-F5344CB8AC3E}">
        <p14:creationId xmlns:p14="http://schemas.microsoft.com/office/powerpoint/2010/main" val="388767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Norway's SBR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92619" cy="560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91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02B-E401-46B5-A4C3-9C9B37E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Norway's – SBR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A1F0-56F7-4AB4-8E3E-7B934081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Many useful statistical purposes (Census)</a:t>
            </a:r>
          </a:p>
          <a:p>
            <a:endParaRPr lang="en-AU" dirty="0"/>
          </a:p>
          <a:p>
            <a:r>
              <a:rPr lang="en-AU" dirty="0"/>
              <a:t>Viewed as a giant SBR.</a:t>
            </a:r>
          </a:p>
          <a:p>
            <a:r>
              <a:rPr lang="en-AU" dirty="0"/>
              <a:t>Stats Norway knows; </a:t>
            </a:r>
          </a:p>
          <a:p>
            <a:pPr lvl="1"/>
            <a:r>
              <a:rPr lang="en-AU" dirty="0"/>
              <a:t>Employees – Wages, education, gender, etc</a:t>
            </a:r>
          </a:p>
          <a:p>
            <a:pPr lvl="1"/>
            <a:r>
              <a:rPr lang="en-AU" dirty="0"/>
              <a:t>Locations – businesses and employees. </a:t>
            </a:r>
          </a:p>
          <a:p>
            <a:pPr lvl="1"/>
            <a:r>
              <a:rPr lang="en-AU" dirty="0"/>
              <a:t>Tax data </a:t>
            </a:r>
          </a:p>
          <a:p>
            <a:r>
              <a:rPr lang="en-AU" dirty="0"/>
              <a:t> Very low cost &amp; high quality statistics</a:t>
            </a:r>
          </a:p>
        </p:txBody>
      </p:sp>
    </p:spTree>
    <p:extLst>
      <p:ext uri="{BB962C8B-B14F-4D97-AF65-F5344CB8AC3E}">
        <p14:creationId xmlns:p14="http://schemas.microsoft.com/office/powerpoint/2010/main" val="398232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02B-E401-46B5-A4C3-9C9B37E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Norway’s SBR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A1F0-56F7-4AB4-8E3E-7B934081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Stats Norway – minimal work. </a:t>
            </a:r>
          </a:p>
          <a:p>
            <a:endParaRPr lang="en-AU" dirty="0"/>
          </a:p>
          <a:p>
            <a:r>
              <a:rPr lang="en-AU" dirty="0"/>
              <a:t>Data integration </a:t>
            </a:r>
          </a:p>
          <a:p>
            <a:r>
              <a:rPr lang="en-AU" dirty="0"/>
              <a:t>Legal and institutional frameworks</a:t>
            </a:r>
          </a:p>
          <a:p>
            <a:r>
              <a:rPr lang="en-AU" dirty="0"/>
              <a:t>Compliance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102B-E401-46B5-A4C3-9C9B37E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 to reality…..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A1F0-56F7-4AB4-8E3E-7B934081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This is my dream for Australia. </a:t>
            </a:r>
          </a:p>
          <a:p>
            <a:endParaRPr lang="en-AU" dirty="0"/>
          </a:p>
          <a:p>
            <a:r>
              <a:rPr lang="en-AU" dirty="0"/>
              <a:t>Population Register</a:t>
            </a:r>
          </a:p>
          <a:p>
            <a:r>
              <a:rPr lang="en-AU" dirty="0"/>
              <a:t>Address Register </a:t>
            </a:r>
          </a:p>
          <a:p>
            <a:r>
              <a:rPr lang="en-AU" dirty="0"/>
              <a:t>Integration of all administrative data</a:t>
            </a:r>
          </a:p>
          <a:p>
            <a:r>
              <a:rPr lang="en-AU"/>
              <a:t>When collected </a:t>
            </a:r>
            <a:endParaRPr lang="en-AU" dirty="0"/>
          </a:p>
          <a:p>
            <a:r>
              <a:rPr lang="en-AU" dirty="0"/>
              <a:t>Only been achieved in Northern Europe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29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Australian SBR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entity base</a:t>
            </a:r>
          </a:p>
          <a:p>
            <a:r>
              <a:rPr lang="en-GB" dirty="0"/>
              <a:t>Two populations </a:t>
            </a:r>
          </a:p>
          <a:p>
            <a:pPr lvl="1"/>
            <a:r>
              <a:rPr lang="en-GB" dirty="0"/>
              <a:t>Profiled Population </a:t>
            </a:r>
          </a:p>
          <a:p>
            <a:pPr lvl="1"/>
            <a:r>
              <a:rPr lang="en-GB" dirty="0"/>
              <a:t>Non-profiled Population</a:t>
            </a:r>
          </a:p>
          <a:p>
            <a:r>
              <a:rPr lang="en-GB" dirty="0"/>
              <a:t>Primary Use – Economic Surveys</a:t>
            </a:r>
          </a:p>
          <a:p>
            <a:r>
              <a:rPr lang="en-GB" dirty="0"/>
              <a:t>Secondary Uses </a:t>
            </a:r>
          </a:p>
          <a:p>
            <a:pPr lvl="1"/>
            <a:r>
              <a:rPr lang="en-GB" dirty="0"/>
              <a:t>Turnover, Wages &amp; Employment estimates </a:t>
            </a:r>
          </a:p>
          <a:p>
            <a:pPr lvl="1"/>
            <a:r>
              <a:rPr lang="en-GB" dirty="0"/>
              <a:t>Business Demographic Statistics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30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Australian SBR –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1970s </a:t>
            </a:r>
          </a:p>
          <a:p>
            <a:pPr lvl="1"/>
            <a:r>
              <a:rPr lang="en-AU" sz="2000" dirty="0"/>
              <a:t>Established to support Economic Census. </a:t>
            </a:r>
          </a:p>
          <a:p>
            <a:r>
              <a:rPr lang="en-AU" sz="2400" dirty="0"/>
              <a:t>1980s </a:t>
            </a:r>
          </a:p>
          <a:p>
            <a:pPr lvl="1"/>
            <a:r>
              <a:rPr lang="en-AU" sz="2000" dirty="0"/>
              <a:t>Integrated with agricultural register</a:t>
            </a:r>
          </a:p>
          <a:p>
            <a:pPr lvl="1"/>
            <a:r>
              <a:rPr lang="en-AU" sz="2000" dirty="0"/>
              <a:t>Profiling team established</a:t>
            </a:r>
          </a:p>
          <a:p>
            <a:pPr lvl="1"/>
            <a:r>
              <a:rPr lang="en-AU" sz="2000" dirty="0"/>
              <a:t>Common frame introduced </a:t>
            </a:r>
          </a:p>
          <a:p>
            <a:r>
              <a:rPr lang="en-AU" sz="2000" dirty="0"/>
              <a:t>2000s</a:t>
            </a:r>
          </a:p>
          <a:p>
            <a:pPr lvl="1"/>
            <a:r>
              <a:rPr lang="en-AU" sz="2000" dirty="0"/>
              <a:t>The Australian Business Register (ABR) </a:t>
            </a:r>
          </a:p>
          <a:p>
            <a:pPr lvl="1"/>
            <a:r>
              <a:rPr lang="en-AU" sz="2000" dirty="0"/>
              <a:t>Replaced the mainframe with Oracle based platform</a:t>
            </a:r>
          </a:p>
          <a:p>
            <a:pPr marL="457200" lvl="1" indent="0">
              <a:buNone/>
            </a:pPr>
            <a:r>
              <a:rPr lang="en-AU" sz="2000" dirty="0"/>
              <a:t> </a:t>
            </a:r>
          </a:p>
          <a:p>
            <a:r>
              <a:rPr lang="en-AU" sz="2000" b="1" dirty="0"/>
              <a:t>2010s - Transformation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906978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 Template 2015 _ ESCAP presentation</Template>
  <TotalTime>148</TotalTime>
  <Words>428</Words>
  <Application>Microsoft Office PowerPoint</Application>
  <PresentationFormat>On-screen Show (4:3)</PresentationFormat>
  <Paragraphs>106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Unicode MS</vt:lpstr>
      <vt:lpstr>Century Gothic</vt:lpstr>
      <vt:lpstr>SD Template 2015 _ ESCAP presentation</vt:lpstr>
      <vt:lpstr>Ideal SBRs and the Australian SBR</vt:lpstr>
      <vt:lpstr>What is an Ideal SBR?</vt:lpstr>
      <vt:lpstr>Norway’s SBR</vt:lpstr>
      <vt:lpstr>Norway's SBR</vt:lpstr>
      <vt:lpstr>Norway's – SBR </vt:lpstr>
      <vt:lpstr>Norway’s SBR </vt:lpstr>
      <vt:lpstr>Back to reality….. </vt:lpstr>
      <vt:lpstr>The Australian SBR</vt:lpstr>
      <vt:lpstr>The Australian SBR – History</vt:lpstr>
      <vt:lpstr>Australian Business Register (ABR)</vt:lpstr>
      <vt:lpstr>Economic Units Model</vt:lpstr>
      <vt:lpstr>The System (BRIMS)</vt:lpstr>
      <vt:lpstr>Administrative Data</vt:lpstr>
      <vt:lpstr>Staffing (Full Time Equivalent)</vt:lpstr>
      <vt:lpstr>Statistical Products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Russell Biddington</dc:creator>
  <cp:lastModifiedBy>Michael Biddington</cp:lastModifiedBy>
  <cp:revision>67</cp:revision>
  <dcterms:created xsi:type="dcterms:W3CDTF">2017-10-17T03:04:58Z</dcterms:created>
  <dcterms:modified xsi:type="dcterms:W3CDTF">2017-12-10T06:49:14Z</dcterms:modified>
</cp:coreProperties>
</file>