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7"/>
  </p:notesMasterIdLst>
  <p:handoutMasterIdLst>
    <p:handoutMasterId r:id="rId28"/>
  </p:handoutMasterIdLst>
  <p:sldIdLst>
    <p:sldId id="257" r:id="rId2"/>
    <p:sldId id="313" r:id="rId3"/>
    <p:sldId id="346" r:id="rId4"/>
    <p:sldId id="359" r:id="rId5"/>
    <p:sldId id="358" r:id="rId6"/>
    <p:sldId id="360" r:id="rId7"/>
    <p:sldId id="339" r:id="rId8"/>
    <p:sldId id="361" r:id="rId9"/>
    <p:sldId id="362" r:id="rId10"/>
    <p:sldId id="363" r:id="rId11"/>
    <p:sldId id="364" r:id="rId12"/>
    <p:sldId id="366" r:id="rId13"/>
    <p:sldId id="376" r:id="rId14"/>
    <p:sldId id="375" r:id="rId15"/>
    <p:sldId id="370" r:id="rId16"/>
    <p:sldId id="372" r:id="rId17"/>
    <p:sldId id="374" r:id="rId18"/>
    <p:sldId id="371" r:id="rId19"/>
    <p:sldId id="367" r:id="rId20"/>
    <p:sldId id="368" r:id="rId21"/>
    <p:sldId id="378" r:id="rId22"/>
    <p:sldId id="379" r:id="rId23"/>
    <p:sldId id="369" r:id="rId24"/>
    <p:sldId id="344" r:id="rId25"/>
    <p:sldId id="318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CC"/>
    <a:srgbClr val="990099"/>
    <a:srgbClr val="CC3300"/>
    <a:srgbClr val="FF00FF"/>
    <a:srgbClr val="FFFFCC"/>
    <a:srgbClr val="CC0000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5" autoAdjust="0"/>
    <p:restoredTop sz="89357" autoAdjust="0"/>
  </p:normalViewPr>
  <p:slideViewPr>
    <p:cSldViewPr snapToGrid="0">
      <p:cViewPr varScale="1">
        <p:scale>
          <a:sx n="47" d="100"/>
          <a:sy n="47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4A119-3264-4514-BBBB-BAF027484E5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3DBFFB8-1F19-49C0-AE35-43D4EB983DC8}">
      <dgm:prSet phldrT="[Text]"/>
      <dgm:spPr/>
      <dgm:t>
        <a:bodyPr/>
        <a:lstStyle/>
        <a:p>
          <a:r>
            <a:rPr lang="en-US" dirty="0"/>
            <a:t>Accounts</a:t>
          </a:r>
        </a:p>
      </dgm:t>
    </dgm:pt>
    <dgm:pt modelId="{BC2C56FC-9404-4C42-82B0-6E05BA894FC0}" type="parTrans" cxnId="{D2A12ED3-5408-4DA0-8113-D2508EFAD33D}">
      <dgm:prSet/>
      <dgm:spPr/>
      <dgm:t>
        <a:bodyPr/>
        <a:lstStyle/>
        <a:p>
          <a:endParaRPr lang="en-US"/>
        </a:p>
      </dgm:t>
    </dgm:pt>
    <dgm:pt modelId="{B37CB67D-628A-4436-8F44-8C38004D1BDC}" type="sibTrans" cxnId="{D2A12ED3-5408-4DA0-8113-D2508EFAD33D}">
      <dgm:prSet/>
      <dgm:spPr/>
      <dgm:t>
        <a:bodyPr/>
        <a:lstStyle/>
        <a:p>
          <a:endParaRPr lang="en-US"/>
        </a:p>
      </dgm:t>
    </dgm:pt>
    <dgm:pt modelId="{B41B6914-B7B7-4218-83BF-930805A22B7A}">
      <dgm:prSet phldrT="[Text]"/>
      <dgm:spPr/>
      <dgm:t>
        <a:bodyPr/>
        <a:lstStyle/>
        <a:p>
          <a:r>
            <a:rPr lang="en-US" dirty="0"/>
            <a:t>Basic data and statistics</a:t>
          </a:r>
        </a:p>
      </dgm:t>
    </dgm:pt>
    <dgm:pt modelId="{A28D708A-61B6-4501-8E28-125950B674C0}" type="parTrans" cxnId="{7B695355-B55F-4EC3-AF5C-F18D8EE28834}">
      <dgm:prSet/>
      <dgm:spPr/>
      <dgm:t>
        <a:bodyPr/>
        <a:lstStyle/>
        <a:p>
          <a:endParaRPr lang="en-US"/>
        </a:p>
      </dgm:t>
    </dgm:pt>
    <dgm:pt modelId="{0A4AE5A3-94FD-4753-B418-86204D4EA98A}" type="sibTrans" cxnId="{7B695355-B55F-4EC3-AF5C-F18D8EE28834}">
      <dgm:prSet/>
      <dgm:spPr/>
      <dgm:t>
        <a:bodyPr/>
        <a:lstStyle/>
        <a:p>
          <a:endParaRPr lang="en-US"/>
        </a:p>
      </dgm:t>
    </dgm:pt>
    <dgm:pt modelId="{FD3B2AE0-F0C0-49EE-81B7-FBC62978A3DB}">
      <dgm:prSet phldrT="[Text]"/>
      <dgm:spPr/>
      <dgm:t>
        <a:bodyPr/>
        <a:lstStyle/>
        <a:p>
          <a:r>
            <a:rPr lang="en-US" dirty="0"/>
            <a:t>Indicators</a:t>
          </a:r>
        </a:p>
      </dgm:t>
    </dgm:pt>
    <dgm:pt modelId="{82623A16-2845-41FA-AE0E-BFBE883FECFB}" type="sibTrans" cxnId="{9AE5BB77-21F2-45E8-9006-DBAB76BA7B86}">
      <dgm:prSet/>
      <dgm:spPr/>
      <dgm:t>
        <a:bodyPr/>
        <a:lstStyle/>
        <a:p>
          <a:endParaRPr lang="en-US"/>
        </a:p>
      </dgm:t>
    </dgm:pt>
    <dgm:pt modelId="{BACAA1C8-50E4-4715-B420-8E4A8536E65F}" type="parTrans" cxnId="{9AE5BB77-21F2-45E8-9006-DBAB76BA7B86}">
      <dgm:prSet/>
      <dgm:spPr/>
      <dgm:t>
        <a:bodyPr/>
        <a:lstStyle/>
        <a:p>
          <a:endParaRPr lang="en-US"/>
        </a:p>
      </dgm:t>
    </dgm:pt>
    <dgm:pt modelId="{B78A926C-4690-4E47-B2DB-D195DC3EB7FD}" type="pres">
      <dgm:prSet presAssocID="{2C74A119-3264-4514-BBBB-BAF027484E58}" presName="Name0" presStyleCnt="0">
        <dgm:presLayoutVars>
          <dgm:dir/>
          <dgm:animLvl val="lvl"/>
          <dgm:resizeHandles val="exact"/>
        </dgm:presLayoutVars>
      </dgm:prSet>
      <dgm:spPr/>
    </dgm:pt>
    <dgm:pt modelId="{B67E3D97-FA77-4C2E-862F-35BE69748EF9}" type="pres">
      <dgm:prSet presAssocID="{FD3B2AE0-F0C0-49EE-81B7-FBC62978A3DB}" presName="Name8" presStyleCnt="0"/>
      <dgm:spPr/>
    </dgm:pt>
    <dgm:pt modelId="{6E2BB9A7-5442-4A28-9EC5-6F9FD16A74D0}" type="pres">
      <dgm:prSet presAssocID="{FD3B2AE0-F0C0-49EE-81B7-FBC62978A3DB}" presName="level" presStyleLbl="node1" presStyleIdx="0" presStyleCnt="3">
        <dgm:presLayoutVars>
          <dgm:chMax val="1"/>
          <dgm:bulletEnabled val="1"/>
        </dgm:presLayoutVars>
      </dgm:prSet>
      <dgm:spPr/>
    </dgm:pt>
    <dgm:pt modelId="{E140BE88-4918-4D23-BA36-8ED62797832E}" type="pres">
      <dgm:prSet presAssocID="{FD3B2AE0-F0C0-49EE-81B7-FBC62978A3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C73E7BE-BD84-43C3-9D3A-362D396430EE}" type="pres">
      <dgm:prSet presAssocID="{73DBFFB8-1F19-49C0-AE35-43D4EB983DC8}" presName="Name8" presStyleCnt="0"/>
      <dgm:spPr/>
    </dgm:pt>
    <dgm:pt modelId="{100052E9-F1F4-4045-BAED-A9A8D7CF6280}" type="pres">
      <dgm:prSet presAssocID="{73DBFFB8-1F19-49C0-AE35-43D4EB983DC8}" presName="level" presStyleLbl="node1" presStyleIdx="1" presStyleCnt="3">
        <dgm:presLayoutVars>
          <dgm:chMax val="1"/>
          <dgm:bulletEnabled val="1"/>
        </dgm:presLayoutVars>
      </dgm:prSet>
      <dgm:spPr/>
    </dgm:pt>
    <dgm:pt modelId="{BBA69001-1745-4EBE-974B-829D08044AF7}" type="pres">
      <dgm:prSet presAssocID="{73DBFFB8-1F19-49C0-AE35-43D4EB983DC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1CBA85-4C26-4DEF-A01B-FF47798A34FD}" type="pres">
      <dgm:prSet presAssocID="{B41B6914-B7B7-4218-83BF-930805A22B7A}" presName="Name8" presStyleCnt="0"/>
      <dgm:spPr/>
    </dgm:pt>
    <dgm:pt modelId="{E4B50EEA-42E1-4BB6-BF7B-A67F741980D5}" type="pres">
      <dgm:prSet presAssocID="{B41B6914-B7B7-4218-83BF-930805A22B7A}" presName="level" presStyleLbl="node1" presStyleIdx="2" presStyleCnt="3">
        <dgm:presLayoutVars>
          <dgm:chMax val="1"/>
          <dgm:bulletEnabled val="1"/>
        </dgm:presLayoutVars>
      </dgm:prSet>
      <dgm:spPr/>
    </dgm:pt>
    <dgm:pt modelId="{EAA35027-5EBF-48A8-A85E-BC75DBFFB655}" type="pres">
      <dgm:prSet presAssocID="{B41B6914-B7B7-4218-83BF-930805A22B7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852E706-8C5E-45F3-A16A-CCFEBE96BB5F}" type="presOf" srcId="{73DBFFB8-1F19-49C0-AE35-43D4EB983DC8}" destId="{100052E9-F1F4-4045-BAED-A9A8D7CF6280}" srcOrd="0" destOrd="0" presId="urn:microsoft.com/office/officeart/2005/8/layout/pyramid1"/>
    <dgm:cxn modelId="{37BFE434-4343-4609-9503-547F140C2119}" type="presOf" srcId="{2C74A119-3264-4514-BBBB-BAF027484E58}" destId="{B78A926C-4690-4E47-B2DB-D195DC3EB7FD}" srcOrd="0" destOrd="0" presId="urn:microsoft.com/office/officeart/2005/8/layout/pyramid1"/>
    <dgm:cxn modelId="{23635042-CD45-4D6B-A783-5533AAC9D9BB}" type="presOf" srcId="{B41B6914-B7B7-4218-83BF-930805A22B7A}" destId="{EAA35027-5EBF-48A8-A85E-BC75DBFFB655}" srcOrd="1" destOrd="0" presId="urn:microsoft.com/office/officeart/2005/8/layout/pyramid1"/>
    <dgm:cxn modelId="{2D79E165-36D8-45B1-AF3F-B48393F54333}" type="presOf" srcId="{73DBFFB8-1F19-49C0-AE35-43D4EB983DC8}" destId="{BBA69001-1745-4EBE-974B-829D08044AF7}" srcOrd="1" destOrd="0" presId="urn:microsoft.com/office/officeart/2005/8/layout/pyramid1"/>
    <dgm:cxn modelId="{1A9A4847-D37B-422C-85D0-DFADFE3B16E4}" type="presOf" srcId="{FD3B2AE0-F0C0-49EE-81B7-FBC62978A3DB}" destId="{E140BE88-4918-4D23-BA36-8ED62797832E}" srcOrd="1" destOrd="0" presId="urn:microsoft.com/office/officeart/2005/8/layout/pyramid1"/>
    <dgm:cxn modelId="{7B695355-B55F-4EC3-AF5C-F18D8EE28834}" srcId="{2C74A119-3264-4514-BBBB-BAF027484E58}" destId="{B41B6914-B7B7-4218-83BF-930805A22B7A}" srcOrd="2" destOrd="0" parTransId="{A28D708A-61B6-4501-8E28-125950B674C0}" sibTransId="{0A4AE5A3-94FD-4753-B418-86204D4EA98A}"/>
    <dgm:cxn modelId="{9AE5BB77-21F2-45E8-9006-DBAB76BA7B86}" srcId="{2C74A119-3264-4514-BBBB-BAF027484E58}" destId="{FD3B2AE0-F0C0-49EE-81B7-FBC62978A3DB}" srcOrd="0" destOrd="0" parTransId="{BACAA1C8-50E4-4715-B420-8E4A8536E65F}" sibTransId="{82623A16-2845-41FA-AE0E-BFBE883FECFB}"/>
    <dgm:cxn modelId="{008865C1-16A5-41C4-A3D5-8A1BAF322704}" type="presOf" srcId="{B41B6914-B7B7-4218-83BF-930805A22B7A}" destId="{E4B50EEA-42E1-4BB6-BF7B-A67F741980D5}" srcOrd="0" destOrd="0" presId="urn:microsoft.com/office/officeart/2005/8/layout/pyramid1"/>
    <dgm:cxn modelId="{4E4602CD-9C45-4BC2-9A61-DDC279335345}" type="presOf" srcId="{FD3B2AE0-F0C0-49EE-81B7-FBC62978A3DB}" destId="{6E2BB9A7-5442-4A28-9EC5-6F9FD16A74D0}" srcOrd="0" destOrd="0" presId="urn:microsoft.com/office/officeart/2005/8/layout/pyramid1"/>
    <dgm:cxn modelId="{D2A12ED3-5408-4DA0-8113-D2508EFAD33D}" srcId="{2C74A119-3264-4514-BBBB-BAF027484E58}" destId="{73DBFFB8-1F19-49C0-AE35-43D4EB983DC8}" srcOrd="1" destOrd="0" parTransId="{BC2C56FC-9404-4C42-82B0-6E05BA894FC0}" sibTransId="{B37CB67D-628A-4436-8F44-8C38004D1BDC}"/>
    <dgm:cxn modelId="{A49687A2-BB86-427F-96ED-2CF8E2F7A0DA}" type="presParOf" srcId="{B78A926C-4690-4E47-B2DB-D195DC3EB7FD}" destId="{B67E3D97-FA77-4C2E-862F-35BE69748EF9}" srcOrd="0" destOrd="0" presId="urn:microsoft.com/office/officeart/2005/8/layout/pyramid1"/>
    <dgm:cxn modelId="{254B5562-DC94-4CD7-80CC-7B3136DF2E80}" type="presParOf" srcId="{B67E3D97-FA77-4C2E-862F-35BE69748EF9}" destId="{6E2BB9A7-5442-4A28-9EC5-6F9FD16A74D0}" srcOrd="0" destOrd="0" presId="urn:microsoft.com/office/officeart/2005/8/layout/pyramid1"/>
    <dgm:cxn modelId="{4DE2AA6B-ACC1-4453-BB72-5089F48A323A}" type="presParOf" srcId="{B67E3D97-FA77-4C2E-862F-35BE69748EF9}" destId="{E140BE88-4918-4D23-BA36-8ED62797832E}" srcOrd="1" destOrd="0" presId="urn:microsoft.com/office/officeart/2005/8/layout/pyramid1"/>
    <dgm:cxn modelId="{4C603C5F-3170-4697-81A6-3ED47A9A48BD}" type="presParOf" srcId="{B78A926C-4690-4E47-B2DB-D195DC3EB7FD}" destId="{CC73E7BE-BD84-43C3-9D3A-362D396430EE}" srcOrd="1" destOrd="0" presId="urn:microsoft.com/office/officeart/2005/8/layout/pyramid1"/>
    <dgm:cxn modelId="{323C3C51-980F-4C3C-8E87-9F70363C7B55}" type="presParOf" srcId="{CC73E7BE-BD84-43C3-9D3A-362D396430EE}" destId="{100052E9-F1F4-4045-BAED-A9A8D7CF6280}" srcOrd="0" destOrd="0" presId="urn:microsoft.com/office/officeart/2005/8/layout/pyramid1"/>
    <dgm:cxn modelId="{C12DC91E-EF9F-4BB3-8AB3-2AF13D8EEBE5}" type="presParOf" srcId="{CC73E7BE-BD84-43C3-9D3A-362D396430EE}" destId="{BBA69001-1745-4EBE-974B-829D08044AF7}" srcOrd="1" destOrd="0" presId="urn:microsoft.com/office/officeart/2005/8/layout/pyramid1"/>
    <dgm:cxn modelId="{19D7CA98-5616-47F8-98E1-0226BAD9C889}" type="presParOf" srcId="{B78A926C-4690-4E47-B2DB-D195DC3EB7FD}" destId="{CD1CBA85-4C26-4DEF-A01B-FF47798A34FD}" srcOrd="2" destOrd="0" presId="urn:microsoft.com/office/officeart/2005/8/layout/pyramid1"/>
    <dgm:cxn modelId="{5985BA92-C5D9-4BC4-8220-F101C63CF9C9}" type="presParOf" srcId="{CD1CBA85-4C26-4DEF-A01B-FF47798A34FD}" destId="{E4B50EEA-42E1-4BB6-BF7B-A67F741980D5}" srcOrd="0" destOrd="0" presId="urn:microsoft.com/office/officeart/2005/8/layout/pyramid1"/>
    <dgm:cxn modelId="{5E6AD78F-B0D7-42CB-A79B-247965A2FAB6}" type="presParOf" srcId="{CD1CBA85-4C26-4DEF-A01B-FF47798A34FD}" destId="{EAA35027-5EBF-48A8-A85E-BC75DBFFB65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BB9A7-5442-4A28-9EC5-6F9FD16A74D0}">
      <dsp:nvSpPr>
        <dsp:cNvPr id="0" name=""/>
        <dsp:cNvSpPr/>
      </dsp:nvSpPr>
      <dsp:spPr>
        <a:xfrm>
          <a:off x="2590800" y="0"/>
          <a:ext cx="2590800" cy="762000"/>
        </a:xfrm>
        <a:prstGeom prst="trapezoid">
          <a:avLst>
            <a:gd name="adj" fmla="val 17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Indicators</a:t>
          </a:r>
        </a:p>
      </dsp:txBody>
      <dsp:txXfrm>
        <a:off x="2590800" y="0"/>
        <a:ext cx="2590800" cy="762000"/>
      </dsp:txXfrm>
    </dsp:sp>
    <dsp:sp modelId="{100052E9-F1F4-4045-BAED-A9A8D7CF6280}">
      <dsp:nvSpPr>
        <dsp:cNvPr id="0" name=""/>
        <dsp:cNvSpPr/>
      </dsp:nvSpPr>
      <dsp:spPr>
        <a:xfrm>
          <a:off x="1295400" y="761999"/>
          <a:ext cx="5181600" cy="762000"/>
        </a:xfrm>
        <a:prstGeom prst="trapezoid">
          <a:avLst>
            <a:gd name="adj" fmla="val 17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Accounts</a:t>
          </a:r>
        </a:p>
      </dsp:txBody>
      <dsp:txXfrm>
        <a:off x="2202179" y="761999"/>
        <a:ext cx="3368040" cy="762000"/>
      </dsp:txXfrm>
    </dsp:sp>
    <dsp:sp modelId="{E4B50EEA-42E1-4BB6-BF7B-A67F741980D5}">
      <dsp:nvSpPr>
        <dsp:cNvPr id="0" name=""/>
        <dsp:cNvSpPr/>
      </dsp:nvSpPr>
      <dsp:spPr>
        <a:xfrm>
          <a:off x="0" y="1523999"/>
          <a:ext cx="7772400" cy="762000"/>
        </a:xfrm>
        <a:prstGeom prst="trapezoid">
          <a:avLst>
            <a:gd name="adj" fmla="val 17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Basic data and statistics</a:t>
          </a:r>
        </a:p>
      </dsp:txBody>
      <dsp:txXfrm>
        <a:off x="1360169" y="1523999"/>
        <a:ext cx="5052060" cy="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CA15-1D21-4E96-8521-D8C04C7F44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93527" y="655106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E393-591F-4EA9-954B-79DBA8D3E2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98563"/>
            <a:ext cx="5854700" cy="519271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60272" y="652612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142E-C67C-4CF4-BB22-04B277BF6B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8D41-95A9-48E2-A5DA-3D19C18F3C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7633-0E62-4F93-AEB0-114FCBF094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47B6-31F7-4A7B-8465-7B5B79C4C0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373FC-2652-4EB9-AF2D-DEBCC53DEF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EA50-4AE2-490B-9E26-B2605FB088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27041" y="65392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A45E-B9EE-4DB1-A957-BB3470FF54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02102" y="65392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A2479-3730-4FE1-9E4C-4BC4ADE179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76901" y="655937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AC704-2B87-47E3-8F4E-D83990D566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9856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09775"/>
            <a:ext cx="8001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7BFB3DB-7CBA-4967-B8B6-42014C409E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nationalaccount/cProfile.as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nstats.un.org/unsd/nationalaccount/consultationDocs/Data_template_draft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086648"/>
            <a:ext cx="8229600" cy="1208088"/>
          </a:xfrm>
        </p:spPr>
        <p:txBody>
          <a:bodyPr/>
          <a:lstStyle/>
          <a:p>
            <a:pPr eaLnBrk="1" hangingPunct="1"/>
            <a:r>
              <a:rPr lang="en-GB" altLang="en-US" sz="1900" b="1" dirty="0">
                <a:solidFill>
                  <a:srgbClr val="000099"/>
                </a:solidFill>
                <a:latin typeface="Century Gothic" pitchFamily="34" charset="0"/>
              </a:rPr>
              <a:t>Herman Smith</a:t>
            </a:r>
          </a:p>
          <a:p>
            <a:pPr eaLnBrk="1" hangingPunct="1"/>
            <a:r>
              <a:rPr lang="en-GB" altLang="en-US" sz="1900" b="1" dirty="0">
                <a:solidFill>
                  <a:srgbClr val="000099"/>
                </a:solidFill>
                <a:latin typeface="Century Gothic" pitchFamily="34" charset="0"/>
              </a:rPr>
              <a:t>United Nations Statistics Division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GB" altLang="en-US" sz="2000" b="1" dirty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5183" name="Text Box 1087"/>
          <p:cNvSpPr txBox="1">
            <a:spLocks noChangeArrowheads="1"/>
          </p:cNvSpPr>
          <p:nvPr/>
        </p:nvSpPr>
        <p:spPr bwMode="auto">
          <a:xfrm>
            <a:off x="0" y="1821498"/>
            <a:ext cx="9144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Developing a short-term statistics implementation programme 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12713" y="3086100"/>
            <a:ext cx="8878887" cy="200054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Regional workshop on short-term economic indicators and service statistics to support 2008 SNA implementation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0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25-27 September 2017 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0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Chiba, Japan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nn-NO" altLang="en-US" sz="18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Involves the use of a strategic planning framework to develop a short-term statistics programme to meet policy needs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Is a set of actions to accomplish statistical and institutional goals for the sustainable improvement of the short-term statistics programmes 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200" b="1" kern="0" dirty="0"/>
              <a:t>Statement of strategy</a:t>
            </a:r>
          </a:p>
        </p:txBody>
      </p:sp>
    </p:spTree>
    <p:extLst>
      <p:ext uri="{BB962C8B-B14F-4D97-AF65-F5344CB8AC3E}">
        <p14:creationId xmlns:p14="http://schemas.microsoft.com/office/powerpoint/2010/main" val="69751645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Policy documents, NSDS, etc.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Regional strategic frameworks for statistical capacity building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Regulatory and institutional framework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Statistical infrastructure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Statistical operations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Statement of strategy takes into account</a:t>
            </a:r>
          </a:p>
        </p:txBody>
      </p:sp>
    </p:spTree>
    <p:extLst>
      <p:ext uri="{BB962C8B-B14F-4D97-AF65-F5344CB8AC3E}">
        <p14:creationId xmlns:p14="http://schemas.microsoft.com/office/powerpoint/2010/main" val="21984844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-9324" y="1296944"/>
            <a:ext cx="9218460" cy="5187820"/>
          </a:xfrm>
        </p:spPr>
        <p:txBody>
          <a:bodyPr/>
          <a:lstStyle/>
          <a:p>
            <a:pPr marL="465138" indent="-465138" eaLnBrk="1" hangingPunct="1">
              <a:spcBef>
                <a:spcPts val="576"/>
              </a:spcBef>
              <a:defRPr/>
            </a:pPr>
            <a:r>
              <a:rPr lang="en-US" altLang="en-US" b="1" dirty="0"/>
              <a:t>Regulatory and institutional framework</a:t>
            </a:r>
            <a:r>
              <a:rPr lang="en-US" altLang="en-US" dirty="0"/>
              <a:t> – strengthen the functioning of national statistical system, its programming, management and performance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2377" y="891911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Statement of strategy required actions</a:t>
            </a:r>
          </a:p>
        </p:txBody>
      </p:sp>
    </p:spTree>
    <p:extLst>
      <p:ext uri="{BB962C8B-B14F-4D97-AF65-F5344CB8AC3E}">
        <p14:creationId xmlns:p14="http://schemas.microsoft.com/office/powerpoint/2010/main" val="17687161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1296944"/>
            <a:ext cx="9143999" cy="5187820"/>
          </a:xfrm>
        </p:spPr>
        <p:txBody>
          <a:bodyPr/>
          <a:lstStyle/>
          <a:p>
            <a:pPr marL="465138" indent="-465138" eaLnBrk="1" hangingPunct="1">
              <a:spcBef>
                <a:spcPts val="576"/>
              </a:spcBef>
              <a:defRPr/>
            </a:pPr>
            <a:r>
              <a:rPr lang="en-US" altLang="en-US" b="1" dirty="0"/>
              <a:t>Statistical infrastructure</a:t>
            </a:r>
            <a:r>
              <a:rPr lang="en-US" altLang="en-US" dirty="0"/>
              <a:t> – strengthen the use of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Standards: 2008 SNA, Balance of Payments Manual 6 (BPM 6), Government Finance Statistics Manual 2014 (GFSM 2014), Monetary and Financial Statistics Manual and Compilation Guide (MFSMCG)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Classifications: International Standard Industrial Classification of All Economic Activities, Revision 4 (ISIC Rev 4)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International recommendations: International Recommendations for Industrial Statistics 2008, International Recommendations for Distributive Trade Statistics 2008, Handbooks on Economic Tendency Surveys, Cyclical Composite Indicators, Rapid Estimates, Data Template and Metadata for Short-Term Statistics, Residential Property Price Indices, …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Registers and frames: Wiesbaden Group on Business Registers, UNECE’s Guidelines on Statistical Business Registers 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2377" y="891911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Statement of strategy required actions</a:t>
            </a:r>
          </a:p>
        </p:txBody>
      </p:sp>
    </p:spTree>
    <p:extLst>
      <p:ext uri="{BB962C8B-B14F-4D97-AF65-F5344CB8AC3E}">
        <p14:creationId xmlns:p14="http://schemas.microsoft.com/office/powerpoint/2010/main" val="34644248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5314" y="1334268"/>
            <a:ext cx="8994526" cy="5187820"/>
          </a:xfrm>
        </p:spPr>
        <p:txBody>
          <a:bodyPr/>
          <a:lstStyle/>
          <a:p>
            <a:pPr marL="465138" indent="-465138" eaLnBrk="1" hangingPunct="1">
              <a:spcBef>
                <a:spcPts val="576"/>
              </a:spcBef>
              <a:defRPr/>
            </a:pPr>
            <a:r>
              <a:rPr lang="en-US" altLang="en-US" b="1" dirty="0"/>
              <a:t>Statistical operations</a:t>
            </a:r>
            <a:r>
              <a:rPr lang="en-US" altLang="en-US" dirty="0"/>
              <a:t> – strengthen data collection, compilation, dissemination and analysis based on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International standards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Classifications</a:t>
            </a:r>
          </a:p>
          <a:p>
            <a:pPr marL="903288" lvl="1" indent="-465138" eaLnBrk="1" hangingPunct="1">
              <a:spcBef>
                <a:spcPts val="576"/>
              </a:spcBef>
              <a:defRPr/>
            </a:pPr>
            <a:r>
              <a:rPr lang="en-US" altLang="en-US" dirty="0"/>
              <a:t>International recommendations and best practices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2377" y="929235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Statement of strategy required actions</a:t>
            </a:r>
          </a:p>
        </p:txBody>
      </p:sp>
    </p:spTree>
    <p:extLst>
      <p:ext uri="{BB962C8B-B14F-4D97-AF65-F5344CB8AC3E}">
        <p14:creationId xmlns:p14="http://schemas.microsoft.com/office/powerpoint/2010/main" val="360890392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Statistical system information – Country fact sheet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http://unstats.un.org/unsd/nationalaccount/cProfile.asp</a:t>
            </a:r>
            <a:endParaRPr lang="en-US" altLang="en-US" dirty="0"/>
          </a:p>
          <a:p>
            <a:pPr marL="465138" indent="-465138" eaLnBrk="1" hangingPunct="1">
              <a:defRPr/>
            </a:pPr>
            <a:r>
              <a:rPr lang="en-US" altLang="en-US" dirty="0"/>
              <a:t>Self assessment questionnaire to assess the adequacy of the statistical production process to compile the short-term statistics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See annex 6.1 of data template handbook on </a:t>
            </a:r>
            <a:r>
              <a:rPr lang="en-US" altLang="en-US" dirty="0">
                <a:hlinkClick r:id="rId4"/>
              </a:rPr>
              <a:t>http://unstats.un.org/unsd/nationalaccount/consultationDocs/Data_template_draft.pdf</a:t>
            </a: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Tools to develop statement of strategy</a:t>
            </a:r>
          </a:p>
        </p:txBody>
      </p:sp>
    </p:spTree>
    <p:extLst>
      <p:ext uri="{BB962C8B-B14F-4D97-AF65-F5344CB8AC3E}">
        <p14:creationId xmlns:p14="http://schemas.microsoft.com/office/powerpoint/2010/main" val="42378806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882776"/>
            <a:ext cx="8929396" cy="3892874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Use a country fact sheet to facilitate the assessment and assist in developing the statement of strategy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Allows for collating information available at the national level and at various international organizations on the national statistical system 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Overview of the national policy priorities and national plans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Overview of policy and statistical initiatives of international and regional organizations into a single framework</a:t>
            </a:r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74094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Tools to develop statement of strategy – country fact sheet</a:t>
            </a:r>
          </a:p>
        </p:txBody>
      </p:sp>
    </p:spTree>
    <p:extLst>
      <p:ext uri="{BB962C8B-B14F-4D97-AF65-F5344CB8AC3E}">
        <p14:creationId xmlns:p14="http://schemas.microsoft.com/office/powerpoint/2010/main" val="35517194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882776"/>
            <a:ext cx="8929396" cy="3892874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Countries can use the self assessment questionnaire to evaluate the adequacy of the institutional arrangements and statistical production process to produce the short-term statistics in the data template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Helps to assess the gap between where you are now and where you want to be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Facilitates development of a national </a:t>
            </a:r>
            <a:r>
              <a:rPr lang="en-US" altLang="en-US"/>
              <a:t>data hub </a:t>
            </a: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74094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Tools to develop statement of strategy – self assessment questionnaire</a:t>
            </a:r>
          </a:p>
        </p:txBody>
      </p:sp>
    </p:spTree>
    <p:extLst>
      <p:ext uri="{BB962C8B-B14F-4D97-AF65-F5344CB8AC3E}">
        <p14:creationId xmlns:p14="http://schemas.microsoft.com/office/powerpoint/2010/main" val="96518979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Goals – as determined by international recommendations and policy needs – compliance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Requirements to meet goals – administrative and survey resources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Current status – present practices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Data gaps – issues to be addressed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Actions – to remedy the shortcomings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Statement of strategy consolidation</a:t>
            </a:r>
          </a:p>
        </p:txBody>
      </p:sp>
    </p:spTree>
    <p:extLst>
      <p:ext uri="{BB962C8B-B14F-4D97-AF65-F5344CB8AC3E}">
        <p14:creationId xmlns:p14="http://schemas.microsoft.com/office/powerpoint/2010/main" val="15256030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Indicates the interventions to be carried out with a timetable to mitigate data gaps 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Provides an information structure for monitoring and evaluating the status of the compilation of short-term statistics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Needs to be Specific, Measurable, Achievable, Relevant and be executed in a particular Time scale 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Each of the required actions needs to include key features and key deliverables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5173514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72168" y="108113"/>
            <a:ext cx="7359650" cy="642937"/>
          </a:xfrm>
        </p:spPr>
        <p:txBody>
          <a:bodyPr/>
          <a:lstStyle/>
          <a:p>
            <a:pPr algn="ctr" eaLnBrk="1" hangingPunct="1"/>
            <a:r>
              <a:rPr lang="en-GB" altLang="en-US" dirty="0"/>
              <a:t>Outline of presentation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65137" y="1128713"/>
            <a:ext cx="8389613" cy="411480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Integrating framework for short-term statistics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Developing a short-term statistics implementation programme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Integrated statistics approach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Summary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Conclusions</a:t>
            </a:r>
          </a:p>
          <a:p>
            <a:pPr marL="466344" indent="-466344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EC50F3-92F4-4F51-99CC-0AD1718B90A8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153559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altLang="en-US" dirty="0"/>
              <a:t>Integrated statistics approach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02637" y="1175641"/>
            <a:ext cx="904136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Scope of programme goes beyond the production of short-term statistics to also cover the statistical production process of basic statistics and to aspects of the institutional environment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It is, thus, based on an integrated statistics approach which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Produces statistics that present a consistent and coherent picture of economic activities for policy, business and other analytical uses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Uses common concepts, definitions, estimation methods and data sources for statistical reconciliation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Moves away from a narrow stove-pipe statistical production model to cross-functional holistic model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8728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153559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altLang="en-US" dirty="0"/>
              <a:t>Integrated statistics approach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02637" y="1576874"/>
            <a:ext cx="904136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b="1" dirty="0"/>
              <a:t>Common conceptual framework</a:t>
            </a:r>
            <a:r>
              <a:rPr lang="en-US" altLang="en-US" dirty="0"/>
              <a:t> provided by the SNA </a:t>
            </a:r>
          </a:p>
          <a:p>
            <a:pPr marL="465138" indent="-465138" eaLnBrk="1" hangingPunct="1">
              <a:defRPr/>
            </a:pPr>
            <a:r>
              <a:rPr lang="en-US" altLang="en-US" b="1" dirty="0"/>
              <a:t>Institutional arrangements</a:t>
            </a:r>
            <a:r>
              <a:rPr lang="en-US" altLang="en-US" dirty="0"/>
              <a:t> (legislative, organizational, budgetary, managerial and customer relationship arrangements) further support the environment for integration</a:t>
            </a:r>
          </a:p>
          <a:p>
            <a:pPr marL="465138" indent="-465138" eaLnBrk="1" hangingPunct="1">
              <a:defRPr/>
            </a:pPr>
            <a:r>
              <a:rPr lang="en-US" altLang="en-US" b="1" dirty="0"/>
              <a:t>Statistical production process</a:t>
            </a:r>
            <a:r>
              <a:rPr lang="en-US" altLang="en-US" dirty="0"/>
              <a:t> as an integrated production chain from the collection of basic data to the dissemination of statistics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6409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GB" altLang="en-US" dirty="0"/>
              <a:t>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96228455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153559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altLang="en-US" dirty="0"/>
              <a:t>Integrated statistics approach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289249" y="1082351"/>
            <a:ext cx="8453535" cy="5352488"/>
            <a:chOff x="381759" y="657991"/>
            <a:chExt cx="8330442" cy="5902476"/>
          </a:xfrm>
        </p:grpSpPr>
        <p:grpSp>
          <p:nvGrpSpPr>
            <p:cNvPr id="94" name="Group 93"/>
            <p:cNvGrpSpPr/>
            <p:nvPr/>
          </p:nvGrpSpPr>
          <p:grpSpPr>
            <a:xfrm>
              <a:off x="381759" y="5510257"/>
              <a:ext cx="8330442" cy="1050210"/>
              <a:chOff x="381759" y="5272132"/>
              <a:chExt cx="8330442" cy="1050210"/>
            </a:xfrm>
          </p:grpSpPr>
          <p:sp>
            <p:nvSpPr>
              <p:cNvPr id="118" name="Text Box 170"/>
              <p:cNvSpPr txBox="1">
                <a:spLocks noChangeArrowheads="1"/>
              </p:cNvSpPr>
              <p:nvPr/>
            </p:nvSpPr>
            <p:spPr bwMode="auto">
              <a:xfrm>
                <a:off x="1968501" y="6013704"/>
                <a:ext cx="6743700" cy="256052"/>
              </a:xfrm>
              <a:prstGeom prst="rect">
                <a:avLst/>
              </a:prstGeom>
              <a:solidFill>
                <a:srgbClr val="EEECE1"/>
              </a:solidFill>
              <a:ln w="9525">
                <a:solidFill>
                  <a:srgbClr val="44546A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rPr>
                  <a:t>Institutional arrangements</a:t>
                </a:r>
              </a:p>
            </p:txBody>
          </p:sp>
          <p:sp>
            <p:nvSpPr>
              <p:cNvPr id="119" name="TextBox 118"/>
              <p:cNvSpPr txBox="1">
                <a:spLocks/>
              </p:cNvSpPr>
              <p:nvPr/>
            </p:nvSpPr>
            <p:spPr>
              <a:xfrm>
                <a:off x="381759" y="5272132"/>
                <a:ext cx="1438382" cy="1050210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>
                <a:solidFill>
                  <a:srgbClr val="44546A"/>
                </a:solidFill>
              </a:ln>
            </p:spPr>
            <p:txBody>
              <a:bodyPr vert="horz" wrap="square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rPr>
                  <a:t>Institutional setting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Text Box 170"/>
              <p:cNvSpPr txBox="1">
                <a:spLocks noChangeArrowheads="1"/>
              </p:cNvSpPr>
              <p:nvPr/>
            </p:nvSpPr>
            <p:spPr bwMode="auto">
              <a:xfrm>
                <a:off x="1968501" y="5676523"/>
                <a:ext cx="6743700" cy="256052"/>
              </a:xfrm>
              <a:prstGeom prst="rect">
                <a:avLst/>
              </a:prstGeom>
              <a:solidFill>
                <a:srgbClr val="EEECE1"/>
              </a:solidFill>
              <a:ln w="9525">
                <a:solidFill>
                  <a:srgbClr val="44546A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rPr>
                  <a:t>Management and internal policy</a:t>
                </a:r>
              </a:p>
            </p:txBody>
          </p:sp>
          <p:sp>
            <p:nvSpPr>
              <p:cNvPr id="121" name="Text Box 170"/>
              <p:cNvSpPr txBox="1">
                <a:spLocks noChangeArrowheads="1"/>
              </p:cNvSpPr>
              <p:nvPr/>
            </p:nvSpPr>
            <p:spPr bwMode="auto">
              <a:xfrm>
                <a:off x="1968501" y="5340037"/>
                <a:ext cx="6743700" cy="256052"/>
              </a:xfrm>
              <a:prstGeom prst="rect">
                <a:avLst/>
              </a:prstGeom>
              <a:solidFill>
                <a:srgbClr val="EEECE1"/>
              </a:solidFill>
              <a:ln w="9525">
                <a:solidFill>
                  <a:srgbClr val="44546A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rPr>
                  <a:t>Information, Communication Technology (ICT)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81759" y="4648606"/>
              <a:ext cx="8023910" cy="573800"/>
              <a:chOff x="381759" y="4888275"/>
              <a:chExt cx="8023910" cy="573800"/>
            </a:xfrm>
          </p:grpSpPr>
          <p:sp>
            <p:nvSpPr>
              <p:cNvPr id="115" name="Line 181"/>
              <p:cNvSpPr>
                <a:spLocks noChangeShapeType="1"/>
              </p:cNvSpPr>
              <p:nvPr/>
            </p:nvSpPr>
            <p:spPr bwMode="auto">
              <a:xfrm flipV="1">
                <a:off x="5174005" y="4987599"/>
                <a:ext cx="0" cy="302670"/>
              </a:xfrm>
              <a:prstGeom prst="line">
                <a:avLst/>
              </a:prstGeom>
              <a:noFill/>
              <a:ln w="9525">
                <a:solidFill>
                  <a:srgbClr val="44546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Text Box 170"/>
              <p:cNvSpPr txBox="1">
                <a:spLocks noChangeArrowheads="1"/>
              </p:cNvSpPr>
              <p:nvPr/>
            </p:nvSpPr>
            <p:spPr bwMode="auto">
              <a:xfrm>
                <a:off x="2275033" y="4888275"/>
                <a:ext cx="6130636" cy="573799"/>
              </a:xfrm>
              <a:prstGeom prst="rect">
                <a:avLst/>
              </a:prstGeom>
              <a:solidFill>
                <a:srgbClr val="EEECE1"/>
              </a:solidFill>
              <a:ln w="9525">
                <a:solidFill>
                  <a:srgbClr val="44546A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rPr>
                  <a:t>Standards and methods</a:t>
                </a:r>
              </a:p>
            </p:txBody>
          </p:sp>
          <p:sp>
            <p:nvSpPr>
              <p:cNvPr id="117" name="TextBox 116"/>
              <p:cNvSpPr txBox="1">
                <a:spLocks/>
              </p:cNvSpPr>
              <p:nvPr/>
            </p:nvSpPr>
            <p:spPr>
              <a:xfrm>
                <a:off x="381759" y="4888275"/>
                <a:ext cx="1438382" cy="573800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>
                <a:solidFill>
                  <a:srgbClr val="44546A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400"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latin typeface="Tahoma" pitchFamily="34" charset="0"/>
                  </a:defRPr>
                </a:lvl2pPr>
                <a:lvl3pPr marL="1143000" indent="-228600" eaLnBrk="0" hangingPunct="0">
                  <a:defRPr sz="1600">
                    <a:latin typeface="Tahoma" pitchFamily="34" charset="0"/>
                  </a:defRPr>
                </a:lvl3pPr>
                <a:lvl4pPr marL="1600200" indent="-228600" eaLnBrk="0" hangingPunct="0">
                  <a:defRPr sz="1600">
                    <a:latin typeface="Tahoma" pitchFamily="34" charset="0"/>
                  </a:defRPr>
                </a:lvl4pPr>
                <a:lvl5pPr marL="2057400" indent="-228600" eaLnBrk="0" hangingPunct="0">
                  <a:defRPr sz="1600"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latin typeface="Tahoma" pitchFamily="34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rPr>
                  <a:t>Statistical infrastructure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2260976" y="657991"/>
              <a:ext cx="5351418" cy="3648572"/>
              <a:chOff x="2318143" y="657991"/>
              <a:chExt cx="5351418" cy="3648572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2332200" y="2683536"/>
                <a:ext cx="5337361" cy="1623027"/>
                <a:chOff x="2576202" y="2844409"/>
                <a:chExt cx="5337361" cy="1623027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>
                  <a:off x="3567729" y="2844409"/>
                  <a:ext cx="4345834" cy="1623027"/>
                  <a:chOff x="2194653" y="3056084"/>
                  <a:chExt cx="5784304" cy="1623027"/>
                </a:xfrm>
                <a:solidFill>
                  <a:srgbClr val="E7E6E6">
                    <a:lumMod val="20000"/>
                    <a:lumOff val="80000"/>
                  </a:srgbClr>
                </a:solidFill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2194654" y="3963282"/>
                    <a:ext cx="5732999" cy="360072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  <a:t>Data collection</a:t>
                    </a: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2229762" y="3505291"/>
                    <a:ext cx="5733001" cy="360072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  <a:t>Data processing</a:t>
                    </a: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2249212" y="3056084"/>
                    <a:ext cx="5729745" cy="360072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  <a:t>Data integration</a:t>
                    </a: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12" name="Group 111"/>
                  <p:cNvGrpSpPr/>
                  <p:nvPr/>
                </p:nvGrpSpPr>
                <p:grpSpPr>
                  <a:xfrm>
                    <a:off x="2194653" y="4314735"/>
                    <a:ext cx="5749196" cy="364376"/>
                    <a:chOff x="1897053" y="4443777"/>
                    <a:chExt cx="6324115" cy="385237"/>
                  </a:xfrm>
                  <a:grpFill/>
                </p:grpSpPr>
                <p:sp>
                  <p:nvSpPr>
                    <p:cNvPr id="113" name="TextBox 112"/>
                    <p:cNvSpPr txBox="1"/>
                    <p:nvPr/>
                  </p:nvSpPr>
                  <p:spPr>
                    <a:xfrm>
                      <a:off x="1897053" y="4443777"/>
                      <a:ext cx="3095516" cy="380686"/>
                    </a:xfrm>
                    <a:prstGeom prst="rect">
                      <a:avLst/>
                    </a:prstGeom>
                    <a:grpFill/>
                    <a:ln>
                      <a:solidFill>
                        <a:sysClr val="windowText" lastClr="000000"/>
                      </a:solidFill>
                    </a:ln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Times New Roman" panose="02020603050405020304" pitchFamily="18" charset="0"/>
                        </a:rPr>
                        <a:t>Registers and frames</a:t>
                      </a: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5010385" y="4448328"/>
                      <a:ext cx="3210783" cy="380686"/>
                    </a:xfrm>
                    <a:prstGeom prst="rect">
                      <a:avLst/>
                    </a:prstGeom>
                    <a:grpFill/>
                    <a:ln>
                      <a:solidFill>
                        <a:sysClr val="windowText" lastClr="000000"/>
                      </a:solidFill>
                    </a:ln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Times New Roman" panose="02020603050405020304" pitchFamily="18" charset="0"/>
                        </a:rPr>
                        <a:t>Surveys</a:t>
                      </a: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sp>
              <p:nvSpPr>
                <p:cNvPr id="108" name="TextBox 107"/>
                <p:cNvSpPr txBox="1">
                  <a:spLocks/>
                </p:cNvSpPr>
                <p:nvPr/>
              </p:nvSpPr>
              <p:spPr>
                <a:xfrm>
                  <a:off x="2576202" y="2853820"/>
                  <a:ext cx="727586" cy="1609312"/>
                </a:xfrm>
                <a:prstGeom prst="rect">
                  <a:avLst/>
                </a:prstGeom>
                <a:solidFill>
                  <a:srgbClr val="C0504D">
                    <a:lumMod val="20000"/>
                    <a:lumOff val="80000"/>
                  </a:srgbClr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vert="vert270" wrap="square" rtlCol="0" anchor="ctr" anchorCtr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rPr>
                    <a:t>Inputs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9" name="Line 181"/>
              <p:cNvSpPr>
                <a:spLocks noChangeShapeType="1"/>
              </p:cNvSpPr>
              <p:nvPr/>
            </p:nvSpPr>
            <p:spPr bwMode="auto">
              <a:xfrm flipV="1">
                <a:off x="4811248" y="2932306"/>
                <a:ext cx="0" cy="302670"/>
              </a:xfrm>
              <a:prstGeom prst="line">
                <a:avLst/>
              </a:prstGeom>
              <a:solidFill>
                <a:srgbClr val="E7E6E6">
                  <a:lumMod val="20000"/>
                  <a:lumOff val="80000"/>
                </a:srgbClr>
              </a:solidFill>
              <a:ln w="9525">
                <a:noFill/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2318143" y="657991"/>
                <a:ext cx="5336803" cy="1922856"/>
                <a:chOff x="2483037" y="727000"/>
                <a:chExt cx="5336803" cy="1922856"/>
              </a:xfrm>
            </p:grpSpPr>
            <p:sp>
              <p:nvSpPr>
                <p:cNvPr id="101" name="Isosceles Triangle 100"/>
                <p:cNvSpPr/>
                <p:nvPr/>
              </p:nvSpPr>
              <p:spPr bwMode="auto">
                <a:xfrm>
                  <a:off x="3488622" y="727000"/>
                  <a:ext cx="4323310" cy="886121"/>
                </a:xfrm>
                <a:prstGeom prst="triangle">
                  <a:avLst>
                    <a:gd name="adj" fmla="val 49794"/>
                  </a:avLst>
                </a:prstGeom>
                <a:solidFill>
                  <a:srgbClr val="F0F0F0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rPr>
                    <a:t>Macroeconomic 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rPr>
                    <a:t>accounts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2" name="Group 101"/>
                <p:cNvGrpSpPr/>
                <p:nvPr/>
              </p:nvGrpSpPr>
              <p:grpSpPr>
                <a:xfrm>
                  <a:off x="3517445" y="1749675"/>
                  <a:ext cx="4302395" cy="900181"/>
                  <a:chOff x="1943657" y="2212302"/>
                  <a:chExt cx="6159647" cy="676323"/>
                </a:xfrm>
                <a:solidFill>
                  <a:srgbClr val="E7E6E6">
                    <a:lumMod val="20000"/>
                    <a:lumOff val="80000"/>
                  </a:srgbClr>
                </a:solidFill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1943657" y="2212302"/>
                    <a:ext cx="3023466" cy="676323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  <a:t>Household and demographic statistics</a:t>
                    </a:r>
                    <a:endParaRPr kumimoji="0" lang="en-GB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5005466" y="2212302"/>
                    <a:ext cx="3097838" cy="676323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  <a:t>Economic &amp; environmental </a:t>
                    </a:r>
                    <a:b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</a:b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Times New Roman" panose="02020603050405020304" pitchFamily="18" charset="0"/>
                      </a:rPr>
                      <a:t>statistics</a:t>
                    </a:r>
                    <a:endParaRPr kumimoji="0" lang="en-GB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3" name="TextBox 102"/>
                <p:cNvSpPr txBox="1">
                  <a:spLocks/>
                </p:cNvSpPr>
                <p:nvPr/>
              </p:nvSpPr>
              <p:spPr>
                <a:xfrm>
                  <a:off x="2483037" y="727000"/>
                  <a:ext cx="727586" cy="1905268"/>
                </a:xfrm>
                <a:prstGeom prst="rect">
                  <a:avLst/>
                </a:prstGeom>
                <a:solidFill>
                  <a:srgbClr val="C0504D">
                    <a:lumMod val="20000"/>
                    <a:lumOff val="80000"/>
                  </a:srgbClr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vert="vert270" wrap="square" rtlCol="0" anchor="ctr" anchorCtr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cs typeface="Times New Roman" panose="02020603050405020304" pitchFamily="18" charset="0"/>
                    </a:rPr>
                    <a:t>Outputs / Dissemination</a:t>
                  </a: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4887690" y="1571012"/>
                  <a:ext cx="0" cy="302670"/>
                </a:xfrm>
                <a:prstGeom prst="line">
                  <a:avLst/>
                </a:prstGeom>
                <a:solidFill>
                  <a:srgbClr val="E7E6E6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 type="triangle" w="med" len="med"/>
                </a:ln>
                <a:extLst/>
              </p:spPr>
              <p:txBody>
                <a:bodyPr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381759" y="657992"/>
              <a:ext cx="1438382" cy="3644268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ctr" eaLnBrk="1" hangingPunct="1">
                <a:defRPr sz="1400"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latin typeface="Tahoma" pitchFamily="34" charset="0"/>
                </a:defRPr>
              </a:lvl2pPr>
              <a:lvl3pPr marL="1143000" indent="-228600" eaLnBrk="0" hangingPunct="0">
                <a:defRPr sz="1600">
                  <a:latin typeface="Tahoma" pitchFamily="34" charset="0"/>
                </a:defRPr>
              </a:lvl3pPr>
              <a:lvl4pPr marL="1600200" indent="-228600" eaLnBrk="0" hangingPunct="0">
                <a:defRPr sz="1600">
                  <a:latin typeface="Tahoma" pitchFamily="34" charset="0"/>
                </a:defRPr>
              </a:lvl4pPr>
              <a:lvl5pPr marL="2057400" indent="-228600" eaLnBrk="0" hangingPunct="0">
                <a:defRPr sz="1600"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Times New Roman" panose="02020603050405020304" pitchFamily="18" charset="0"/>
                </a:rPr>
                <a:t>Statistical operations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26726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125566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altLang="en-US" dirty="0"/>
              <a:t>Summary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8360" y="3652873"/>
            <a:ext cx="2133600" cy="9810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Setting goals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Where we want to be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" y="1401798"/>
            <a:ext cx="3136635" cy="175432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Assessment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Assessment of the NSS to support short-term statistics compilation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Where are we now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670035" y="5068923"/>
            <a:ext cx="1879600" cy="17748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Action plan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Actions to reach goals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How to get there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18035" y="5726148"/>
            <a:ext cx="2286000" cy="812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Implementation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How to stay there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63685" y="3227423"/>
            <a:ext cx="213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COUNTRY OWNERSHIP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3573" y="1284323"/>
            <a:ext cx="8229600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1050" indent="-3810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altLang="en-US" sz="1100" b="0" dirty="0">
              <a:solidFill>
                <a:srgbClr val="0000FF"/>
              </a:solidFill>
              <a:latin typeface="Lucida Sans Unicode" pitchFamily="34" charset="0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altLang="en-US" sz="1100" b="0" dirty="0">
              <a:latin typeface="Lucida Sans Unicode" pitchFamily="34" charset="0"/>
            </a:endParaRP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</a:pPr>
            <a:endParaRPr lang="en-US" altLang="en-US" sz="1300" b="0" dirty="0">
              <a:latin typeface="Lucida Sans Unicode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787385" y="4284698"/>
            <a:ext cx="158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Political Commitment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251435" y="4373598"/>
            <a:ext cx="1501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Statistical capacity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930760" y="933486"/>
            <a:ext cx="1657350" cy="1073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National policy development plans, NSDS, etc.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13235" y="2239998"/>
            <a:ext cx="2590800" cy="14398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Regional strategic frameworks for statistical capacity building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96585" y="5172111"/>
            <a:ext cx="2787650" cy="9233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Support from regional and international organizations</a:t>
            </a:r>
            <a:endParaRPr lang="en-US" altLang="en-US" sz="1800" dirty="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4660635" y="2773398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rot="5400000" flipV="1">
            <a:off x="6032235" y="3382998"/>
            <a:ext cx="685800" cy="1600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rot="10800000" flipV="1">
            <a:off x="4740010" y="3830673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rot="5400000">
            <a:off x="3149336" y="3078198"/>
            <a:ext cx="323850" cy="1266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rot="10800000">
            <a:off x="1536435" y="4754598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rot="16200000">
            <a:off x="3217598" y="5892835"/>
            <a:ext cx="7620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rot="18000000" flipH="1" flipV="1">
            <a:off x="6148917" y="827916"/>
            <a:ext cx="501650" cy="735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 flipV="1">
            <a:off x="6108435" y="1782798"/>
            <a:ext cx="744538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rot="16200000">
            <a:off x="5994135" y="5707098"/>
            <a:ext cx="76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1495160" y="1031115"/>
            <a:ext cx="1981200" cy="3286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2603235" y="4754598"/>
            <a:ext cx="993775" cy="563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rot="10800000" flipH="1" flipV="1">
            <a:off x="1612635" y="3230598"/>
            <a:ext cx="4763" cy="377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441435" y="868398"/>
            <a:ext cx="2514600" cy="167738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National statement of strategy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Decide on the type of short-term statistics to compile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rot="16200000" flipV="1">
            <a:off x="3581135" y="2709898"/>
            <a:ext cx="166688" cy="9032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rot="16200000">
            <a:off x="5800460" y="2822611"/>
            <a:ext cx="52388" cy="868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rot="16200000">
            <a:off x="6899010" y="5259423"/>
            <a:ext cx="533400" cy="28575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3340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93529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altLang="en-US" dirty="0"/>
              <a:t>Conclusions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77282" y="1621033"/>
            <a:ext cx="8966718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Is an important document detailing steps and resources required to improve the timeliness and quality of short-term statistics which fully meet policy needs and comply with international standards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Requires agreement by the national statistical system (data producers, providers and users), high political support and donor consultation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Basis for formulating a national implementation programme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Basis for actively seeking funding for implementation programmes from own sources and donors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6997" y="1050529"/>
            <a:ext cx="8180388" cy="38638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indent="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200" b="1" kern="0">
                <a:latin typeface="+mn-lt"/>
                <a:cs typeface="+mn-cs"/>
              </a:defRPr>
            </a:lvl1pPr>
            <a:lvl2pPr marL="908050" indent="-436563" eaLnBrk="0" hangingPunct="0">
              <a:spcBef>
                <a:spcPct val="20000"/>
              </a:spcBef>
              <a:buClr>
                <a:srgbClr val="FF0101"/>
              </a:buClr>
              <a:buFont typeface="Arial" charset="0"/>
              <a:buChar char="•"/>
              <a:defRPr sz="2000">
                <a:latin typeface="+mn-lt"/>
              </a:defRPr>
            </a:lvl2pPr>
            <a:lvl3pPr marL="1304925" indent="-395288" eaLnBrk="0" hangingPunct="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latin typeface="+mn-lt"/>
              </a:defRPr>
            </a:lvl3pPr>
            <a:lvl4pPr marL="1693863" indent="-3873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4pPr>
            <a:lvl5pPr marL="2093913" indent="-398463" eaLnBrk="0" hangingPunct="0">
              <a:spcBef>
                <a:spcPct val="250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latin typeface="+mn-lt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latin typeface="+mn-lt"/>
              </a:defRPr>
            </a:lvl9pPr>
          </a:lstStyle>
          <a:p>
            <a:r>
              <a:rPr lang="en-US" altLang="en-US" dirty="0"/>
              <a:t>Statement of strategy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3534300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5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20486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B002C3-E058-4CF4-B6EB-C7B04E23491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9488" y="3024188"/>
            <a:ext cx="69230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17419" y="265536"/>
            <a:ext cx="7359650" cy="642938"/>
          </a:xfrm>
        </p:spPr>
        <p:txBody>
          <a:bodyPr/>
          <a:lstStyle/>
          <a:p>
            <a:pPr eaLnBrk="1" hangingPunct="1"/>
            <a:r>
              <a:rPr lang="en-US" altLang="en-US" dirty="0"/>
              <a:t>Integrating framework for short-term statistics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51927" y="1089180"/>
            <a:ext cx="8752115" cy="5358273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Policy makers and other stakeholders require a consistent and coherent understanding of the short-term performance of the economy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This implies the need for timely, consistent and coherent statistics to 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Monitor progress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Evaluate whether policy goals are being achieved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Formulate and implement appropriate monetary and fiscal policies to respond to changes in the economy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07095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17419" y="265536"/>
            <a:ext cx="7359650" cy="642938"/>
          </a:xfrm>
        </p:spPr>
        <p:txBody>
          <a:bodyPr/>
          <a:lstStyle/>
          <a:p>
            <a:pPr eaLnBrk="1" hangingPunct="1"/>
            <a:r>
              <a:rPr lang="en-US" altLang="en-US" dirty="0"/>
              <a:t>Integrating framework for short-term statistics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51927" y="1089180"/>
            <a:ext cx="8752115" cy="5358273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To achieve this implies the need for a statistical framework that can organize, integrate and reconcile most of the short-term statistics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The statistical framework also needs to provide data of sufficient scope, detail, quality and timeliness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87050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17419" y="265536"/>
            <a:ext cx="7359650" cy="642938"/>
          </a:xfrm>
        </p:spPr>
        <p:txBody>
          <a:bodyPr/>
          <a:lstStyle/>
          <a:p>
            <a:pPr eaLnBrk="1" hangingPunct="1"/>
            <a:r>
              <a:rPr lang="en-US" altLang="en-US" dirty="0"/>
              <a:t>Integrating framework for short-term statistics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58621" y="1275800"/>
            <a:ext cx="8845422" cy="4985041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The System of National Accounts (SNA) ensures that the compilation of short-term statistics is conceptually consistent with economic theory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Ensures consistency of concepts, definitions and classifications used in different but related fields of short-term statistics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Serves as accounting framework to ensure numerical consistency of data from various sources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Consequently, the SNA provides an overarching integrating framework for compiling short-term statistics to facilitate economic analysis and policy formulation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Latest version is the 2008 SNA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4044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17419" y="265536"/>
            <a:ext cx="7359650" cy="642938"/>
          </a:xfrm>
        </p:spPr>
        <p:txBody>
          <a:bodyPr/>
          <a:lstStyle/>
          <a:p>
            <a:pPr eaLnBrk="1" hangingPunct="1"/>
            <a:r>
              <a:rPr lang="en-US" altLang="en-US" dirty="0"/>
              <a:t>Integrating framework for short-term statistics</a:t>
            </a:r>
            <a:endParaRPr lang="en-GB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/>
        </p:nvGraphicFramePr>
        <p:xfrm>
          <a:off x="685800" y="4191000"/>
          <a:ext cx="77724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381000" y="1447800"/>
            <a:ext cx="8458200" cy="2872272"/>
            <a:chOff x="381000" y="1447800"/>
            <a:chExt cx="8458200" cy="2872272"/>
          </a:xfrm>
        </p:grpSpPr>
        <p:sp>
          <p:nvSpPr>
            <p:cNvPr id="19" name="Rectangle 18"/>
            <p:cNvSpPr/>
            <p:nvPr/>
          </p:nvSpPr>
          <p:spPr>
            <a:xfrm>
              <a:off x="381000" y="1676400"/>
              <a:ext cx="2133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400" dirty="0">
                  <a:solidFill>
                    <a:srgbClr val="FFFFFF"/>
                  </a:solidFill>
                  <a:latin typeface="Times New Roman" pitchFamily="18" charset="0"/>
                </a:rPr>
                <a:t>ECONOMIC THEORY</a:t>
              </a:r>
              <a:endParaRPr lang="en-US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781800" y="1600200"/>
              <a:ext cx="2057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400" dirty="0">
                  <a:solidFill>
                    <a:srgbClr val="FFFFFF"/>
                  </a:solidFill>
                  <a:latin typeface="Times New Roman" pitchFamily="18" charset="0"/>
                </a:rPr>
                <a:t>ECONOMIC ISSUES</a:t>
              </a:r>
              <a:endParaRPr lang="en-US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2530475" y="1905000"/>
              <a:ext cx="885825" cy="4841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2" name="Left Arrow 21"/>
            <p:cNvSpPr/>
            <p:nvPr/>
          </p:nvSpPr>
          <p:spPr>
            <a:xfrm>
              <a:off x="5867400" y="1905000"/>
              <a:ext cx="914400" cy="3810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29000" y="1447800"/>
              <a:ext cx="24384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cap="all" dirty="0"/>
                <a:t>System of national accounts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4343400" y="2819400"/>
              <a:ext cx="484188" cy="9779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1143000" y="2590800"/>
              <a:ext cx="533400" cy="738188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6" name="Up-Down Arrow 25"/>
            <p:cNvSpPr/>
            <p:nvPr/>
          </p:nvSpPr>
          <p:spPr>
            <a:xfrm>
              <a:off x="7573963" y="2514600"/>
              <a:ext cx="381000" cy="76200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400" b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" y="3352799"/>
              <a:ext cx="2159000" cy="967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0" dirty="0"/>
                <a:t>Concepts and definitions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15404" y="3276600"/>
              <a:ext cx="2223796" cy="922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0" dirty="0"/>
                <a:t>Policies and perspectives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06152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altLang="en-US" dirty="0"/>
              <a:t>Developing a short-term statistics implementation programme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The success and sustainability of an implementation programme for short-term statistics depends on the following principles: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Strategic planning 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Coordination, monitoring and reporting</a:t>
            </a:r>
          </a:p>
          <a:p>
            <a:pPr marL="903288" lvl="1" indent="-465138" eaLnBrk="1" hangingPunct="1">
              <a:defRPr/>
            </a:pPr>
            <a:r>
              <a:rPr lang="en-US" altLang="en-US" dirty="0"/>
              <a:t>Improving statistical systems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200" b="1" kern="0" dirty="0"/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38618574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198755" y="237538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Strategic planning framework: National Strategy for the Development of Statistics (NSDS) as the strategic planning framework and statement of strategy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Programme information structure:  Facilitates co-ordination, monitoring and reporting on status of compilation of short-term statistics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Modalities: Centralized data hub, modernization of the national statistical system using an integrated statistics approach and advocacy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200" b="1" kern="0" dirty="0"/>
              <a:t>Elements to operationalize the principles</a:t>
            </a:r>
          </a:p>
        </p:txBody>
      </p:sp>
    </p:spTree>
    <p:extLst>
      <p:ext uri="{BB962C8B-B14F-4D97-AF65-F5344CB8AC3E}">
        <p14:creationId xmlns:p14="http://schemas.microsoft.com/office/powerpoint/2010/main" val="37797123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64072" y="302855"/>
            <a:ext cx="7359650" cy="64293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dirty="0"/>
              <a:t>Developing a short-term statistics implementation programme</a:t>
            </a:r>
            <a:endParaRPr lang="en-GB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30444" y="1576874"/>
            <a:ext cx="8929396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/>
              <a:t>Identify the policy needs to determine what short-term statistics to produce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Assess the adequacy of the statistical production process to provide the required data for the compilation of the short-term statistics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Identify the required actions for implementation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Develop a statement of strategy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4948" y="1031876"/>
            <a:ext cx="8180388" cy="544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200" b="1" kern="0" dirty="0"/>
              <a:t>What do countries need to do?</a:t>
            </a:r>
          </a:p>
        </p:txBody>
      </p:sp>
    </p:spTree>
    <p:extLst>
      <p:ext uri="{BB962C8B-B14F-4D97-AF65-F5344CB8AC3E}">
        <p14:creationId xmlns:p14="http://schemas.microsoft.com/office/powerpoint/2010/main" val="34872828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ensusDbJan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9440</TotalTime>
  <Words>1405</Words>
  <Application>Microsoft Office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 Unicode MS</vt:lpstr>
      <vt:lpstr>Arial</vt:lpstr>
      <vt:lpstr>Calibri</vt:lpstr>
      <vt:lpstr>Century Gothic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CensusDbJan</vt:lpstr>
      <vt:lpstr>PowerPoint Presentation</vt:lpstr>
      <vt:lpstr>Outline of presentation</vt:lpstr>
      <vt:lpstr>Integrating framework for short-term statistics</vt:lpstr>
      <vt:lpstr>Integrating framework for short-term statistics</vt:lpstr>
      <vt:lpstr>Integrating framework for short-term statistics</vt:lpstr>
      <vt:lpstr>Integrating framework for short-term statistics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Developing a short-term statistics implementation programme</vt:lpstr>
      <vt:lpstr>Integrated statistics approach</vt:lpstr>
      <vt:lpstr>Integrated statistics approach</vt:lpstr>
      <vt:lpstr>Integrated statistics approach</vt:lpstr>
      <vt:lpstr>Summary</vt:lpstr>
      <vt:lpstr>Conclusions</vt:lpstr>
      <vt:lpstr>PowerPoint Presentation</vt:lpstr>
    </vt:vector>
  </TitlesOfParts>
  <Company>UNSD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Hermanus Smith</cp:lastModifiedBy>
  <cp:revision>815</cp:revision>
  <cp:lastPrinted>2015-02-27T23:18:45Z</cp:lastPrinted>
  <dcterms:created xsi:type="dcterms:W3CDTF">2003-09-08T09:07:59Z</dcterms:created>
  <dcterms:modified xsi:type="dcterms:W3CDTF">2017-09-25T23:07:10Z</dcterms:modified>
</cp:coreProperties>
</file>