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40"/>
  </p:notesMasterIdLst>
  <p:handoutMasterIdLst>
    <p:handoutMasterId r:id="rId41"/>
  </p:handoutMasterIdLst>
  <p:sldIdLst>
    <p:sldId id="257" r:id="rId2"/>
    <p:sldId id="313" r:id="rId3"/>
    <p:sldId id="295" r:id="rId4"/>
    <p:sldId id="352" r:id="rId5"/>
    <p:sldId id="320" r:id="rId6"/>
    <p:sldId id="321" r:id="rId7"/>
    <p:sldId id="322" r:id="rId8"/>
    <p:sldId id="354" r:id="rId9"/>
    <p:sldId id="323" r:id="rId10"/>
    <p:sldId id="324" r:id="rId11"/>
    <p:sldId id="325" r:id="rId12"/>
    <p:sldId id="326" r:id="rId13"/>
    <p:sldId id="353" r:id="rId14"/>
    <p:sldId id="327" r:id="rId15"/>
    <p:sldId id="329" r:id="rId16"/>
    <p:sldId id="328" r:id="rId17"/>
    <p:sldId id="335" r:id="rId18"/>
    <p:sldId id="336" r:id="rId19"/>
    <p:sldId id="334" r:id="rId20"/>
    <p:sldId id="330" r:id="rId21"/>
    <p:sldId id="343" r:id="rId22"/>
    <p:sldId id="351" r:id="rId23"/>
    <p:sldId id="332" r:id="rId24"/>
    <p:sldId id="333" r:id="rId25"/>
    <p:sldId id="339" r:id="rId26"/>
    <p:sldId id="340" r:id="rId27"/>
    <p:sldId id="341" r:id="rId28"/>
    <p:sldId id="342" r:id="rId29"/>
    <p:sldId id="337" r:id="rId30"/>
    <p:sldId id="338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18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CC"/>
    <a:srgbClr val="990099"/>
    <a:srgbClr val="CC3300"/>
    <a:srgbClr val="FF00FF"/>
    <a:srgbClr val="FFFFCC"/>
    <a:srgbClr val="CC0000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05" autoAdjust="0"/>
    <p:restoredTop sz="89357" autoAdjust="0"/>
  </p:normalViewPr>
  <p:slideViewPr>
    <p:cSldViewPr snapToGrid="0">
      <p:cViewPr varScale="1">
        <p:scale>
          <a:sx n="53" d="100"/>
          <a:sy n="53" d="100"/>
        </p:scale>
        <p:origin x="79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9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74BD9-A617-4C98-A3D0-A6822DB2432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4B452B-45DA-423A-90D2-0111B5845AEE}">
      <dgm:prSet phldrT="[Text]" custT="1"/>
      <dgm:spPr/>
      <dgm:t>
        <a:bodyPr/>
        <a:lstStyle/>
        <a:p>
          <a:r>
            <a:rPr lang="en-US" sz="1100" dirty="0"/>
            <a:t>1920s</a:t>
          </a:r>
          <a:endParaRPr lang="en-GB" sz="1100" dirty="0"/>
        </a:p>
      </dgm:t>
    </dgm:pt>
    <dgm:pt modelId="{178763FA-1195-40E7-ACAF-78B42E09184E}" type="parTrans" cxnId="{3C1EB973-F793-4A5C-97C6-3ECED5C7CF42}">
      <dgm:prSet/>
      <dgm:spPr/>
      <dgm:t>
        <a:bodyPr/>
        <a:lstStyle/>
        <a:p>
          <a:endParaRPr lang="en-GB"/>
        </a:p>
      </dgm:t>
    </dgm:pt>
    <dgm:pt modelId="{9F3CC0C1-09D0-44EB-B2A7-F7D494AAE8E2}" type="sibTrans" cxnId="{3C1EB973-F793-4A5C-97C6-3ECED5C7CF42}">
      <dgm:prSet/>
      <dgm:spPr/>
      <dgm:t>
        <a:bodyPr/>
        <a:lstStyle/>
        <a:p>
          <a:endParaRPr lang="en-GB"/>
        </a:p>
      </dgm:t>
    </dgm:pt>
    <dgm:pt modelId="{38D6BE9D-78F8-401F-912D-C19CD835A49C}">
      <dgm:prSet phldrT="[Text]"/>
      <dgm:spPr/>
      <dgm:t>
        <a:bodyPr/>
        <a:lstStyle/>
        <a:p>
          <a:r>
            <a:rPr lang="en-US" dirty="0"/>
            <a:t>1990s</a:t>
          </a:r>
          <a:endParaRPr lang="en-GB" dirty="0"/>
        </a:p>
      </dgm:t>
    </dgm:pt>
    <dgm:pt modelId="{1DBC57FB-48DF-43A4-9FDF-388AFBC741BC}" type="parTrans" cxnId="{EF9A3F55-4BD9-4A32-899C-F215EB1B6EFA}">
      <dgm:prSet/>
      <dgm:spPr/>
      <dgm:t>
        <a:bodyPr/>
        <a:lstStyle/>
        <a:p>
          <a:endParaRPr lang="en-GB"/>
        </a:p>
      </dgm:t>
    </dgm:pt>
    <dgm:pt modelId="{07404D47-83BE-4253-B3B4-7B944F2CFAAF}" type="sibTrans" cxnId="{EF9A3F55-4BD9-4A32-899C-F215EB1B6EFA}">
      <dgm:prSet/>
      <dgm:spPr/>
      <dgm:t>
        <a:bodyPr/>
        <a:lstStyle/>
        <a:p>
          <a:endParaRPr lang="en-GB"/>
        </a:p>
      </dgm:t>
    </dgm:pt>
    <dgm:pt modelId="{2B00F0AD-4F42-4C3D-B14A-CB43D59D7E22}">
      <dgm:prSet phldrT="[Text]"/>
      <dgm:spPr/>
      <dgm:t>
        <a:bodyPr/>
        <a:lstStyle/>
        <a:p>
          <a:r>
            <a:rPr lang="en-US" dirty="0"/>
            <a:t>2010s</a:t>
          </a:r>
          <a:endParaRPr lang="en-GB" dirty="0"/>
        </a:p>
      </dgm:t>
    </dgm:pt>
    <dgm:pt modelId="{43DAC98C-B6DC-4743-B20A-796FF3D3BE1B}" type="parTrans" cxnId="{36CE0466-8C37-405A-9134-178B95F9D3A5}">
      <dgm:prSet/>
      <dgm:spPr/>
      <dgm:t>
        <a:bodyPr/>
        <a:lstStyle/>
        <a:p>
          <a:endParaRPr lang="en-GB"/>
        </a:p>
      </dgm:t>
    </dgm:pt>
    <dgm:pt modelId="{B8B5BD41-EB9E-4D76-91FB-37722C20BDD0}" type="sibTrans" cxnId="{36CE0466-8C37-405A-9134-178B95F9D3A5}">
      <dgm:prSet/>
      <dgm:spPr/>
      <dgm:t>
        <a:bodyPr/>
        <a:lstStyle/>
        <a:p>
          <a:endParaRPr lang="en-GB"/>
        </a:p>
      </dgm:t>
    </dgm:pt>
    <dgm:pt modelId="{3DEF2C85-154B-40E6-B97C-32085432834C}">
      <dgm:prSet phldrT="[Text]"/>
      <dgm:spPr/>
      <dgm:t>
        <a:bodyPr/>
        <a:lstStyle/>
        <a:p>
          <a:r>
            <a:rPr lang="en-US" dirty="0"/>
            <a:t>1950s</a:t>
          </a:r>
          <a:endParaRPr lang="en-GB" dirty="0"/>
        </a:p>
      </dgm:t>
    </dgm:pt>
    <dgm:pt modelId="{57749995-DB31-4C76-99BA-B872D8A3985B}" type="parTrans" cxnId="{6ADB035B-85DC-480F-B3E6-423160580963}">
      <dgm:prSet/>
      <dgm:spPr/>
      <dgm:t>
        <a:bodyPr/>
        <a:lstStyle/>
        <a:p>
          <a:endParaRPr lang="en-GB"/>
        </a:p>
      </dgm:t>
    </dgm:pt>
    <dgm:pt modelId="{473E2A31-489A-4F8D-9B03-CB6E5EEE3777}" type="sibTrans" cxnId="{6ADB035B-85DC-480F-B3E6-423160580963}">
      <dgm:prSet/>
      <dgm:spPr/>
      <dgm:t>
        <a:bodyPr/>
        <a:lstStyle/>
        <a:p>
          <a:endParaRPr lang="en-GB"/>
        </a:p>
      </dgm:t>
    </dgm:pt>
    <dgm:pt modelId="{069BAD3D-C09C-45A5-9E09-50D370B73D47}">
      <dgm:prSet phldrT="[Text]"/>
      <dgm:spPr/>
      <dgm:t>
        <a:bodyPr/>
        <a:lstStyle/>
        <a:p>
          <a:r>
            <a:rPr lang="en-US" dirty="0"/>
            <a:t>1960s</a:t>
          </a:r>
          <a:endParaRPr lang="en-GB" dirty="0"/>
        </a:p>
      </dgm:t>
    </dgm:pt>
    <dgm:pt modelId="{64836E5E-BC80-4A24-B5C5-E36792F11EFD}" type="parTrans" cxnId="{E397E276-5153-4E24-BE13-026B70F68F9E}">
      <dgm:prSet/>
      <dgm:spPr/>
      <dgm:t>
        <a:bodyPr/>
        <a:lstStyle/>
        <a:p>
          <a:endParaRPr lang="en-GB"/>
        </a:p>
      </dgm:t>
    </dgm:pt>
    <dgm:pt modelId="{81C54471-EC93-40A9-9ED3-A3622F904E8F}" type="sibTrans" cxnId="{E397E276-5153-4E24-BE13-026B70F68F9E}">
      <dgm:prSet/>
      <dgm:spPr/>
      <dgm:t>
        <a:bodyPr/>
        <a:lstStyle/>
        <a:p>
          <a:endParaRPr lang="en-GB"/>
        </a:p>
      </dgm:t>
    </dgm:pt>
    <dgm:pt modelId="{A1ACB1CE-F2F6-4BE4-BEEC-CF12E029E7BA}" type="pres">
      <dgm:prSet presAssocID="{77174BD9-A617-4C98-A3D0-A6822DB24329}" presName="arrowDiagram" presStyleCnt="0">
        <dgm:presLayoutVars>
          <dgm:chMax val="5"/>
          <dgm:dir/>
          <dgm:resizeHandles val="exact"/>
        </dgm:presLayoutVars>
      </dgm:prSet>
      <dgm:spPr/>
    </dgm:pt>
    <dgm:pt modelId="{CF779223-B618-4651-B05B-EF1E33D44FC9}" type="pres">
      <dgm:prSet presAssocID="{77174BD9-A617-4C98-A3D0-A6822DB24329}" presName="arrow" presStyleLbl="bgShp" presStyleIdx="0" presStyleCnt="1" custScaleX="253359"/>
      <dgm:spPr/>
    </dgm:pt>
    <dgm:pt modelId="{24F45A24-F053-4F13-8EA3-03CDC7760051}" type="pres">
      <dgm:prSet presAssocID="{77174BD9-A617-4C98-A3D0-A6822DB24329}" presName="arrowDiagram5" presStyleCnt="0"/>
      <dgm:spPr/>
    </dgm:pt>
    <dgm:pt modelId="{7AFDA5C3-457C-4567-9C1C-CE0BD034B24A}" type="pres">
      <dgm:prSet presAssocID="{DD4B452B-45DA-423A-90D2-0111B5845AEE}" presName="bullet5a" presStyleLbl="node1" presStyleIdx="0" presStyleCnt="5" custLinFactX="-900000" custLinFactY="-100000" custLinFactNeighborX="-920939" custLinFactNeighborY="-146443"/>
      <dgm:spPr/>
    </dgm:pt>
    <dgm:pt modelId="{CAB1CA5F-D3CE-495B-988E-E3BE079605B5}" type="pres">
      <dgm:prSet presAssocID="{DD4B452B-45DA-423A-90D2-0111B5845AEE}" presName="textBox5a" presStyleLbl="revTx" presStyleIdx="0" presStyleCnt="5" custScaleX="153381" custLinFactX="-100476" custLinFactNeighborX="-200000" custLinFactNeighborY="-4234">
        <dgm:presLayoutVars>
          <dgm:bulletEnabled val="1"/>
        </dgm:presLayoutVars>
      </dgm:prSet>
      <dgm:spPr/>
    </dgm:pt>
    <dgm:pt modelId="{089A9DC2-1FF8-4C18-8971-28E02243B3A3}" type="pres">
      <dgm:prSet presAssocID="{3DEF2C85-154B-40E6-B97C-32085432834C}" presName="bullet5b" presStyleLbl="node1" presStyleIdx="1" presStyleCnt="5" custLinFactX="-200000" custLinFactY="-48702" custLinFactNeighborX="-219866" custLinFactNeighborY="-100000"/>
      <dgm:spPr/>
    </dgm:pt>
    <dgm:pt modelId="{12D44396-2124-4B89-8CC9-BE08CE92A326}" type="pres">
      <dgm:prSet presAssocID="{3DEF2C85-154B-40E6-B97C-32085432834C}" presName="textBox5b" presStyleLbl="revTx" presStyleIdx="1" presStyleCnt="5" custScaleY="89877" custLinFactNeighborX="-91055">
        <dgm:presLayoutVars>
          <dgm:bulletEnabled val="1"/>
        </dgm:presLayoutVars>
      </dgm:prSet>
      <dgm:spPr/>
    </dgm:pt>
    <dgm:pt modelId="{81D2A1BF-C2BE-4FCA-9FCD-C999590FFB9B}" type="pres">
      <dgm:prSet presAssocID="{069BAD3D-C09C-45A5-9E09-50D370B73D47}" presName="bullet5c" presStyleLbl="node1" presStyleIdx="2" presStyleCnt="5" custLinFactX="64010" custLinFactNeighborX="100000" custLinFactNeighborY="-59044"/>
      <dgm:spPr/>
    </dgm:pt>
    <dgm:pt modelId="{EB2DFB2B-3804-4E7F-98D7-38291055F069}" type="pres">
      <dgm:prSet presAssocID="{069BAD3D-C09C-45A5-9E09-50D370B73D47}" presName="textBox5c" presStyleLbl="revTx" presStyleIdx="2" presStyleCnt="5" custScaleY="81009" custLinFactNeighborX="39159" custLinFactNeighborY="9904">
        <dgm:presLayoutVars>
          <dgm:bulletEnabled val="1"/>
        </dgm:presLayoutVars>
      </dgm:prSet>
      <dgm:spPr/>
    </dgm:pt>
    <dgm:pt modelId="{9DB4154D-20F6-457F-999A-06A28934F211}" type="pres">
      <dgm:prSet presAssocID="{38D6BE9D-78F8-401F-912D-C19CD835A49C}" presName="bullet5d" presStyleLbl="node1" presStyleIdx="3" presStyleCnt="5" custLinFactX="300000" custLinFactNeighborX="365352" custLinFactNeighborY="-15237"/>
      <dgm:spPr/>
    </dgm:pt>
    <dgm:pt modelId="{4EAE3BF8-2AC9-4896-ACC9-8DFE9D7A2FBF}" type="pres">
      <dgm:prSet presAssocID="{38D6BE9D-78F8-401F-912D-C19CD835A49C}" presName="textBox5d" presStyleLbl="revTx" presStyleIdx="3" presStyleCnt="5" custAng="0" custScaleY="77400" custLinFactX="88940" custLinFactNeighborX="100000" custLinFactNeighborY="18800">
        <dgm:presLayoutVars>
          <dgm:bulletEnabled val="1"/>
        </dgm:presLayoutVars>
      </dgm:prSet>
      <dgm:spPr/>
    </dgm:pt>
    <dgm:pt modelId="{5B72393E-1F84-48CE-9B21-D4308A1AF0D0}" type="pres">
      <dgm:prSet presAssocID="{2B00F0AD-4F42-4C3D-B14A-CB43D59D7E22}" presName="bullet5e" presStyleLbl="node1" presStyleIdx="4" presStyleCnt="5" custLinFactX="400000" custLinFactNeighborX="464976" custLinFactNeighborY="3986"/>
      <dgm:spPr/>
    </dgm:pt>
    <dgm:pt modelId="{EC34248C-2496-4D66-B509-7059E414B74E}" type="pres">
      <dgm:prSet presAssocID="{2B00F0AD-4F42-4C3D-B14A-CB43D59D7E22}" presName="textBox5e" presStyleLbl="revTx" presStyleIdx="4" presStyleCnt="5" custScaleY="71249" custLinFactX="108602" custLinFactNeighborX="200000" custLinFactNeighborY="21906">
        <dgm:presLayoutVars>
          <dgm:bulletEnabled val="1"/>
        </dgm:presLayoutVars>
      </dgm:prSet>
      <dgm:spPr/>
    </dgm:pt>
  </dgm:ptLst>
  <dgm:cxnLst>
    <dgm:cxn modelId="{7017FF0A-0890-446C-A7C1-AD844CFD46A7}" type="presOf" srcId="{38D6BE9D-78F8-401F-912D-C19CD835A49C}" destId="{4EAE3BF8-2AC9-4896-ACC9-8DFE9D7A2FBF}" srcOrd="0" destOrd="0" presId="urn:microsoft.com/office/officeart/2005/8/layout/arrow2"/>
    <dgm:cxn modelId="{3D66E116-9801-410C-B1A7-B9A1DE224519}" type="presOf" srcId="{069BAD3D-C09C-45A5-9E09-50D370B73D47}" destId="{EB2DFB2B-3804-4E7F-98D7-38291055F069}" srcOrd="0" destOrd="0" presId="urn:microsoft.com/office/officeart/2005/8/layout/arrow2"/>
    <dgm:cxn modelId="{9D2E971D-8FE1-4667-BC0F-6C434CF147BF}" type="presOf" srcId="{77174BD9-A617-4C98-A3D0-A6822DB24329}" destId="{A1ACB1CE-F2F6-4BE4-BEEC-CF12E029E7BA}" srcOrd="0" destOrd="0" presId="urn:microsoft.com/office/officeart/2005/8/layout/arrow2"/>
    <dgm:cxn modelId="{DBE8F83F-9439-42E0-B712-0D78077E7087}" type="presOf" srcId="{DD4B452B-45DA-423A-90D2-0111B5845AEE}" destId="{CAB1CA5F-D3CE-495B-988E-E3BE079605B5}" srcOrd="0" destOrd="0" presId="urn:microsoft.com/office/officeart/2005/8/layout/arrow2"/>
    <dgm:cxn modelId="{6ADB035B-85DC-480F-B3E6-423160580963}" srcId="{77174BD9-A617-4C98-A3D0-A6822DB24329}" destId="{3DEF2C85-154B-40E6-B97C-32085432834C}" srcOrd="1" destOrd="0" parTransId="{57749995-DB31-4C76-99BA-B872D8A3985B}" sibTransId="{473E2A31-489A-4F8D-9B03-CB6E5EEE3777}"/>
    <dgm:cxn modelId="{36CE0466-8C37-405A-9134-178B95F9D3A5}" srcId="{77174BD9-A617-4C98-A3D0-A6822DB24329}" destId="{2B00F0AD-4F42-4C3D-B14A-CB43D59D7E22}" srcOrd="4" destOrd="0" parTransId="{43DAC98C-B6DC-4743-B20A-796FF3D3BE1B}" sibTransId="{B8B5BD41-EB9E-4D76-91FB-37722C20BDD0}"/>
    <dgm:cxn modelId="{3C1EB973-F793-4A5C-97C6-3ECED5C7CF42}" srcId="{77174BD9-A617-4C98-A3D0-A6822DB24329}" destId="{DD4B452B-45DA-423A-90D2-0111B5845AEE}" srcOrd="0" destOrd="0" parTransId="{178763FA-1195-40E7-ACAF-78B42E09184E}" sibTransId="{9F3CC0C1-09D0-44EB-B2A7-F7D494AAE8E2}"/>
    <dgm:cxn modelId="{EF9A3F55-4BD9-4A32-899C-F215EB1B6EFA}" srcId="{77174BD9-A617-4C98-A3D0-A6822DB24329}" destId="{38D6BE9D-78F8-401F-912D-C19CD835A49C}" srcOrd="3" destOrd="0" parTransId="{1DBC57FB-48DF-43A4-9FDF-388AFBC741BC}" sibTransId="{07404D47-83BE-4253-B3B4-7B944F2CFAAF}"/>
    <dgm:cxn modelId="{E397E276-5153-4E24-BE13-026B70F68F9E}" srcId="{77174BD9-A617-4C98-A3D0-A6822DB24329}" destId="{069BAD3D-C09C-45A5-9E09-50D370B73D47}" srcOrd="2" destOrd="0" parTransId="{64836E5E-BC80-4A24-B5C5-E36792F11EFD}" sibTransId="{81C54471-EC93-40A9-9ED3-A3622F904E8F}"/>
    <dgm:cxn modelId="{D4CBDD8D-020C-43D5-AC31-10375A387835}" type="presOf" srcId="{3DEF2C85-154B-40E6-B97C-32085432834C}" destId="{12D44396-2124-4B89-8CC9-BE08CE92A326}" srcOrd="0" destOrd="0" presId="urn:microsoft.com/office/officeart/2005/8/layout/arrow2"/>
    <dgm:cxn modelId="{4F6EDCE7-DA72-43D7-ADEC-1DE695E7097D}" type="presOf" srcId="{2B00F0AD-4F42-4C3D-B14A-CB43D59D7E22}" destId="{EC34248C-2496-4D66-B509-7059E414B74E}" srcOrd="0" destOrd="0" presId="urn:microsoft.com/office/officeart/2005/8/layout/arrow2"/>
    <dgm:cxn modelId="{02D9D24B-BA5F-4577-9755-3C6EFAEA5A51}" type="presParOf" srcId="{A1ACB1CE-F2F6-4BE4-BEEC-CF12E029E7BA}" destId="{CF779223-B618-4651-B05B-EF1E33D44FC9}" srcOrd="0" destOrd="0" presId="urn:microsoft.com/office/officeart/2005/8/layout/arrow2"/>
    <dgm:cxn modelId="{F0DB21C5-A1CE-4141-90E3-6651AD0112DE}" type="presParOf" srcId="{A1ACB1CE-F2F6-4BE4-BEEC-CF12E029E7BA}" destId="{24F45A24-F053-4F13-8EA3-03CDC7760051}" srcOrd="1" destOrd="0" presId="urn:microsoft.com/office/officeart/2005/8/layout/arrow2"/>
    <dgm:cxn modelId="{E49A2D6C-0FAA-49DC-824D-5998BBEF8008}" type="presParOf" srcId="{24F45A24-F053-4F13-8EA3-03CDC7760051}" destId="{7AFDA5C3-457C-4567-9C1C-CE0BD034B24A}" srcOrd="0" destOrd="0" presId="urn:microsoft.com/office/officeart/2005/8/layout/arrow2"/>
    <dgm:cxn modelId="{6077673B-520C-43F1-A758-265E2DA86FCC}" type="presParOf" srcId="{24F45A24-F053-4F13-8EA3-03CDC7760051}" destId="{CAB1CA5F-D3CE-495B-988E-E3BE079605B5}" srcOrd="1" destOrd="0" presId="urn:microsoft.com/office/officeart/2005/8/layout/arrow2"/>
    <dgm:cxn modelId="{A2008643-56F0-4A3C-A42F-F165418901E4}" type="presParOf" srcId="{24F45A24-F053-4F13-8EA3-03CDC7760051}" destId="{089A9DC2-1FF8-4C18-8971-28E02243B3A3}" srcOrd="2" destOrd="0" presId="urn:microsoft.com/office/officeart/2005/8/layout/arrow2"/>
    <dgm:cxn modelId="{DEA7DDBC-618A-4011-8C9E-58B9B755F584}" type="presParOf" srcId="{24F45A24-F053-4F13-8EA3-03CDC7760051}" destId="{12D44396-2124-4B89-8CC9-BE08CE92A326}" srcOrd="3" destOrd="0" presId="urn:microsoft.com/office/officeart/2005/8/layout/arrow2"/>
    <dgm:cxn modelId="{9DB077F1-F316-4CA5-923E-5D1E2CAE269B}" type="presParOf" srcId="{24F45A24-F053-4F13-8EA3-03CDC7760051}" destId="{81D2A1BF-C2BE-4FCA-9FCD-C999590FFB9B}" srcOrd="4" destOrd="0" presId="urn:microsoft.com/office/officeart/2005/8/layout/arrow2"/>
    <dgm:cxn modelId="{0DDC32CE-97E3-4E8F-980F-F27E70D166F7}" type="presParOf" srcId="{24F45A24-F053-4F13-8EA3-03CDC7760051}" destId="{EB2DFB2B-3804-4E7F-98D7-38291055F069}" srcOrd="5" destOrd="0" presId="urn:microsoft.com/office/officeart/2005/8/layout/arrow2"/>
    <dgm:cxn modelId="{BAFFCE8E-1B29-497A-9A67-2F3C14448939}" type="presParOf" srcId="{24F45A24-F053-4F13-8EA3-03CDC7760051}" destId="{9DB4154D-20F6-457F-999A-06A28934F211}" srcOrd="6" destOrd="0" presId="urn:microsoft.com/office/officeart/2005/8/layout/arrow2"/>
    <dgm:cxn modelId="{1D59C32D-A26E-48DB-8377-097DDBA053BE}" type="presParOf" srcId="{24F45A24-F053-4F13-8EA3-03CDC7760051}" destId="{4EAE3BF8-2AC9-4896-ACC9-8DFE9D7A2FBF}" srcOrd="7" destOrd="0" presId="urn:microsoft.com/office/officeart/2005/8/layout/arrow2"/>
    <dgm:cxn modelId="{A7A105E4-69CC-4782-A966-DCB6DDDBCD1C}" type="presParOf" srcId="{24F45A24-F053-4F13-8EA3-03CDC7760051}" destId="{5B72393E-1F84-48CE-9B21-D4308A1AF0D0}" srcOrd="8" destOrd="0" presId="urn:microsoft.com/office/officeart/2005/8/layout/arrow2"/>
    <dgm:cxn modelId="{D0312099-EE42-4D07-98AD-6381D509D27F}" type="presParOf" srcId="{24F45A24-F053-4F13-8EA3-03CDC7760051}" destId="{EC34248C-2496-4D66-B509-7059E414B74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174BD9-A617-4C98-A3D0-A6822DB2432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4B452B-45DA-423A-90D2-0111B5845AEE}">
      <dgm:prSet phldrT="[Text]" custT="1"/>
      <dgm:spPr/>
      <dgm:t>
        <a:bodyPr/>
        <a:lstStyle/>
        <a:p>
          <a:r>
            <a:rPr lang="en-US" sz="1100" dirty="0"/>
            <a:t>1920s</a:t>
          </a:r>
          <a:endParaRPr lang="en-GB" sz="1100" dirty="0"/>
        </a:p>
      </dgm:t>
    </dgm:pt>
    <dgm:pt modelId="{178763FA-1195-40E7-ACAF-78B42E09184E}" type="parTrans" cxnId="{3C1EB973-F793-4A5C-97C6-3ECED5C7CF42}">
      <dgm:prSet/>
      <dgm:spPr/>
      <dgm:t>
        <a:bodyPr/>
        <a:lstStyle/>
        <a:p>
          <a:endParaRPr lang="en-GB"/>
        </a:p>
      </dgm:t>
    </dgm:pt>
    <dgm:pt modelId="{9F3CC0C1-09D0-44EB-B2A7-F7D494AAE8E2}" type="sibTrans" cxnId="{3C1EB973-F793-4A5C-97C6-3ECED5C7CF42}">
      <dgm:prSet/>
      <dgm:spPr/>
      <dgm:t>
        <a:bodyPr/>
        <a:lstStyle/>
        <a:p>
          <a:endParaRPr lang="en-GB"/>
        </a:p>
      </dgm:t>
    </dgm:pt>
    <dgm:pt modelId="{38D6BE9D-78F8-401F-912D-C19CD835A49C}">
      <dgm:prSet phldrT="[Text]"/>
      <dgm:spPr/>
      <dgm:t>
        <a:bodyPr/>
        <a:lstStyle/>
        <a:p>
          <a:r>
            <a:rPr lang="en-US" dirty="0"/>
            <a:t>1990s</a:t>
          </a:r>
          <a:endParaRPr lang="en-GB" dirty="0"/>
        </a:p>
      </dgm:t>
    </dgm:pt>
    <dgm:pt modelId="{1DBC57FB-48DF-43A4-9FDF-388AFBC741BC}" type="parTrans" cxnId="{EF9A3F55-4BD9-4A32-899C-F215EB1B6EFA}">
      <dgm:prSet/>
      <dgm:spPr/>
      <dgm:t>
        <a:bodyPr/>
        <a:lstStyle/>
        <a:p>
          <a:endParaRPr lang="en-GB"/>
        </a:p>
      </dgm:t>
    </dgm:pt>
    <dgm:pt modelId="{07404D47-83BE-4253-B3B4-7B944F2CFAAF}" type="sibTrans" cxnId="{EF9A3F55-4BD9-4A32-899C-F215EB1B6EFA}">
      <dgm:prSet/>
      <dgm:spPr/>
      <dgm:t>
        <a:bodyPr/>
        <a:lstStyle/>
        <a:p>
          <a:endParaRPr lang="en-GB"/>
        </a:p>
      </dgm:t>
    </dgm:pt>
    <dgm:pt modelId="{2B00F0AD-4F42-4C3D-B14A-CB43D59D7E22}">
      <dgm:prSet phldrT="[Text]"/>
      <dgm:spPr/>
      <dgm:t>
        <a:bodyPr/>
        <a:lstStyle/>
        <a:p>
          <a:r>
            <a:rPr lang="en-US" dirty="0"/>
            <a:t>2010s</a:t>
          </a:r>
          <a:endParaRPr lang="en-GB" dirty="0"/>
        </a:p>
      </dgm:t>
    </dgm:pt>
    <dgm:pt modelId="{43DAC98C-B6DC-4743-B20A-796FF3D3BE1B}" type="parTrans" cxnId="{36CE0466-8C37-405A-9134-178B95F9D3A5}">
      <dgm:prSet/>
      <dgm:spPr/>
      <dgm:t>
        <a:bodyPr/>
        <a:lstStyle/>
        <a:p>
          <a:endParaRPr lang="en-GB"/>
        </a:p>
      </dgm:t>
    </dgm:pt>
    <dgm:pt modelId="{B8B5BD41-EB9E-4D76-91FB-37722C20BDD0}" type="sibTrans" cxnId="{36CE0466-8C37-405A-9134-178B95F9D3A5}">
      <dgm:prSet/>
      <dgm:spPr/>
      <dgm:t>
        <a:bodyPr/>
        <a:lstStyle/>
        <a:p>
          <a:endParaRPr lang="en-GB"/>
        </a:p>
      </dgm:t>
    </dgm:pt>
    <dgm:pt modelId="{3DEF2C85-154B-40E6-B97C-32085432834C}">
      <dgm:prSet phldrT="[Text]"/>
      <dgm:spPr/>
      <dgm:t>
        <a:bodyPr/>
        <a:lstStyle/>
        <a:p>
          <a:r>
            <a:rPr lang="en-US" dirty="0"/>
            <a:t>1950s</a:t>
          </a:r>
          <a:endParaRPr lang="en-GB" dirty="0"/>
        </a:p>
      </dgm:t>
    </dgm:pt>
    <dgm:pt modelId="{57749995-DB31-4C76-99BA-B872D8A3985B}" type="parTrans" cxnId="{6ADB035B-85DC-480F-B3E6-423160580963}">
      <dgm:prSet/>
      <dgm:spPr/>
      <dgm:t>
        <a:bodyPr/>
        <a:lstStyle/>
        <a:p>
          <a:endParaRPr lang="en-GB"/>
        </a:p>
      </dgm:t>
    </dgm:pt>
    <dgm:pt modelId="{473E2A31-489A-4F8D-9B03-CB6E5EEE3777}" type="sibTrans" cxnId="{6ADB035B-85DC-480F-B3E6-423160580963}">
      <dgm:prSet/>
      <dgm:spPr/>
      <dgm:t>
        <a:bodyPr/>
        <a:lstStyle/>
        <a:p>
          <a:endParaRPr lang="en-GB"/>
        </a:p>
      </dgm:t>
    </dgm:pt>
    <dgm:pt modelId="{069BAD3D-C09C-45A5-9E09-50D370B73D47}">
      <dgm:prSet phldrT="[Text]"/>
      <dgm:spPr/>
      <dgm:t>
        <a:bodyPr/>
        <a:lstStyle/>
        <a:p>
          <a:r>
            <a:rPr lang="en-US" dirty="0"/>
            <a:t>1960s</a:t>
          </a:r>
          <a:endParaRPr lang="en-GB" dirty="0"/>
        </a:p>
      </dgm:t>
    </dgm:pt>
    <dgm:pt modelId="{64836E5E-BC80-4A24-B5C5-E36792F11EFD}" type="parTrans" cxnId="{E397E276-5153-4E24-BE13-026B70F68F9E}">
      <dgm:prSet/>
      <dgm:spPr/>
      <dgm:t>
        <a:bodyPr/>
        <a:lstStyle/>
        <a:p>
          <a:endParaRPr lang="en-GB"/>
        </a:p>
      </dgm:t>
    </dgm:pt>
    <dgm:pt modelId="{81C54471-EC93-40A9-9ED3-A3622F904E8F}" type="sibTrans" cxnId="{E397E276-5153-4E24-BE13-026B70F68F9E}">
      <dgm:prSet/>
      <dgm:spPr/>
      <dgm:t>
        <a:bodyPr/>
        <a:lstStyle/>
        <a:p>
          <a:endParaRPr lang="en-GB"/>
        </a:p>
      </dgm:t>
    </dgm:pt>
    <dgm:pt modelId="{A1ACB1CE-F2F6-4BE4-BEEC-CF12E029E7BA}" type="pres">
      <dgm:prSet presAssocID="{77174BD9-A617-4C98-A3D0-A6822DB24329}" presName="arrowDiagram" presStyleCnt="0">
        <dgm:presLayoutVars>
          <dgm:chMax val="5"/>
          <dgm:dir/>
          <dgm:resizeHandles val="exact"/>
        </dgm:presLayoutVars>
      </dgm:prSet>
      <dgm:spPr/>
    </dgm:pt>
    <dgm:pt modelId="{CF779223-B618-4651-B05B-EF1E33D44FC9}" type="pres">
      <dgm:prSet presAssocID="{77174BD9-A617-4C98-A3D0-A6822DB24329}" presName="arrow" presStyleLbl="bgShp" presStyleIdx="0" presStyleCnt="1" custScaleX="253359"/>
      <dgm:spPr/>
    </dgm:pt>
    <dgm:pt modelId="{24F45A24-F053-4F13-8EA3-03CDC7760051}" type="pres">
      <dgm:prSet presAssocID="{77174BD9-A617-4C98-A3D0-A6822DB24329}" presName="arrowDiagram5" presStyleCnt="0"/>
      <dgm:spPr/>
    </dgm:pt>
    <dgm:pt modelId="{7AFDA5C3-457C-4567-9C1C-CE0BD034B24A}" type="pres">
      <dgm:prSet presAssocID="{DD4B452B-45DA-423A-90D2-0111B5845AEE}" presName="bullet5a" presStyleLbl="node1" presStyleIdx="0" presStyleCnt="5" custLinFactX="-900000" custLinFactY="-100000" custLinFactNeighborX="-920939" custLinFactNeighborY="-146443"/>
      <dgm:spPr/>
    </dgm:pt>
    <dgm:pt modelId="{CAB1CA5F-D3CE-495B-988E-E3BE079605B5}" type="pres">
      <dgm:prSet presAssocID="{DD4B452B-45DA-423A-90D2-0111B5845AEE}" presName="textBox5a" presStyleLbl="revTx" presStyleIdx="0" presStyleCnt="5" custScaleX="153381" custLinFactX="-100476" custLinFactNeighborX="-200000" custLinFactNeighborY="-4234">
        <dgm:presLayoutVars>
          <dgm:bulletEnabled val="1"/>
        </dgm:presLayoutVars>
      </dgm:prSet>
      <dgm:spPr/>
    </dgm:pt>
    <dgm:pt modelId="{089A9DC2-1FF8-4C18-8971-28E02243B3A3}" type="pres">
      <dgm:prSet presAssocID="{3DEF2C85-154B-40E6-B97C-32085432834C}" presName="bullet5b" presStyleLbl="node1" presStyleIdx="1" presStyleCnt="5" custLinFactX="-200000" custLinFactY="-48702" custLinFactNeighborX="-219866" custLinFactNeighborY="-100000"/>
      <dgm:spPr/>
    </dgm:pt>
    <dgm:pt modelId="{12D44396-2124-4B89-8CC9-BE08CE92A326}" type="pres">
      <dgm:prSet presAssocID="{3DEF2C85-154B-40E6-B97C-32085432834C}" presName="textBox5b" presStyleLbl="revTx" presStyleIdx="1" presStyleCnt="5" custScaleY="89877" custLinFactNeighborX="-91055">
        <dgm:presLayoutVars>
          <dgm:bulletEnabled val="1"/>
        </dgm:presLayoutVars>
      </dgm:prSet>
      <dgm:spPr/>
    </dgm:pt>
    <dgm:pt modelId="{81D2A1BF-C2BE-4FCA-9FCD-C999590FFB9B}" type="pres">
      <dgm:prSet presAssocID="{069BAD3D-C09C-45A5-9E09-50D370B73D47}" presName="bullet5c" presStyleLbl="node1" presStyleIdx="2" presStyleCnt="5" custLinFactX="64010" custLinFactNeighborX="100000" custLinFactNeighborY="-59044"/>
      <dgm:spPr/>
    </dgm:pt>
    <dgm:pt modelId="{EB2DFB2B-3804-4E7F-98D7-38291055F069}" type="pres">
      <dgm:prSet presAssocID="{069BAD3D-C09C-45A5-9E09-50D370B73D47}" presName="textBox5c" presStyleLbl="revTx" presStyleIdx="2" presStyleCnt="5" custScaleY="81009" custLinFactNeighborX="39159" custLinFactNeighborY="9904">
        <dgm:presLayoutVars>
          <dgm:bulletEnabled val="1"/>
        </dgm:presLayoutVars>
      </dgm:prSet>
      <dgm:spPr/>
    </dgm:pt>
    <dgm:pt modelId="{9DB4154D-20F6-457F-999A-06A28934F211}" type="pres">
      <dgm:prSet presAssocID="{38D6BE9D-78F8-401F-912D-C19CD835A49C}" presName="bullet5d" presStyleLbl="node1" presStyleIdx="3" presStyleCnt="5" custLinFactX="300000" custLinFactNeighborX="365352" custLinFactNeighborY="-15237"/>
      <dgm:spPr/>
    </dgm:pt>
    <dgm:pt modelId="{4EAE3BF8-2AC9-4896-ACC9-8DFE9D7A2FBF}" type="pres">
      <dgm:prSet presAssocID="{38D6BE9D-78F8-401F-912D-C19CD835A49C}" presName="textBox5d" presStyleLbl="revTx" presStyleIdx="3" presStyleCnt="5" custAng="0" custScaleY="77400" custLinFactX="88940" custLinFactNeighborX="100000" custLinFactNeighborY="18800">
        <dgm:presLayoutVars>
          <dgm:bulletEnabled val="1"/>
        </dgm:presLayoutVars>
      </dgm:prSet>
      <dgm:spPr/>
    </dgm:pt>
    <dgm:pt modelId="{5B72393E-1F84-48CE-9B21-D4308A1AF0D0}" type="pres">
      <dgm:prSet presAssocID="{2B00F0AD-4F42-4C3D-B14A-CB43D59D7E22}" presName="bullet5e" presStyleLbl="node1" presStyleIdx="4" presStyleCnt="5" custLinFactX="400000" custLinFactNeighborX="464976" custLinFactNeighborY="3986"/>
      <dgm:spPr/>
    </dgm:pt>
    <dgm:pt modelId="{EC34248C-2496-4D66-B509-7059E414B74E}" type="pres">
      <dgm:prSet presAssocID="{2B00F0AD-4F42-4C3D-B14A-CB43D59D7E22}" presName="textBox5e" presStyleLbl="revTx" presStyleIdx="4" presStyleCnt="5" custScaleY="71249" custLinFactX="108602" custLinFactNeighborX="200000" custLinFactNeighborY="21906">
        <dgm:presLayoutVars>
          <dgm:bulletEnabled val="1"/>
        </dgm:presLayoutVars>
      </dgm:prSet>
      <dgm:spPr/>
    </dgm:pt>
  </dgm:ptLst>
  <dgm:cxnLst>
    <dgm:cxn modelId="{53EF070C-EE7C-4B10-BF2A-99CE0EF60AA4}" type="presOf" srcId="{2B00F0AD-4F42-4C3D-B14A-CB43D59D7E22}" destId="{EC34248C-2496-4D66-B509-7059E414B74E}" srcOrd="0" destOrd="0" presId="urn:microsoft.com/office/officeart/2005/8/layout/arrow2"/>
    <dgm:cxn modelId="{84724E2A-CED1-455A-90AC-E778E290CBD8}" type="presOf" srcId="{069BAD3D-C09C-45A5-9E09-50D370B73D47}" destId="{EB2DFB2B-3804-4E7F-98D7-38291055F069}" srcOrd="0" destOrd="0" presId="urn:microsoft.com/office/officeart/2005/8/layout/arrow2"/>
    <dgm:cxn modelId="{6ADB035B-85DC-480F-B3E6-423160580963}" srcId="{77174BD9-A617-4C98-A3D0-A6822DB24329}" destId="{3DEF2C85-154B-40E6-B97C-32085432834C}" srcOrd="1" destOrd="0" parTransId="{57749995-DB31-4C76-99BA-B872D8A3985B}" sibTransId="{473E2A31-489A-4F8D-9B03-CB6E5EEE3777}"/>
    <dgm:cxn modelId="{36CE0466-8C37-405A-9134-178B95F9D3A5}" srcId="{77174BD9-A617-4C98-A3D0-A6822DB24329}" destId="{2B00F0AD-4F42-4C3D-B14A-CB43D59D7E22}" srcOrd="4" destOrd="0" parTransId="{43DAC98C-B6DC-4743-B20A-796FF3D3BE1B}" sibTransId="{B8B5BD41-EB9E-4D76-91FB-37722C20BDD0}"/>
    <dgm:cxn modelId="{4AF5206E-8609-481D-9249-8FACAFC8B2ED}" type="presOf" srcId="{3DEF2C85-154B-40E6-B97C-32085432834C}" destId="{12D44396-2124-4B89-8CC9-BE08CE92A326}" srcOrd="0" destOrd="0" presId="urn:microsoft.com/office/officeart/2005/8/layout/arrow2"/>
    <dgm:cxn modelId="{3C1EB973-F793-4A5C-97C6-3ECED5C7CF42}" srcId="{77174BD9-A617-4C98-A3D0-A6822DB24329}" destId="{DD4B452B-45DA-423A-90D2-0111B5845AEE}" srcOrd="0" destOrd="0" parTransId="{178763FA-1195-40E7-ACAF-78B42E09184E}" sibTransId="{9F3CC0C1-09D0-44EB-B2A7-F7D494AAE8E2}"/>
    <dgm:cxn modelId="{EF9A3F55-4BD9-4A32-899C-F215EB1B6EFA}" srcId="{77174BD9-A617-4C98-A3D0-A6822DB24329}" destId="{38D6BE9D-78F8-401F-912D-C19CD835A49C}" srcOrd="3" destOrd="0" parTransId="{1DBC57FB-48DF-43A4-9FDF-388AFBC741BC}" sibTransId="{07404D47-83BE-4253-B3B4-7B944F2CFAAF}"/>
    <dgm:cxn modelId="{AAD20756-4C3A-4F31-B858-C8EDB350E291}" type="presOf" srcId="{38D6BE9D-78F8-401F-912D-C19CD835A49C}" destId="{4EAE3BF8-2AC9-4896-ACC9-8DFE9D7A2FBF}" srcOrd="0" destOrd="0" presId="urn:microsoft.com/office/officeart/2005/8/layout/arrow2"/>
    <dgm:cxn modelId="{E397E276-5153-4E24-BE13-026B70F68F9E}" srcId="{77174BD9-A617-4C98-A3D0-A6822DB24329}" destId="{069BAD3D-C09C-45A5-9E09-50D370B73D47}" srcOrd="2" destOrd="0" parTransId="{64836E5E-BC80-4A24-B5C5-E36792F11EFD}" sibTransId="{81C54471-EC93-40A9-9ED3-A3622F904E8F}"/>
    <dgm:cxn modelId="{E6C226D2-F06E-4C76-9F97-46422178A500}" type="presOf" srcId="{77174BD9-A617-4C98-A3D0-A6822DB24329}" destId="{A1ACB1CE-F2F6-4BE4-BEEC-CF12E029E7BA}" srcOrd="0" destOrd="0" presId="urn:microsoft.com/office/officeart/2005/8/layout/arrow2"/>
    <dgm:cxn modelId="{1789F6DA-4837-4532-9C86-A0A83C1D2062}" type="presOf" srcId="{DD4B452B-45DA-423A-90D2-0111B5845AEE}" destId="{CAB1CA5F-D3CE-495B-988E-E3BE079605B5}" srcOrd="0" destOrd="0" presId="urn:microsoft.com/office/officeart/2005/8/layout/arrow2"/>
    <dgm:cxn modelId="{BD8ACACE-6273-4189-901C-E761B6540A84}" type="presParOf" srcId="{A1ACB1CE-F2F6-4BE4-BEEC-CF12E029E7BA}" destId="{CF779223-B618-4651-B05B-EF1E33D44FC9}" srcOrd="0" destOrd="0" presId="urn:microsoft.com/office/officeart/2005/8/layout/arrow2"/>
    <dgm:cxn modelId="{F7645915-4E31-418B-BA6E-E9B21E62957B}" type="presParOf" srcId="{A1ACB1CE-F2F6-4BE4-BEEC-CF12E029E7BA}" destId="{24F45A24-F053-4F13-8EA3-03CDC7760051}" srcOrd="1" destOrd="0" presId="urn:microsoft.com/office/officeart/2005/8/layout/arrow2"/>
    <dgm:cxn modelId="{83AF3A23-0789-4BC0-9CA4-6EB2399114BF}" type="presParOf" srcId="{24F45A24-F053-4F13-8EA3-03CDC7760051}" destId="{7AFDA5C3-457C-4567-9C1C-CE0BD034B24A}" srcOrd="0" destOrd="0" presId="urn:microsoft.com/office/officeart/2005/8/layout/arrow2"/>
    <dgm:cxn modelId="{2853B6B5-11A4-4225-BE66-F87D5D0BCEA1}" type="presParOf" srcId="{24F45A24-F053-4F13-8EA3-03CDC7760051}" destId="{CAB1CA5F-D3CE-495B-988E-E3BE079605B5}" srcOrd="1" destOrd="0" presId="urn:microsoft.com/office/officeart/2005/8/layout/arrow2"/>
    <dgm:cxn modelId="{2698F7C7-FA39-45C0-AA8A-B5671D7D505C}" type="presParOf" srcId="{24F45A24-F053-4F13-8EA3-03CDC7760051}" destId="{089A9DC2-1FF8-4C18-8971-28E02243B3A3}" srcOrd="2" destOrd="0" presId="urn:microsoft.com/office/officeart/2005/8/layout/arrow2"/>
    <dgm:cxn modelId="{47755149-44BB-494A-8014-66CD970276A4}" type="presParOf" srcId="{24F45A24-F053-4F13-8EA3-03CDC7760051}" destId="{12D44396-2124-4B89-8CC9-BE08CE92A326}" srcOrd="3" destOrd="0" presId="urn:microsoft.com/office/officeart/2005/8/layout/arrow2"/>
    <dgm:cxn modelId="{5A3BC99C-70EE-409A-B678-7E441CC554F9}" type="presParOf" srcId="{24F45A24-F053-4F13-8EA3-03CDC7760051}" destId="{81D2A1BF-C2BE-4FCA-9FCD-C999590FFB9B}" srcOrd="4" destOrd="0" presId="urn:microsoft.com/office/officeart/2005/8/layout/arrow2"/>
    <dgm:cxn modelId="{6E842050-A5A4-4517-9718-F89B4431255E}" type="presParOf" srcId="{24F45A24-F053-4F13-8EA3-03CDC7760051}" destId="{EB2DFB2B-3804-4E7F-98D7-38291055F069}" srcOrd="5" destOrd="0" presId="urn:microsoft.com/office/officeart/2005/8/layout/arrow2"/>
    <dgm:cxn modelId="{B5DBD319-5404-493C-B15A-DF7C1945B989}" type="presParOf" srcId="{24F45A24-F053-4F13-8EA3-03CDC7760051}" destId="{9DB4154D-20F6-457F-999A-06A28934F211}" srcOrd="6" destOrd="0" presId="urn:microsoft.com/office/officeart/2005/8/layout/arrow2"/>
    <dgm:cxn modelId="{A8D5F144-15F4-412F-A232-1D5F3B20FB6C}" type="presParOf" srcId="{24F45A24-F053-4F13-8EA3-03CDC7760051}" destId="{4EAE3BF8-2AC9-4896-ACC9-8DFE9D7A2FBF}" srcOrd="7" destOrd="0" presId="urn:microsoft.com/office/officeart/2005/8/layout/arrow2"/>
    <dgm:cxn modelId="{F957A102-CC44-453E-85CD-8CB48327A5F6}" type="presParOf" srcId="{24F45A24-F053-4F13-8EA3-03CDC7760051}" destId="{5B72393E-1F84-48CE-9B21-D4308A1AF0D0}" srcOrd="8" destOrd="0" presId="urn:microsoft.com/office/officeart/2005/8/layout/arrow2"/>
    <dgm:cxn modelId="{968A986E-3223-4A56-BA0F-ECD05B9256FB}" type="presParOf" srcId="{24F45A24-F053-4F13-8EA3-03CDC7760051}" destId="{EC34248C-2496-4D66-B509-7059E414B74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79223-B618-4651-B05B-EF1E33D44FC9}">
      <dsp:nvSpPr>
        <dsp:cNvPr id="0" name=""/>
        <dsp:cNvSpPr/>
      </dsp:nvSpPr>
      <dsp:spPr>
        <a:xfrm>
          <a:off x="406397" y="0"/>
          <a:ext cx="7663546" cy="189048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DA5C3-457C-4567-9C1C-CE0BD034B24A}">
      <dsp:nvSpPr>
        <dsp:cNvPr id="0" name=""/>
        <dsp:cNvSpPr/>
      </dsp:nvSpPr>
      <dsp:spPr>
        <a:xfrm>
          <a:off x="1756897" y="1234315"/>
          <a:ext cx="69569" cy="69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1CA5F-D3CE-495B-988E-E3BE079605B5}">
      <dsp:nvSpPr>
        <dsp:cNvPr id="0" name=""/>
        <dsp:cNvSpPr/>
      </dsp:nvSpPr>
      <dsp:spPr>
        <a:xfrm>
          <a:off x="1762124" y="1421500"/>
          <a:ext cx="607765" cy="44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64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1920s</a:t>
          </a:r>
          <a:endParaRPr lang="en-GB" sz="1100" kern="1200" dirty="0"/>
        </a:p>
      </dsp:txBody>
      <dsp:txXfrm>
        <a:off x="1762124" y="1421500"/>
        <a:ext cx="607765" cy="449935"/>
      </dsp:txXfrm>
    </dsp:sp>
    <dsp:sp modelId="{089A9DC2-1FF8-4C18-8971-28E02243B3A3}">
      <dsp:nvSpPr>
        <dsp:cNvPr id="0" name=""/>
        <dsp:cNvSpPr/>
      </dsp:nvSpPr>
      <dsp:spPr>
        <a:xfrm>
          <a:off x="2943107" y="882001"/>
          <a:ext cx="108891" cy="108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44396-2124-4B89-8CC9-BE08CE92A326}">
      <dsp:nvSpPr>
        <dsp:cNvPr id="0" name=""/>
        <dsp:cNvSpPr/>
      </dsp:nvSpPr>
      <dsp:spPr>
        <a:xfrm>
          <a:off x="2997554" y="1138465"/>
          <a:ext cx="502113" cy="71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0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1950s</a:t>
          </a:r>
          <a:endParaRPr lang="en-GB" sz="1100" kern="1200" dirty="0"/>
        </a:p>
      </dsp:txBody>
      <dsp:txXfrm>
        <a:off x="2997554" y="1138465"/>
        <a:ext cx="502113" cy="711927"/>
      </dsp:txXfrm>
    </dsp:sp>
    <dsp:sp modelId="{81D2A1BF-C2BE-4FCA-9FCD-C999590FFB9B}">
      <dsp:nvSpPr>
        <dsp:cNvPr id="0" name=""/>
        <dsp:cNvSpPr/>
      </dsp:nvSpPr>
      <dsp:spPr>
        <a:xfrm>
          <a:off x="4122397" y="669712"/>
          <a:ext cx="145189" cy="145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FB2B-3804-4E7F-98D7-38291055F069}">
      <dsp:nvSpPr>
        <dsp:cNvPr id="0" name=""/>
        <dsp:cNvSpPr/>
      </dsp:nvSpPr>
      <dsp:spPr>
        <a:xfrm>
          <a:off x="4185469" y="1029803"/>
          <a:ext cx="583782" cy="86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1960s</a:t>
          </a:r>
          <a:endParaRPr lang="en-GB" sz="1100" kern="1200" dirty="0"/>
        </a:p>
      </dsp:txBody>
      <dsp:txXfrm>
        <a:off x="4185469" y="1029803"/>
        <a:ext cx="583782" cy="860682"/>
      </dsp:txXfrm>
    </dsp:sp>
    <dsp:sp modelId="{9DB4154D-20F6-457F-999A-06A28934F211}">
      <dsp:nvSpPr>
        <dsp:cNvPr id="0" name=""/>
        <dsp:cNvSpPr/>
      </dsp:nvSpPr>
      <dsp:spPr>
        <a:xfrm>
          <a:off x="5694656" y="501517"/>
          <a:ext cx="187536" cy="187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E3BF8-2AC9-4896-ACC9-8DFE9D7A2FBF}">
      <dsp:nvSpPr>
        <dsp:cNvPr id="0" name=""/>
        <dsp:cNvSpPr/>
      </dsp:nvSpPr>
      <dsp:spPr>
        <a:xfrm>
          <a:off x="5683651" y="910117"/>
          <a:ext cx="604955" cy="980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72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1990s</a:t>
          </a:r>
          <a:endParaRPr lang="en-GB" sz="1100" kern="1200" dirty="0"/>
        </a:p>
      </dsp:txBody>
      <dsp:txXfrm>
        <a:off x="5683651" y="910117"/>
        <a:ext cx="604955" cy="980368"/>
      </dsp:txXfrm>
    </dsp:sp>
    <dsp:sp modelId="{5B72393E-1F84-48CE-9B21-D4308A1AF0D0}">
      <dsp:nvSpPr>
        <dsp:cNvPr id="0" name=""/>
        <dsp:cNvSpPr/>
      </dsp:nvSpPr>
      <dsp:spPr>
        <a:xfrm>
          <a:off x="7093049" y="389134"/>
          <a:ext cx="238957" cy="238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4248C-2496-4D66-B509-7059E414B74E}">
      <dsp:nvSpPr>
        <dsp:cNvPr id="0" name=""/>
        <dsp:cNvSpPr/>
      </dsp:nvSpPr>
      <dsp:spPr>
        <a:xfrm>
          <a:off x="7012509" y="899129"/>
          <a:ext cx="604955" cy="99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19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2010s</a:t>
          </a:r>
          <a:endParaRPr lang="en-GB" sz="1100" kern="1200" dirty="0"/>
        </a:p>
      </dsp:txBody>
      <dsp:txXfrm>
        <a:off x="7012509" y="899129"/>
        <a:ext cx="604955" cy="991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79223-B618-4651-B05B-EF1E33D44FC9}">
      <dsp:nvSpPr>
        <dsp:cNvPr id="0" name=""/>
        <dsp:cNvSpPr/>
      </dsp:nvSpPr>
      <dsp:spPr>
        <a:xfrm>
          <a:off x="406397" y="0"/>
          <a:ext cx="7663546" cy="189048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DA5C3-457C-4567-9C1C-CE0BD034B24A}">
      <dsp:nvSpPr>
        <dsp:cNvPr id="0" name=""/>
        <dsp:cNvSpPr/>
      </dsp:nvSpPr>
      <dsp:spPr>
        <a:xfrm>
          <a:off x="1756897" y="1234315"/>
          <a:ext cx="69569" cy="69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1CA5F-D3CE-495B-988E-E3BE079605B5}">
      <dsp:nvSpPr>
        <dsp:cNvPr id="0" name=""/>
        <dsp:cNvSpPr/>
      </dsp:nvSpPr>
      <dsp:spPr>
        <a:xfrm>
          <a:off x="1762124" y="1421500"/>
          <a:ext cx="607765" cy="449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64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1920s</a:t>
          </a:r>
          <a:endParaRPr lang="en-GB" sz="1100" kern="1200" dirty="0"/>
        </a:p>
      </dsp:txBody>
      <dsp:txXfrm>
        <a:off x="1762124" y="1421500"/>
        <a:ext cx="607765" cy="449935"/>
      </dsp:txXfrm>
    </dsp:sp>
    <dsp:sp modelId="{089A9DC2-1FF8-4C18-8971-28E02243B3A3}">
      <dsp:nvSpPr>
        <dsp:cNvPr id="0" name=""/>
        <dsp:cNvSpPr/>
      </dsp:nvSpPr>
      <dsp:spPr>
        <a:xfrm>
          <a:off x="2943107" y="882001"/>
          <a:ext cx="108891" cy="108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44396-2124-4B89-8CC9-BE08CE92A326}">
      <dsp:nvSpPr>
        <dsp:cNvPr id="0" name=""/>
        <dsp:cNvSpPr/>
      </dsp:nvSpPr>
      <dsp:spPr>
        <a:xfrm>
          <a:off x="2997554" y="1138465"/>
          <a:ext cx="502113" cy="71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70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1950s</a:t>
          </a:r>
          <a:endParaRPr lang="en-GB" sz="1100" kern="1200" dirty="0"/>
        </a:p>
      </dsp:txBody>
      <dsp:txXfrm>
        <a:off x="2997554" y="1138465"/>
        <a:ext cx="502113" cy="711927"/>
      </dsp:txXfrm>
    </dsp:sp>
    <dsp:sp modelId="{81D2A1BF-C2BE-4FCA-9FCD-C999590FFB9B}">
      <dsp:nvSpPr>
        <dsp:cNvPr id="0" name=""/>
        <dsp:cNvSpPr/>
      </dsp:nvSpPr>
      <dsp:spPr>
        <a:xfrm>
          <a:off x="4122397" y="669712"/>
          <a:ext cx="145189" cy="1451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FB2B-3804-4E7F-98D7-38291055F069}">
      <dsp:nvSpPr>
        <dsp:cNvPr id="0" name=""/>
        <dsp:cNvSpPr/>
      </dsp:nvSpPr>
      <dsp:spPr>
        <a:xfrm>
          <a:off x="4185469" y="1029803"/>
          <a:ext cx="583782" cy="86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33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1960s</a:t>
          </a:r>
          <a:endParaRPr lang="en-GB" sz="1100" kern="1200" dirty="0"/>
        </a:p>
      </dsp:txBody>
      <dsp:txXfrm>
        <a:off x="4185469" y="1029803"/>
        <a:ext cx="583782" cy="860682"/>
      </dsp:txXfrm>
    </dsp:sp>
    <dsp:sp modelId="{9DB4154D-20F6-457F-999A-06A28934F211}">
      <dsp:nvSpPr>
        <dsp:cNvPr id="0" name=""/>
        <dsp:cNvSpPr/>
      </dsp:nvSpPr>
      <dsp:spPr>
        <a:xfrm>
          <a:off x="5694656" y="501517"/>
          <a:ext cx="187536" cy="187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E3BF8-2AC9-4896-ACC9-8DFE9D7A2FBF}">
      <dsp:nvSpPr>
        <dsp:cNvPr id="0" name=""/>
        <dsp:cNvSpPr/>
      </dsp:nvSpPr>
      <dsp:spPr>
        <a:xfrm>
          <a:off x="5683651" y="910117"/>
          <a:ext cx="604955" cy="980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72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1990s</a:t>
          </a:r>
          <a:endParaRPr lang="en-GB" sz="1100" kern="1200" dirty="0"/>
        </a:p>
      </dsp:txBody>
      <dsp:txXfrm>
        <a:off x="5683651" y="910117"/>
        <a:ext cx="604955" cy="980368"/>
      </dsp:txXfrm>
    </dsp:sp>
    <dsp:sp modelId="{5B72393E-1F84-48CE-9B21-D4308A1AF0D0}">
      <dsp:nvSpPr>
        <dsp:cNvPr id="0" name=""/>
        <dsp:cNvSpPr/>
      </dsp:nvSpPr>
      <dsp:spPr>
        <a:xfrm>
          <a:off x="7093049" y="389134"/>
          <a:ext cx="238957" cy="238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4248C-2496-4D66-B509-7059E414B74E}">
      <dsp:nvSpPr>
        <dsp:cNvPr id="0" name=""/>
        <dsp:cNvSpPr/>
      </dsp:nvSpPr>
      <dsp:spPr>
        <a:xfrm>
          <a:off x="7012509" y="899129"/>
          <a:ext cx="604955" cy="99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19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2010s</a:t>
          </a:r>
          <a:endParaRPr lang="en-GB" sz="1100" kern="1200" dirty="0"/>
        </a:p>
      </dsp:txBody>
      <dsp:txXfrm>
        <a:off x="7012509" y="899129"/>
        <a:ext cx="604955" cy="991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CA15-1D21-4E96-8521-D8C04C7F44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0E393-591F-4EA9-954B-79DBA8D3E2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98563"/>
            <a:ext cx="5854700" cy="5192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142E-C67C-4CF4-BB22-04B277BF6B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3410"/>
            <a:ext cx="8001000" cy="642937"/>
          </a:xfrm>
        </p:spPr>
        <p:txBody>
          <a:bodyPr anchor="ctr" anchorCtr="0"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38" y="1318437"/>
            <a:ext cx="8001000" cy="5095543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8D41-95A9-48E2-A5DA-3D19C18F3C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7633-0E62-4F93-AEB0-114FCBF094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47B6-31F7-4A7B-8465-7B5B79C4C0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373FC-2652-4EB9-AF2D-DEBCC53DEF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EA50-4AE2-490B-9E26-B2605FB088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5A45E-B9EE-4DB1-A957-BB3470FF54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spcBef>
                <a:spcPts val="600"/>
              </a:spcBef>
              <a:spcAft>
                <a:spcPts val="600"/>
              </a:spcAft>
              <a:defRPr sz="2800"/>
            </a:lvl2pPr>
            <a:lvl3pPr>
              <a:spcAft>
                <a:spcPts val="600"/>
              </a:spcAft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2479-3730-4FE1-9E4C-4BC4ADE179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C704-2B87-47E3-8F4E-D83990D566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9856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09775"/>
            <a:ext cx="8001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7BFB3DB-7CBA-4967-B8B6-42014C409E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ts val="48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ts val="432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unsd/nationalaccount/docs/ETS_Handbook_Fin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4931228"/>
            <a:ext cx="8229600" cy="1208088"/>
          </a:xfrm>
        </p:spPr>
        <p:txBody>
          <a:bodyPr/>
          <a:lstStyle/>
          <a:p>
            <a:pPr eaLnBrk="1" hangingPunct="1"/>
            <a:r>
              <a:rPr lang="en-GB" altLang="en-US" sz="1900" b="1" dirty="0">
                <a:solidFill>
                  <a:srgbClr val="000099"/>
                </a:solidFill>
                <a:latin typeface="Century Gothic" pitchFamily="34" charset="0"/>
              </a:rPr>
              <a:t>Herman Smith</a:t>
            </a:r>
          </a:p>
          <a:p>
            <a:pPr eaLnBrk="1" hangingPunct="1"/>
            <a:r>
              <a:rPr lang="en-GB" altLang="en-US" sz="1900" b="1" dirty="0">
                <a:solidFill>
                  <a:srgbClr val="000099"/>
                </a:solidFill>
                <a:latin typeface="Century Gothic" pitchFamily="34" charset="0"/>
              </a:rPr>
              <a:t>United Nations Statistics Division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GB" altLang="en-US" sz="2000" b="1" dirty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5183" name="Text Box 1087"/>
          <p:cNvSpPr txBox="1">
            <a:spLocks noChangeArrowheads="1"/>
          </p:cNvSpPr>
          <p:nvPr/>
        </p:nvSpPr>
        <p:spPr bwMode="auto">
          <a:xfrm>
            <a:off x="1066800" y="1821498"/>
            <a:ext cx="7618413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Economic Tendency Surveys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12713" y="3086100"/>
            <a:ext cx="8878887" cy="17235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Regional workshop on short-term economic indicators and service statistics to support 2008 SNA implementation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0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25-27 September 2017 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0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Chiba, Japan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Handbook is based on existing work by international/regional organizations and countries’ experience:</a:t>
            </a:r>
          </a:p>
          <a:p>
            <a:endParaRPr lang="en-US" dirty="0"/>
          </a:p>
          <a:p>
            <a:pPr lvl="1"/>
            <a:r>
              <a:rPr lang="en-US" dirty="0"/>
              <a:t>Joint Harmonized EU </a:t>
            </a:r>
            <a:r>
              <a:rPr lang="en-US" dirty="0" err="1"/>
              <a:t>Programme</a:t>
            </a:r>
            <a:r>
              <a:rPr lang="en-US" dirty="0"/>
              <a:t> of Business and Consumer Surveys (Directorate-General for Economic and Financial Affairs)</a:t>
            </a:r>
          </a:p>
          <a:p>
            <a:pPr lvl="1"/>
            <a:r>
              <a:rPr lang="en-US" dirty="0"/>
              <a:t>Business Tendency Surveys - A Handbook (OECD)</a:t>
            </a:r>
          </a:p>
          <a:p>
            <a:pPr lvl="1"/>
            <a:r>
              <a:rPr lang="en-US" dirty="0"/>
              <a:t>Country experience compiling these surveys</a:t>
            </a:r>
          </a:p>
          <a:p>
            <a:endParaRPr lang="en-GB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GB" altLang="en-US" b="0" dirty="0">
                <a:solidFill>
                  <a:schemeClr val="bg1"/>
                </a:solidFill>
              </a:rPr>
              <a:t>What are tendency surveys?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436913"/>
            <a:ext cx="8256691" cy="49876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Surveys aimed at collecting (mainly qualitative) information on the assessment of the current and future economic situation. </a:t>
            </a:r>
          </a:p>
          <a:p>
            <a:endParaRPr lang="en-US" dirty="0"/>
          </a:p>
          <a:p>
            <a:r>
              <a:rPr lang="en-US" dirty="0"/>
              <a:t>They are an important tool for economic monitoring, short-term forecasting and economic research.</a:t>
            </a:r>
          </a:p>
          <a:p>
            <a:endParaRPr lang="en-US" dirty="0"/>
          </a:p>
          <a:p>
            <a:r>
              <a:rPr lang="en-US" dirty="0"/>
              <a:t>Main features of tendency surveys:</a:t>
            </a:r>
          </a:p>
          <a:p>
            <a:pPr lvl="1"/>
            <a:r>
              <a:rPr lang="en-US" dirty="0"/>
              <a:t>Simplicity of the questionnaire</a:t>
            </a:r>
          </a:p>
          <a:p>
            <a:pPr lvl="1"/>
            <a:r>
              <a:rPr lang="en-US" dirty="0"/>
              <a:t>Assessment mainly provided through </a:t>
            </a:r>
            <a:r>
              <a:rPr lang="en-US" i="1" dirty="0"/>
              <a:t>qualitative </a:t>
            </a:r>
            <a:r>
              <a:rPr lang="en-US" dirty="0"/>
              <a:t>responses</a:t>
            </a:r>
          </a:p>
          <a:p>
            <a:pPr lvl="1"/>
            <a:r>
              <a:rPr lang="en-US" dirty="0"/>
              <a:t>Frequency and timeliness of the responses 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GB" altLang="en-US" b="0" dirty="0">
                <a:solidFill>
                  <a:schemeClr val="bg1"/>
                </a:solidFill>
              </a:rPr>
              <a:t>Historical development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/>
          </a:bodyPr>
          <a:lstStyle/>
          <a:p>
            <a:r>
              <a:rPr lang="en-US" dirty="0"/>
              <a:t>1920s</a:t>
            </a:r>
          </a:p>
          <a:p>
            <a:pPr lvl="1"/>
            <a:r>
              <a:rPr lang="en-US" dirty="0"/>
              <a:t>Some countries started conducting tendency surveys</a:t>
            </a:r>
          </a:p>
          <a:p>
            <a:r>
              <a:rPr lang="en-US" dirty="0"/>
              <a:t>1950s </a:t>
            </a:r>
          </a:p>
          <a:p>
            <a:pPr lvl="1"/>
            <a:r>
              <a:rPr lang="en-US" dirty="0"/>
              <a:t>more countries implement these surveys (France, Germany, etc.)</a:t>
            </a:r>
          </a:p>
          <a:p>
            <a:pPr lvl="1"/>
            <a:r>
              <a:rPr lang="en-US" dirty="0"/>
              <a:t>Centre for International Research on Economic Tendency Surveys (CIRET) was founded.  </a:t>
            </a:r>
          </a:p>
          <a:p>
            <a:pPr lvl="1"/>
            <a:r>
              <a:rPr lang="en-US" dirty="0"/>
              <a:t>CIRET is a forum for leading economists and institutions concerned with </a:t>
            </a:r>
            <a:r>
              <a:rPr lang="en-US" dirty="0" err="1"/>
              <a:t>analysing</a:t>
            </a:r>
            <a:r>
              <a:rPr lang="en-US" dirty="0"/>
              <a:t> and predicting the development of the business cycle and the economic and socio-political consequences.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04931402"/>
              </p:ext>
            </p:extLst>
          </p:nvPr>
        </p:nvGraphicFramePr>
        <p:xfrm>
          <a:off x="304801" y="4862285"/>
          <a:ext cx="8476342" cy="1890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GB" altLang="en-US" b="0" dirty="0">
                <a:solidFill>
                  <a:schemeClr val="bg1"/>
                </a:solidFill>
              </a:rPr>
              <a:t>Historical development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/>
          </a:bodyPr>
          <a:lstStyle/>
          <a:p>
            <a:r>
              <a:rPr lang="en-US" dirty="0"/>
              <a:t>1960s </a:t>
            </a:r>
          </a:p>
          <a:p>
            <a:pPr lvl="1"/>
            <a:r>
              <a:rPr lang="en-US" dirty="0"/>
              <a:t>The European Commission launched the Joint Harmonized EU </a:t>
            </a:r>
            <a:r>
              <a:rPr lang="en-US" dirty="0" err="1"/>
              <a:t>Programme</a:t>
            </a:r>
            <a:r>
              <a:rPr lang="en-US" dirty="0"/>
              <a:t> of Business and Consumer Surveys</a:t>
            </a:r>
          </a:p>
          <a:p>
            <a:r>
              <a:rPr lang="en-US" dirty="0"/>
              <a:t>1990s</a:t>
            </a:r>
          </a:p>
          <a:p>
            <a:pPr lvl="1"/>
            <a:r>
              <a:rPr lang="en-US" dirty="0"/>
              <a:t>The OECD started a </a:t>
            </a:r>
            <a:r>
              <a:rPr lang="en-US" dirty="0" err="1"/>
              <a:t>programme</a:t>
            </a:r>
            <a:r>
              <a:rPr lang="en-US" dirty="0"/>
              <a:t> on business tendency surveys </a:t>
            </a:r>
          </a:p>
          <a:p>
            <a:r>
              <a:rPr lang="en-US" dirty="0"/>
              <a:t>2010s</a:t>
            </a:r>
          </a:p>
          <a:p>
            <a:pPr lvl="1"/>
            <a:r>
              <a:rPr lang="en-US" dirty="0"/>
              <a:t>Importance of tendency surveys acknowledged at international level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85973118"/>
              </p:ext>
            </p:extLst>
          </p:nvPr>
        </p:nvGraphicFramePr>
        <p:xfrm>
          <a:off x="304801" y="4862285"/>
          <a:ext cx="8476342" cy="1890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47551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Uses of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They provide source of information for:</a:t>
            </a:r>
          </a:p>
          <a:p>
            <a:endParaRPr lang="en-US" dirty="0"/>
          </a:p>
          <a:p>
            <a:r>
              <a:rPr lang="en-US" dirty="0"/>
              <a:t>Economic surveillance</a:t>
            </a:r>
          </a:p>
          <a:p>
            <a:endParaRPr lang="en-US" dirty="0"/>
          </a:p>
          <a:p>
            <a:r>
              <a:rPr lang="en-US" dirty="0"/>
              <a:t>Calculate composite indicators (e.g. Consumer confidence indicators, etc.)</a:t>
            </a:r>
          </a:p>
          <a:p>
            <a:endParaRPr lang="en-US" dirty="0"/>
          </a:p>
          <a:p>
            <a:r>
              <a:rPr lang="en-US" dirty="0"/>
              <a:t>Input variables for forecasting (</a:t>
            </a:r>
            <a:r>
              <a:rPr lang="en-US" dirty="0" err="1"/>
              <a:t>nowcasting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Economic research </a:t>
            </a:r>
          </a:p>
          <a:p>
            <a:endParaRPr lang="en-GB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Comparison with quantitative statistics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Main differences:</a:t>
            </a:r>
          </a:p>
          <a:p>
            <a:pPr lvl="1"/>
            <a:r>
              <a:rPr lang="en-US" dirty="0"/>
              <a:t>Qualitative vs quantitative responses </a:t>
            </a:r>
          </a:p>
          <a:p>
            <a:pPr lvl="1"/>
            <a:r>
              <a:rPr lang="en-US" dirty="0"/>
              <a:t>Time of release</a:t>
            </a:r>
          </a:p>
          <a:p>
            <a:pPr lvl="1"/>
            <a:r>
              <a:rPr lang="en-US" dirty="0"/>
              <a:t>Perception vs objective measures/levels</a:t>
            </a:r>
          </a:p>
          <a:p>
            <a:pPr lvl="1"/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Tendency surveys are not a substitute for quantitative data, but rather they complement such data.</a:t>
            </a:r>
          </a:p>
          <a:p>
            <a:pPr marL="781050" lvl="1" indent="-342900"/>
            <a:r>
              <a:rPr lang="en-US" dirty="0"/>
              <a:t>The fact that the series move together gives credibility to both data sets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Types of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0011" y="1173163"/>
            <a:ext cx="8763990" cy="52514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Business tendency surveys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are carried out among specific segments of the economy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target population: economic activities in the specific segment of the economy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ask for an assessment of the company’s current and future situation and of the economy as a whole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Business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0011" y="1173163"/>
            <a:ext cx="8763990" cy="525145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Core economic activities: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Manufacturing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Construction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Retail trade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Services</a:t>
            </a:r>
          </a:p>
          <a:p>
            <a:pPr>
              <a:spcAft>
                <a:spcPts val="600"/>
              </a:spcAft>
            </a:pPr>
            <a:r>
              <a:rPr lang="en-US" dirty="0"/>
              <a:t>Economic activities of interest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Agriculture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Wholesale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Financial Services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Economic activities classified according to the </a:t>
            </a:r>
            <a:r>
              <a:rPr lang="en-US" i="1" dirty="0"/>
              <a:t>International Standard Classification of All Economic Activities</a:t>
            </a:r>
            <a:r>
              <a:rPr lang="en-US" dirty="0"/>
              <a:t>, ISIC Rev. 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44024" y="1567868"/>
            <a:ext cx="5608733" cy="3217589"/>
            <a:chOff x="3844024" y="1567868"/>
            <a:chExt cx="5608733" cy="3217589"/>
          </a:xfrm>
        </p:grpSpPr>
        <p:sp>
          <p:nvSpPr>
            <p:cNvPr id="2" name="TextBox 1"/>
            <p:cNvSpPr txBox="1"/>
            <p:nvPr/>
          </p:nvSpPr>
          <p:spPr>
            <a:xfrm>
              <a:off x="3855900" y="1567868"/>
              <a:ext cx="4919969" cy="1401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Section C – Manufacturing</a:t>
              </a:r>
            </a:p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Section F – Construction</a:t>
              </a:r>
            </a:p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Division 45 and 47</a:t>
              </a:r>
            </a:p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Section 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44026" y="3596407"/>
              <a:ext cx="5086224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Section A – Agri. forestry and fishing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44026" y="4062739"/>
              <a:ext cx="5086224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Division 46 – Wholesale trade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4024" y="4471525"/>
              <a:ext cx="560873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56"/>
                </a:spcBef>
                <a:spcAft>
                  <a:spcPts val="600"/>
                </a:spcAft>
              </a:pPr>
              <a:r>
                <a:rPr lang="en-US" sz="1600" dirty="0">
                  <a:latin typeface="+mn-lt"/>
                </a:rPr>
                <a:t>ISIC Section K – Financial and insurance activities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5387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Business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0010" y="1492477"/>
            <a:ext cx="8285019" cy="489380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Factors that affect the choice of the economic activities to cover: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Contribution to the overall economy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Cyclicality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Control by the Government Sector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9955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Consumer tendency surveys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0011" y="1509485"/>
            <a:ext cx="8763990" cy="491512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Consumer tendency surveys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are carried out among consumers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Target population: adult population in a country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They ask for an assessment of the past, current and future economic situation of the household and of the country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4911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190625" y="97088"/>
            <a:ext cx="7359650" cy="642937"/>
          </a:xfrm>
        </p:spPr>
        <p:txBody>
          <a:bodyPr anchor="ctr" anchorCtr="0"/>
          <a:lstStyle/>
          <a:p>
            <a:pPr eaLnBrk="1" hangingPunct="1"/>
            <a:r>
              <a:rPr lang="en-GB" altLang="en-US" b="0" dirty="0">
                <a:solidFill>
                  <a:schemeClr val="bg1"/>
                </a:solidFill>
              </a:rPr>
              <a:t>Objectives of the presentation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65137" y="1128713"/>
            <a:ext cx="8275101" cy="5331464"/>
          </a:xfrm>
        </p:spPr>
        <p:txBody>
          <a:bodyPr/>
          <a:lstStyle/>
          <a:p>
            <a:r>
              <a:rPr lang="en-US" dirty="0"/>
              <a:t>Provide an overview of the Handbook</a:t>
            </a:r>
          </a:p>
          <a:p>
            <a:pPr lvl="1"/>
            <a:r>
              <a:rPr lang="en-US" dirty="0"/>
              <a:t>Background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Status of preparation</a:t>
            </a:r>
          </a:p>
          <a:p>
            <a:r>
              <a:rPr lang="en-US" dirty="0"/>
              <a:t>Tendency Surveys</a:t>
            </a:r>
          </a:p>
          <a:p>
            <a:pPr lvl="1"/>
            <a:r>
              <a:rPr lang="en-US" dirty="0"/>
              <a:t>Frequency</a:t>
            </a:r>
          </a:p>
          <a:p>
            <a:pPr lvl="1"/>
            <a:r>
              <a:rPr lang="en-US" dirty="0"/>
              <a:t>Questionnaire</a:t>
            </a:r>
          </a:p>
          <a:p>
            <a:pPr lvl="1"/>
            <a:r>
              <a:rPr lang="en-US" dirty="0"/>
              <a:t>Answering scheme</a:t>
            </a:r>
          </a:p>
          <a:p>
            <a:r>
              <a:rPr lang="en-US" dirty="0"/>
              <a:t>Data collection methods</a:t>
            </a:r>
          </a:p>
          <a:p>
            <a:r>
              <a:rPr lang="en-US" dirty="0"/>
              <a:t>Data processing</a:t>
            </a:r>
          </a:p>
          <a:p>
            <a:r>
              <a:rPr lang="en-US" dirty="0"/>
              <a:t>Metadata and data dissemination</a:t>
            </a:r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EC50F3-92F4-4F51-99CC-0AD1718B90A8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Frequency of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1984" y="1376363"/>
            <a:ext cx="8256587" cy="52514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choice of the frequency of the surveys is the result of a trade-off between the availability of resources and the need for timely signal on economic development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They are generally conducted on a </a:t>
            </a:r>
            <a:r>
              <a:rPr lang="en-US" u="sng" dirty="0"/>
              <a:t>monthly basis</a:t>
            </a:r>
          </a:p>
          <a:p>
            <a:pPr>
              <a:spcAft>
                <a:spcPts val="600"/>
              </a:spcAft>
            </a:pPr>
            <a:r>
              <a:rPr lang="en-US" dirty="0"/>
              <a:t>Specific questions are asked on quarterly basis (e.g. factors limiting production, capacity utilizations, likelihood to buy a car, etc.) and semi-annual basis (e.g. investments).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1105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Questionnaire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08001" y="1465943"/>
            <a:ext cx="8636000" cy="49586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Basic principles for the questionnaire design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Questions measure business activity at an early stage (in order to timely capture business cycle developments);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topic of the questions should be sensitive to changes in the economic environment;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	Questions mainly focus on assessments, expectations and plans even though some quantitative information may be asked;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number of questions should also be kept to a minimum in order to reduce response burden.</a:t>
            </a:r>
          </a:p>
          <a:p>
            <a:pPr>
              <a:spcAft>
                <a:spcPts val="600"/>
              </a:spcAft>
            </a:pPr>
            <a:r>
              <a:rPr lang="en-US" dirty="0"/>
              <a:t>Respondents are asked to exclude seasonality.</a:t>
            </a:r>
          </a:p>
        </p:txBody>
      </p:sp>
    </p:spTree>
    <p:extLst>
      <p:ext uri="{BB962C8B-B14F-4D97-AF65-F5344CB8AC3E}">
        <p14:creationId xmlns:p14="http://schemas.microsoft.com/office/powerpoint/2010/main" val="37768690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Questionnaire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08001" y="1465943"/>
            <a:ext cx="8636000" cy="49586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Questionnaire includes a section on the </a:t>
            </a:r>
            <a:r>
              <a:rPr lang="en-US" u="sng" dirty="0"/>
              <a:t>characteristics</a:t>
            </a:r>
            <a:r>
              <a:rPr lang="en-US" dirty="0"/>
              <a:t> of the respondents.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Pre-testing of the questionnaire is particularly important.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The Handbook provide a list of internationally agreed questions. Additional questions can be added by countries based on the specific situation.</a:t>
            </a:r>
          </a:p>
        </p:txBody>
      </p:sp>
    </p:spTree>
    <p:extLst>
      <p:ext uri="{BB962C8B-B14F-4D97-AF65-F5344CB8AC3E}">
        <p14:creationId xmlns:p14="http://schemas.microsoft.com/office/powerpoint/2010/main" val="420965314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 fontScale="90000"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Topics of the questions in Business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225447"/>
              </p:ext>
            </p:extLst>
          </p:nvPr>
        </p:nvGraphicFramePr>
        <p:xfrm>
          <a:off x="106494" y="1677189"/>
          <a:ext cx="8906877" cy="4456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9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Economic activities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Topic of the questions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Past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(3 months)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Present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Future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(3 months)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04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Manufacturing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production 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employment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Level of order books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Level of export order books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Stock of finished goods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selling prices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045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Construction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building activity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employment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3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Level of order books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Factors limiting production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Evolution of selling prices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18338" y="1071699"/>
            <a:ext cx="8001000" cy="509554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/>
              <a:t>Monthly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1431105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Topics of the questions in Business Tendency Surveys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Monthly</a:t>
            </a:r>
            <a:endParaRPr lang="en-GB" dirty="0"/>
          </a:p>
        </p:txBody>
      </p:sp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466076"/>
              </p:ext>
            </p:extLst>
          </p:nvPr>
        </p:nvGraphicFramePr>
        <p:xfrm>
          <a:off x="261257" y="1769423"/>
          <a:ext cx="8799615" cy="4472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8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Economic activities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Topic of the questions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Past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(3 months)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Present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Future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(3 months)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557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Retail Trade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Evolution of business activity(sales)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employment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orders placed with suppliers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Stock of finished goods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Evolution of selling prices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986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Services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560" marR="465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business situation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employment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demand (turnover)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9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selling prices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46560" marR="465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84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 fontScale="90000"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Topics of the questions in Business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338" y="1318437"/>
            <a:ext cx="8001000" cy="509554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Quarterly</a:t>
            </a:r>
            <a:endParaRPr lang="en-GB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403181"/>
              </p:ext>
            </p:extLst>
          </p:nvPr>
        </p:nvGraphicFramePr>
        <p:xfrm>
          <a:off x="116116" y="1900051"/>
          <a:ext cx="9027884" cy="4502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8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Economic activities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Subject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Past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400" b="1" dirty="0">
                          <a:effectLst/>
                        </a:rPr>
                        <a:t>(3 months)</a:t>
                      </a:r>
                      <a:endParaRPr lang="en-GB" sz="14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Present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Future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400" b="1" dirty="0">
                          <a:effectLst/>
                        </a:rPr>
                        <a:t>(3 months)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75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Manufacturing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Evolution of order books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Evolution of export order books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Months of production assured by current order books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1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Factors limiting production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Production capacity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1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Capacity utilisation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Stock of raw materials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Evolution of the competitive position on the domestic market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35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Construction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Months of production assured by current order books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1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Capacity utilisation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5031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 fontScale="90000"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Topics of the questions in Business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338" y="1318437"/>
            <a:ext cx="8001000" cy="509554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Quarterly</a:t>
            </a:r>
            <a:endParaRPr lang="en-GB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81515"/>
              </p:ext>
            </p:extLst>
          </p:nvPr>
        </p:nvGraphicFramePr>
        <p:xfrm>
          <a:off x="246742" y="1900051"/>
          <a:ext cx="8766628" cy="3968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8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Economic Activities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Subject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Past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400" b="1" dirty="0">
                          <a:effectLst/>
                        </a:rPr>
                        <a:t>(3  months)</a:t>
                      </a:r>
                      <a:endParaRPr lang="en-GB" sz="14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Present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Future</a:t>
                      </a:r>
                      <a:br>
                        <a:rPr lang="en-GB" sz="1600" b="1" dirty="0">
                          <a:effectLst/>
                        </a:rPr>
                      </a:br>
                      <a:r>
                        <a:rPr lang="en-GB" sz="1400" b="1" dirty="0">
                          <a:effectLst/>
                        </a:rPr>
                        <a:t>(3 months)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7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Services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Factors limiting activity</a:t>
                      </a:r>
                    </a:p>
                  </a:txBody>
                  <a:tcPr marL="46983" marR="4698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1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effectLst/>
                        </a:rPr>
                        <a:t>Increase of volume of activity with present resources 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6983" marR="46983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46983" marR="4698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76"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</a:rPr>
                        <a:t>Financial Services</a:t>
                      </a:r>
                      <a:endParaRPr lang="en-GB" sz="1600" b="1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Evolution of operating income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Evolution of operating expenses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5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Evolution of profitability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5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Evolution of capital expenditure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5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Evolution of competitive position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>
                          <a:effectLst/>
                        </a:rPr>
                        <a:t>x</a:t>
                      </a:r>
                      <a:endParaRPr lang="en-GB" sz="1600" b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0" dirty="0">
                          <a:effectLst/>
                        </a:rPr>
                        <a:t>x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46983" marR="469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13383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 fontScale="90000"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Topics of the questions in Consumer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338" y="1057185"/>
            <a:ext cx="8001000" cy="509554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Monthly</a:t>
            </a:r>
            <a:endParaRPr lang="en-GB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70224"/>
              </p:ext>
            </p:extLst>
          </p:nvPr>
        </p:nvGraphicFramePr>
        <p:xfrm>
          <a:off x="157296" y="1654623"/>
          <a:ext cx="8928649" cy="4333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5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Subject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Past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(12 months)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Present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Future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(12 months)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0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household financial situation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7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the general economic situation in the country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consumer prices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7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the number of unemployed people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1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Right moment to make major purchases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7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Evolution of money spent on major purchases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7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Opportunity to save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Statement best describing the household financial situation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57616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50B2-4627-4457-9162-F641FEA45D6C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6675"/>
            <a:ext cx="7935912" cy="642938"/>
          </a:xfrm>
        </p:spPr>
        <p:txBody>
          <a:bodyPr anchor="ctr" anchorCtr="0">
            <a:normAutofit fontScale="90000"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Topics of the questions in Consumer Tendency Surveys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338" y="1727200"/>
            <a:ext cx="8001000" cy="4425528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Quarterly </a:t>
            </a:r>
            <a:endParaRPr lang="en-GB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69447"/>
              </p:ext>
            </p:extLst>
          </p:nvPr>
        </p:nvGraphicFramePr>
        <p:xfrm>
          <a:off x="232227" y="2801263"/>
          <a:ext cx="8824687" cy="217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6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Subject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Past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(12 months)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Present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Future</a:t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(12 months)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Likelihood to buy a car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Plans to buy or to build a home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4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Likelihood to spend large sums of money on home improvements or renovations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</a:tabLs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3803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scale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choice questions with possible answers on a (3- or 5-level) Likert scale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12935" y="4579258"/>
            <a:ext cx="3458576" cy="1291772"/>
          </a:xfrm>
          <a:prstGeom prst="rect">
            <a:avLst/>
          </a:prstGeom>
          <a:noFill/>
          <a:ln w="12700" cap="rnd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□ Increase</a:t>
            </a:r>
            <a:br>
              <a:rPr lang="en-US" kern="0" dirty="0"/>
            </a:br>
            <a:r>
              <a:rPr lang="en-US" kern="0" dirty="0"/>
              <a:t>□ Remain unchanged     □ Decrease</a:t>
            </a:r>
          </a:p>
          <a:p>
            <a:pPr marL="0" indent="0">
              <a:buFont typeface="Wingdings" pitchFamily="2" charset="2"/>
              <a:buNone/>
            </a:pPr>
            <a:endParaRPr lang="en-GB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15024" y="2743200"/>
            <a:ext cx="2703833" cy="142965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□ Above normal</a:t>
            </a:r>
            <a:br>
              <a:rPr lang="en-US" kern="0" dirty="0"/>
            </a:br>
            <a:r>
              <a:rPr lang="en-US" kern="0" dirty="0"/>
              <a:t>□ Normal</a:t>
            </a:r>
            <a:br>
              <a:rPr lang="en-US" kern="0" dirty="0"/>
            </a:br>
            <a:r>
              <a:rPr lang="en-US" kern="0" dirty="0"/>
              <a:t>□ Below normal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7081" y="2708247"/>
            <a:ext cx="2689319" cy="209301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ts val="48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ts val="432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□ A lot better</a:t>
            </a:r>
            <a:br>
              <a:rPr lang="en-US" kern="0" dirty="0"/>
            </a:br>
            <a:r>
              <a:rPr lang="en-US" kern="0" dirty="0"/>
              <a:t>□ A little better</a:t>
            </a:r>
            <a:br>
              <a:rPr lang="en-US" kern="0" dirty="0"/>
            </a:br>
            <a:r>
              <a:rPr lang="en-US" kern="0" dirty="0"/>
              <a:t>□ Same</a:t>
            </a:r>
            <a:br>
              <a:rPr lang="en-US" kern="0" dirty="0"/>
            </a:br>
            <a:r>
              <a:rPr lang="en-US" kern="0" dirty="0"/>
              <a:t>□ A little worse</a:t>
            </a:r>
            <a:br>
              <a:rPr lang="en-US" kern="0" dirty="0"/>
            </a:br>
            <a:r>
              <a:rPr lang="en-US" kern="0" dirty="0"/>
              <a:t>□ A lot worse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76735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Handbook on Economic Tendency Survey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524000"/>
            <a:ext cx="8296275" cy="5065486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Economic Tendency Surveys </a:t>
            </a:r>
          </a:p>
          <a:p>
            <a:pPr>
              <a:spcAft>
                <a:spcPts val="600"/>
              </a:spcAft>
            </a:pPr>
            <a:r>
              <a:rPr lang="en-US" dirty="0"/>
              <a:t>They are tools used to capture an assessment of the past situation, current situation and expectations on future developments of business and/or consumers.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They are an integral part of an early warning system because they provide information about the occurrence and timing of upturns and downturns of the economy.</a:t>
            </a:r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2074"/>
              </p:ext>
            </p:extLst>
          </p:nvPr>
        </p:nvGraphicFramePr>
        <p:xfrm>
          <a:off x="203198" y="1237340"/>
          <a:ext cx="8519886" cy="330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tendency surveys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Consumer tendency survey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companies carrying</a:t>
                      </a:r>
                      <a:r>
                        <a:rPr lang="en-US" baseline="0" dirty="0"/>
                        <a:t> out the specific kind of economic 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Adult individuals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Sample frame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registers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Population registers; electoral rolls; phone</a:t>
                      </a:r>
                      <a:r>
                        <a:rPr lang="en-US" baseline="0" dirty="0"/>
                        <a:t> registers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884">
                <a:tc>
                  <a:txBody>
                    <a:bodyPr/>
                    <a:lstStyle/>
                    <a:p>
                      <a:r>
                        <a:rPr lang="en-US" dirty="0"/>
                        <a:t>Sample 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Panel sample (with rotating</a:t>
                      </a:r>
                      <a:r>
                        <a:rPr lang="en-US" baseline="0" dirty="0"/>
                        <a:t> panel)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8686" y="1814286"/>
            <a:ext cx="8650513" cy="488998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sample design depends on the specific situation in the country.</a:t>
            </a:r>
          </a:p>
          <a:p>
            <a:pPr marL="0" indent="0">
              <a:buNone/>
            </a:pPr>
            <a:r>
              <a:rPr lang="en-US" dirty="0"/>
              <a:t>A review of the available sample design is provided in the handbook.</a:t>
            </a:r>
          </a:p>
          <a:p>
            <a:pPr marL="0" indent="0">
              <a:buNone/>
            </a:pPr>
            <a:r>
              <a:rPr lang="en-US" dirty="0"/>
              <a:t>Sample techniques are used to make inference on the population based on the sample and dealing with sampling and non-sampling errors.</a:t>
            </a:r>
          </a:p>
        </p:txBody>
      </p:sp>
    </p:spTree>
    <p:extLst>
      <p:ext uri="{BB962C8B-B14F-4D97-AF65-F5344CB8AC3E}">
        <p14:creationId xmlns:p14="http://schemas.microsoft.com/office/powerpoint/2010/main" val="2767359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5570" y="103410"/>
            <a:ext cx="8001000" cy="642937"/>
          </a:xfrm>
        </p:spPr>
        <p:txBody>
          <a:bodyPr/>
          <a:lstStyle/>
          <a:p>
            <a:r>
              <a:rPr lang="en-US" dirty="0"/>
              <a:t>Data processing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8338" y="1173297"/>
            <a:ext cx="8001000" cy="5095543"/>
          </a:xfrm>
        </p:spPr>
        <p:txBody>
          <a:bodyPr/>
          <a:lstStyle/>
          <a:p>
            <a:r>
              <a:rPr lang="en-US" dirty="0"/>
              <a:t>Percentages for each reply option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8" y="1714501"/>
            <a:ext cx="8140700" cy="46377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0992" y="6318739"/>
            <a:ext cx="744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From </a:t>
            </a:r>
            <a:r>
              <a:rPr lang="en-US" sz="1800" i="1" dirty="0">
                <a:latin typeface="+mn-lt"/>
              </a:rPr>
              <a:t>Business Tendency Surveys - A Handbook</a:t>
            </a:r>
            <a:r>
              <a:rPr lang="en-US" sz="1800" dirty="0">
                <a:latin typeface="+mn-lt"/>
              </a:rPr>
              <a:t> (OECD 2003)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5985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5570" y="103410"/>
            <a:ext cx="8001000" cy="642937"/>
          </a:xfrm>
        </p:spPr>
        <p:txBody>
          <a:bodyPr/>
          <a:lstStyle/>
          <a:p>
            <a:r>
              <a:rPr lang="en-US" dirty="0"/>
              <a:t>Data processing - Balance statistics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8338" y="1318437"/>
                <a:ext cx="8407948" cy="5372649"/>
              </a:xfrm>
            </p:spPr>
            <p:txBody>
              <a:bodyPr>
                <a:normAutofit fontScale="92500" lnSpcReduction="10000"/>
              </a:bodyPr>
              <a:lstStyle/>
              <a:p>
                <a:pPr marL="376237" indent="-342900"/>
                <a:r>
                  <a:rPr lang="en-US" dirty="0"/>
                  <a:t>For a 3 option answers, the </a:t>
                </a:r>
                <a:r>
                  <a:rPr lang="en-US" b="1" dirty="0"/>
                  <a:t>balance</a:t>
                </a:r>
                <a:r>
                  <a:rPr lang="en-US" dirty="0"/>
                  <a:t> is calculated as:		</a:t>
                </a:r>
                <a:endParaRPr lang="en-US" i="1" dirty="0">
                  <a:latin typeface="Cambria Math"/>
                </a:endParaRPr>
              </a:p>
              <a:p>
                <a:pPr marL="33337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𝐵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  <a:p>
                <a:pPr marL="471487" lvl="1" indent="0">
                  <a:buNone/>
                </a:pPr>
                <a:r>
                  <a:rPr lang="en-US" dirty="0"/>
                  <a:t>where</a:t>
                </a:r>
              </a:p>
              <a:p>
                <a:pPr marL="868362" lvl="2" indent="0">
                  <a:buNone/>
                </a:pPr>
                <a:r>
                  <a:rPr lang="en-US" dirty="0"/>
                  <a:t>□ Above normal  (P)</a:t>
                </a:r>
                <a:br>
                  <a:rPr lang="en-US" dirty="0"/>
                </a:br>
                <a:r>
                  <a:rPr lang="en-US" dirty="0"/>
                  <a:t>□ Normal</a:t>
                </a:r>
                <a:br>
                  <a:rPr lang="en-US" dirty="0"/>
                </a:br>
                <a:r>
                  <a:rPr lang="en-US" dirty="0"/>
                  <a:t>□ Below normal   (N)</a:t>
                </a:r>
              </a:p>
              <a:p>
                <a:r>
                  <a:rPr lang="en-US" dirty="0"/>
                  <a:t>For a 5 option answers, the </a:t>
                </a:r>
                <a:r>
                  <a:rPr lang="en-US" b="1" dirty="0"/>
                  <a:t>balance</a:t>
                </a:r>
                <a:r>
                  <a:rPr lang="en-US" dirty="0"/>
                  <a:t> is calculated as:</a:t>
                </a:r>
              </a:p>
              <a:p>
                <a:pPr marL="33337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𝑁𝑁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471487" lvl="1" indent="0">
                  <a:buNone/>
                </a:pPr>
                <a:r>
                  <a:rPr lang="en-US" dirty="0"/>
                  <a:t>where</a:t>
                </a:r>
              </a:p>
              <a:p>
                <a:pPr marL="868362" lvl="2" indent="0">
                  <a:buNone/>
                </a:pPr>
                <a:r>
                  <a:rPr lang="en-US" dirty="0"/>
                  <a:t>□ A lot better 	(PP)</a:t>
                </a:r>
                <a:br>
                  <a:rPr lang="en-US" dirty="0"/>
                </a:br>
                <a:r>
                  <a:rPr lang="en-US" dirty="0"/>
                  <a:t>□ A little better	(P)</a:t>
                </a:r>
                <a:br>
                  <a:rPr lang="en-US" dirty="0"/>
                </a:br>
                <a:r>
                  <a:rPr lang="en-US" dirty="0"/>
                  <a:t>□ Same</a:t>
                </a:r>
                <a:br>
                  <a:rPr lang="en-US" dirty="0"/>
                </a:br>
                <a:r>
                  <a:rPr lang="en-US" dirty="0"/>
                  <a:t>□ A little worse	(N)</a:t>
                </a:r>
                <a:br>
                  <a:rPr lang="en-US" dirty="0"/>
                </a:br>
                <a:r>
                  <a:rPr lang="en-US" dirty="0"/>
                  <a:t>□ A lot worse	(NN)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8338" y="1318437"/>
                <a:ext cx="8407948" cy="5372649"/>
              </a:xfrm>
              <a:blipFill rotWithShape="1">
                <a:blip r:embed="rId2"/>
                <a:stretch>
                  <a:fillRect l="-725" t="-1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440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5570" y="103410"/>
            <a:ext cx="8001000" cy="642937"/>
          </a:xfrm>
        </p:spPr>
        <p:txBody>
          <a:bodyPr/>
          <a:lstStyle/>
          <a:p>
            <a:r>
              <a:rPr lang="en-US" dirty="0"/>
              <a:t>Data processing – Diffusion index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1252" y="970094"/>
                <a:ext cx="8407948" cy="5372649"/>
              </a:xfrm>
            </p:spPr>
            <p:txBody>
              <a:bodyPr>
                <a:normAutofit/>
              </a:bodyPr>
              <a:lstStyle/>
              <a:p>
                <a:pPr marL="33337" indent="0">
                  <a:buNone/>
                </a:pPr>
                <a:r>
                  <a:rPr lang="en-US" dirty="0"/>
                  <a:t>The Diffusion Index is calculated as:		</a:t>
                </a:r>
                <a:endParaRPr lang="en-US" b="0" i="1" dirty="0">
                  <a:latin typeface="Cambria Math"/>
                </a:endParaRPr>
              </a:p>
              <a:p>
                <a:pPr marL="33337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100−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71487" lvl="1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252" y="970094"/>
                <a:ext cx="8407948" cy="5372649"/>
              </a:xfrm>
              <a:blipFill rotWithShape="1">
                <a:blip r:embed="rId2"/>
                <a:stretch>
                  <a:fillRect l="-798" t="-1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5" y="2150425"/>
            <a:ext cx="7474856" cy="4256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0992" y="6391309"/>
            <a:ext cx="744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From </a:t>
            </a:r>
            <a:r>
              <a:rPr lang="en-US" sz="1800" i="1" dirty="0">
                <a:latin typeface="+mn-lt"/>
              </a:rPr>
              <a:t>Business Tendency Surveys - A Handbook</a:t>
            </a:r>
            <a:r>
              <a:rPr lang="en-US" sz="1800" dirty="0">
                <a:latin typeface="+mn-lt"/>
              </a:rPr>
              <a:t> (OECD 2003)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7114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– Other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Probabilistic methods </a:t>
            </a:r>
          </a:p>
          <a:p>
            <a:pPr lvl="1"/>
            <a:r>
              <a:rPr lang="en-US" dirty="0"/>
              <a:t>They assume a probability distribution of the opinion of the respondents</a:t>
            </a:r>
          </a:p>
          <a:p>
            <a:pPr lvl="1"/>
            <a:endParaRPr lang="en-US" dirty="0"/>
          </a:p>
          <a:p>
            <a:r>
              <a:rPr lang="en-US" dirty="0"/>
              <a:t>Regression methods</a:t>
            </a:r>
          </a:p>
          <a:p>
            <a:pPr lvl="1"/>
            <a:r>
              <a:rPr lang="en-US" dirty="0"/>
              <a:t>They assume that respondents implicitly attach a quantitative variable to each qualitative option</a:t>
            </a:r>
          </a:p>
          <a:p>
            <a:endParaRPr lang="en-US" dirty="0"/>
          </a:p>
          <a:p>
            <a:r>
              <a:rPr lang="en-US" dirty="0"/>
              <a:t>Latent factors models</a:t>
            </a:r>
          </a:p>
          <a:p>
            <a:pPr lvl="1"/>
            <a:r>
              <a:rPr lang="en-US" dirty="0"/>
              <a:t>They assume a latent  variable behind each qualitative reply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3346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Choice of the quantification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Percentages</a:t>
            </a:r>
          </a:p>
          <a:p>
            <a:r>
              <a:rPr lang="en-US" dirty="0"/>
              <a:t>Balances</a:t>
            </a:r>
          </a:p>
          <a:p>
            <a:r>
              <a:rPr lang="en-US" dirty="0"/>
              <a:t>Diffusion index</a:t>
            </a:r>
          </a:p>
          <a:p>
            <a:endParaRPr lang="en-US" dirty="0"/>
          </a:p>
          <a:p>
            <a:r>
              <a:rPr lang="en-US" dirty="0"/>
              <a:t>Probabilistic methods </a:t>
            </a:r>
          </a:p>
          <a:p>
            <a:r>
              <a:rPr lang="en-US" dirty="0"/>
              <a:t>Regression methods</a:t>
            </a:r>
          </a:p>
          <a:p>
            <a:r>
              <a:rPr lang="en-US" dirty="0"/>
              <a:t>Latent factors models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09257" y="2307771"/>
            <a:ext cx="5101770" cy="1538512"/>
            <a:chOff x="3309257" y="2307771"/>
            <a:chExt cx="5101770" cy="1538512"/>
          </a:xfrm>
        </p:grpSpPr>
        <p:sp>
          <p:nvSpPr>
            <p:cNvPr id="5" name="Right Brace 4"/>
            <p:cNvSpPr/>
            <p:nvPr/>
          </p:nvSpPr>
          <p:spPr bwMode="auto">
            <a:xfrm>
              <a:off x="3309257" y="2307771"/>
              <a:ext cx="820056" cy="1538512"/>
            </a:xfrm>
            <a:prstGeom prst="rightBrac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29313" y="2503713"/>
              <a:ext cx="42817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For presentation of the results and calculation of composite indicators</a:t>
              </a:r>
              <a:endParaRPr lang="en-GB" sz="2000" dirty="0">
                <a:latin typeface="+mn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55886" y="4324917"/>
            <a:ext cx="4441369" cy="1553028"/>
            <a:chOff x="4455886" y="4324917"/>
            <a:chExt cx="4441369" cy="1553028"/>
          </a:xfrm>
        </p:grpSpPr>
        <p:sp>
          <p:nvSpPr>
            <p:cNvPr id="7" name="Right Brace 6"/>
            <p:cNvSpPr/>
            <p:nvPr/>
          </p:nvSpPr>
          <p:spPr bwMode="auto">
            <a:xfrm>
              <a:off x="4455886" y="4324917"/>
              <a:ext cx="703574" cy="1553028"/>
            </a:xfrm>
            <a:prstGeom prst="rightBrac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68684" y="4593599"/>
              <a:ext cx="36285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For business cycle analyses and economic modelling</a:t>
              </a:r>
              <a:endParaRPr lang="en-GB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45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61467"/>
            <a:ext cx="8001000" cy="642937"/>
          </a:xfrm>
        </p:spPr>
        <p:txBody>
          <a:bodyPr/>
          <a:lstStyle/>
          <a:p>
            <a:r>
              <a:rPr lang="en-US" dirty="0"/>
              <a:t>Metadata and Data Dissemination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37" y="1013637"/>
            <a:ext cx="4532633" cy="50955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is important to provide </a:t>
            </a:r>
            <a:r>
              <a:rPr lang="en-US" u="sng" dirty="0"/>
              <a:t>metadata</a:t>
            </a:r>
            <a:r>
              <a:rPr lang="en-US" dirty="0"/>
              <a:t> when disseminating the results of tendency surveys.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552353"/>
              </p:ext>
            </p:extLst>
          </p:nvPr>
        </p:nvGraphicFramePr>
        <p:xfrm>
          <a:off x="4761450" y="1081839"/>
          <a:ext cx="4092264" cy="4606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0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Methodology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7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Survey frame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Size of frame list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Characteristics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Frame list update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Population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Sampling method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Sample size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Sampling error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Response rate 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Treatment of non-responses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Sample coverage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Weighting scheme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Kinds of economic activities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Periodicity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Survey method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Fieldwork period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Remarks methodology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92034"/>
              </p:ext>
            </p:extLst>
          </p:nvPr>
        </p:nvGraphicFramePr>
        <p:xfrm>
          <a:off x="368300" y="2540000"/>
          <a:ext cx="3278700" cy="1902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Contact data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79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  Country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  Survey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  Organization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  Official address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  Website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  Contact person</a:t>
                      </a:r>
                      <a:endParaRPr lang="en-GB" sz="1800" b="0" dirty="0">
                        <a:effectLst/>
                        <a:latin typeface="Calibri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12202"/>
              </p:ext>
            </p:extLst>
          </p:nvPr>
        </p:nvGraphicFramePr>
        <p:xfrm>
          <a:off x="1239157" y="4484913"/>
          <a:ext cx="3278700" cy="2236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56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Data and dissemination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03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Type of data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Unit of measure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Data revision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Frequency of dissemination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Dissemination format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Release policy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5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GB" sz="1600" b="0" dirty="0">
                          <a:effectLst/>
                        </a:rPr>
                        <a:t>    Metadata update</a:t>
                      </a:r>
                      <a:endParaRPr lang="en-GB" sz="1600" b="0" dirty="0">
                        <a:effectLst/>
                        <a:latin typeface="Calibri"/>
                      </a:endParaRPr>
                    </a:p>
                  </a:txBody>
                  <a:tcPr marL="55371" marR="5537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495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61467"/>
            <a:ext cx="8001000" cy="642937"/>
          </a:xfrm>
        </p:spPr>
        <p:txBody>
          <a:bodyPr/>
          <a:lstStyle/>
          <a:p>
            <a:r>
              <a:rPr lang="en-US" dirty="0"/>
              <a:t>Metadata and Data Dissemination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37" y="1422400"/>
            <a:ext cx="8625663" cy="5283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Important considerations on data dissemination: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Release calendar</a:t>
            </a:r>
          </a:p>
          <a:p>
            <a:pPr marL="0" indent="0">
              <a:buNone/>
            </a:pPr>
            <a:r>
              <a:rPr lang="en-US" dirty="0"/>
              <a:t>	Confidentiality </a:t>
            </a:r>
          </a:p>
          <a:p>
            <a:pPr marL="0" indent="0">
              <a:buNone/>
            </a:pPr>
            <a:r>
              <a:rPr lang="en-US" dirty="0"/>
              <a:t>	Revision policy</a:t>
            </a:r>
          </a:p>
          <a:p>
            <a:pPr marL="0" indent="0">
              <a:buNone/>
            </a:pPr>
            <a:r>
              <a:rPr lang="en-US" dirty="0"/>
              <a:t>	Press release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5A45E-B9EE-4DB1-A957-BB3470FF54AC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512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0485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20486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B002C3-E058-4CF4-B6EB-C7B04E234913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10456" y="3023394"/>
            <a:ext cx="692308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n-lt"/>
              </a:rPr>
              <a:t>Thank you</a:t>
            </a:r>
          </a:p>
          <a:p>
            <a:pPr algn="ctr">
              <a:defRPr/>
            </a:pPr>
            <a:endParaRPr lang="en-US" b="1" dirty="0">
              <a:latin typeface="+mn-lt"/>
            </a:endParaRPr>
          </a:p>
          <a:p>
            <a:pPr algn="ctr">
              <a:defRPr/>
            </a:pPr>
            <a:endParaRPr lang="en-US" b="1" dirty="0">
              <a:latin typeface="+mn-lt"/>
            </a:endParaRPr>
          </a:p>
          <a:p>
            <a:pPr algn="ctr">
              <a:defRPr/>
            </a:pPr>
            <a:endParaRPr lang="en-US" b="1" dirty="0">
              <a:latin typeface="+mn-lt"/>
            </a:endParaRPr>
          </a:p>
          <a:p>
            <a:pPr algn="ctr">
              <a:defRPr/>
            </a:pPr>
            <a:r>
              <a:rPr lang="en-US" sz="2000" dirty="0">
                <a:latin typeface="+mn-lt"/>
              </a:rPr>
              <a:t>sna@un.org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Handbook on Economic Tendency Survey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96275" cy="541632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 The objective of the Handbook</a:t>
            </a:r>
          </a:p>
          <a:p>
            <a:pPr marL="0" indent="0" algn="ctr">
              <a:buNone/>
            </a:pPr>
            <a:endParaRPr lang="en-US" dirty="0"/>
          </a:p>
          <a:p>
            <a:pPr marL="471487" lvl="1" indent="0">
              <a:buNone/>
            </a:pPr>
            <a:r>
              <a:rPr lang="en-US" dirty="0"/>
              <a:t>To provide best practices and harmonized principles on tendency survey covering aspects such as:</a:t>
            </a:r>
          </a:p>
          <a:p>
            <a:pPr marL="471487" lvl="1" indent="0">
              <a:buNone/>
            </a:pPr>
            <a:r>
              <a:rPr lang="en-US" dirty="0"/>
              <a:t>	sample selection;</a:t>
            </a:r>
          </a:p>
          <a:p>
            <a:pPr marL="471487" lvl="1" indent="0">
              <a:buNone/>
            </a:pPr>
            <a:r>
              <a:rPr lang="en-US" dirty="0"/>
              <a:t>	questionnaire design;</a:t>
            </a:r>
          </a:p>
          <a:p>
            <a:pPr marL="471487" lvl="1" indent="0">
              <a:buNone/>
            </a:pPr>
            <a:r>
              <a:rPr lang="en-US" dirty="0"/>
              <a:t>	survey questions;</a:t>
            </a:r>
          </a:p>
          <a:p>
            <a:pPr marL="471487" lvl="1" indent="0">
              <a:buNone/>
            </a:pPr>
            <a:r>
              <a:rPr lang="en-US" dirty="0"/>
              <a:t>	survey execution; </a:t>
            </a:r>
          </a:p>
          <a:p>
            <a:pPr marL="471487" lvl="1" indent="0">
              <a:buNone/>
            </a:pPr>
            <a:r>
              <a:rPr lang="en-US" dirty="0"/>
              <a:t>	data processing;</a:t>
            </a:r>
          </a:p>
          <a:p>
            <a:pPr marL="471487" lvl="1" indent="0">
              <a:buNone/>
            </a:pPr>
            <a:r>
              <a:rPr lang="en-US" dirty="0"/>
              <a:t>	dissemination of results; and </a:t>
            </a:r>
          </a:p>
          <a:p>
            <a:pPr marL="471487" lvl="1" indent="0">
              <a:buNone/>
            </a:pPr>
            <a:r>
              <a:rPr lang="en-US" dirty="0"/>
              <a:t>	use of the results of tendency surveys.</a:t>
            </a:r>
            <a:endParaRPr lang="en-US" altLang="en-US" dirty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88585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Handbook on Economic Tendency Survey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600" dirty="0"/>
              <a:t>Preparation process</a:t>
            </a:r>
          </a:p>
          <a:p>
            <a:pPr marL="0" indent="0">
              <a:buNone/>
            </a:pPr>
            <a:r>
              <a:rPr lang="en-US" dirty="0"/>
              <a:t>A working group was established in 2012: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Italian National Statistical Institute (ISTAT) (lead institution)</a:t>
            </a:r>
          </a:p>
          <a:p>
            <a:pPr lvl="1"/>
            <a:r>
              <a:rPr lang="en-US" dirty="0"/>
              <a:t>The KOF Swiss Economic Institute </a:t>
            </a:r>
          </a:p>
          <a:p>
            <a:pPr lvl="1"/>
            <a:r>
              <a:rPr lang="en-US" dirty="0"/>
              <a:t>Statistics Netherlands (CBS)</a:t>
            </a:r>
          </a:p>
          <a:p>
            <a:pPr lvl="1"/>
            <a:r>
              <a:rPr lang="en-US" dirty="0"/>
              <a:t>Philippine Statistical Authority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Organisation</a:t>
            </a:r>
            <a:r>
              <a:rPr lang="en-US" dirty="0"/>
              <a:t> for Economic Co-operation and Development (OECD)</a:t>
            </a:r>
          </a:p>
          <a:p>
            <a:pPr lvl="1"/>
            <a:r>
              <a:rPr lang="en-US" dirty="0"/>
              <a:t>UNSD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 draft was prepared and reviewed by experts during the period January 2013 - May 2014</a:t>
            </a:r>
            <a:endParaRPr lang="en-GB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23433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Handbook on Economic Tendency Survey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458163"/>
            <a:ext cx="8256691" cy="469324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dirty="0"/>
              <a:t>Preparation process</a:t>
            </a:r>
          </a:p>
          <a:p>
            <a:endParaRPr lang="en-US" dirty="0"/>
          </a:p>
          <a:p>
            <a:r>
              <a:rPr lang="en-US" dirty="0"/>
              <a:t>28 July- 29 August 2014:  Global Consultation with countries, international/regional organizations, and other relevant institutions took place during the period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Responses:</a:t>
            </a:r>
          </a:p>
          <a:p>
            <a:r>
              <a:rPr lang="en-US" dirty="0"/>
              <a:t>65 responses were received</a:t>
            </a:r>
          </a:p>
          <a:p>
            <a:r>
              <a:rPr lang="en-US" dirty="0"/>
              <a:t>Overall there was a strong support for the Handbook: the responses were extremely positive and a number of useful comments were received.  </a:t>
            </a:r>
          </a:p>
          <a:p>
            <a:r>
              <a:rPr lang="en-US" dirty="0"/>
              <a:t>Summary report is available at: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http://unstats.un.org/unsd/nationalaccount/gcItemETS.asp</a:t>
            </a:r>
            <a:endParaRPr lang="en-GB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01266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US" altLang="en-US" b="0" dirty="0">
                <a:solidFill>
                  <a:schemeClr val="bg1"/>
                </a:solidFill>
              </a:rPr>
              <a:t>Handbook on Economic Tendency Survey</a:t>
            </a:r>
            <a:endParaRPr lang="en-GB" altLang="en-US" b="0" dirty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256691" cy="52513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Preparation process</a:t>
            </a:r>
          </a:p>
          <a:p>
            <a:endParaRPr lang="en-US" dirty="0"/>
          </a:p>
          <a:p>
            <a:r>
              <a:rPr lang="en-US" dirty="0"/>
              <a:t>October 2014 - March 2015: revisions of the draft by ISTAT and UNSD</a:t>
            </a:r>
          </a:p>
          <a:p>
            <a:r>
              <a:rPr lang="en-US" dirty="0"/>
              <a:t>May-June 2015: final review by the working group</a:t>
            </a:r>
          </a:p>
          <a:p>
            <a:r>
              <a:rPr lang="en-US" dirty="0"/>
              <a:t>Summer 2015: submission for publication</a:t>
            </a:r>
          </a:p>
          <a:p>
            <a:r>
              <a:rPr lang="en-US" dirty="0"/>
              <a:t>The handbook is available online at:  </a:t>
            </a:r>
            <a:r>
              <a:rPr lang="en-US" dirty="0">
                <a:hlinkClick r:id="rId3"/>
              </a:rPr>
              <a:t>https://unstats.un.org/unsd/nationalaccount/docs/ETS_Handbook_Final.pdf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Consultative and transparent drafting process! </a:t>
            </a:r>
          </a:p>
          <a:p>
            <a:endParaRPr lang="en-GB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C5A45E-B9EE-4DB1-A957-BB3470FF54A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4" name="Picture 3" descr="ETS_Handbook_Final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1" t="13767" r="33016" b="2357"/>
          <a:stretch/>
        </p:blipFill>
        <p:spPr>
          <a:xfrm>
            <a:off x="1204686" y="-26631"/>
            <a:ext cx="5007428" cy="67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68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67050"/>
            <a:ext cx="7935912" cy="642938"/>
          </a:xfrm>
        </p:spPr>
        <p:txBody>
          <a:bodyPr anchor="ctr" anchorCtr="0">
            <a:normAutofit/>
          </a:bodyPr>
          <a:lstStyle/>
          <a:p>
            <a:pPr eaLnBrk="1" hangingPunct="1"/>
            <a:r>
              <a:rPr lang="en-GB" altLang="en-US" b="0" dirty="0">
                <a:solidFill>
                  <a:schemeClr val="bg1"/>
                </a:solidFill>
              </a:rPr>
              <a:t>Outline of the Handbook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377537"/>
            <a:ext cx="8601075" cy="5047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1: Introduction</a:t>
            </a:r>
          </a:p>
          <a:p>
            <a:pPr marL="0" indent="0">
              <a:buNone/>
            </a:pPr>
            <a:r>
              <a:rPr lang="en-US" dirty="0"/>
              <a:t>Chapter 2: Scope of Economic Tendency surveys</a:t>
            </a:r>
          </a:p>
          <a:p>
            <a:pPr marL="0" indent="0">
              <a:buNone/>
            </a:pPr>
            <a:r>
              <a:rPr lang="en-US" dirty="0"/>
              <a:t>Chapter 3: The questionnaire design</a:t>
            </a:r>
          </a:p>
          <a:p>
            <a:pPr marL="0" indent="0">
              <a:buNone/>
            </a:pPr>
            <a:r>
              <a:rPr lang="en-US" dirty="0"/>
              <a:t>Chapter 4: Survey frame and sample design</a:t>
            </a:r>
          </a:p>
          <a:p>
            <a:pPr marL="0" indent="0">
              <a:buNone/>
            </a:pPr>
            <a:r>
              <a:rPr lang="en-US" dirty="0"/>
              <a:t>Chapter 5: Estimation procedures and accuracy</a:t>
            </a:r>
          </a:p>
          <a:p>
            <a:pPr marL="0" indent="0">
              <a:buNone/>
            </a:pPr>
            <a:r>
              <a:rPr lang="en-US" dirty="0"/>
              <a:t>Chapter 6: Data collection</a:t>
            </a:r>
          </a:p>
          <a:p>
            <a:pPr marL="0" indent="0">
              <a:buNone/>
            </a:pPr>
            <a:r>
              <a:rPr lang="en-US" dirty="0"/>
              <a:t>Chapter 7: Managing sources of non-sampling errors</a:t>
            </a:r>
          </a:p>
          <a:p>
            <a:pPr marL="0" indent="0">
              <a:buNone/>
            </a:pPr>
            <a:r>
              <a:rPr lang="en-US" dirty="0"/>
              <a:t>Chapter 8: Processing tendency survey data</a:t>
            </a:r>
          </a:p>
          <a:p>
            <a:pPr marL="0" indent="0">
              <a:buNone/>
            </a:pPr>
            <a:r>
              <a:rPr lang="en-US" dirty="0"/>
              <a:t>Chapter 9: Data dissemination and publication</a:t>
            </a:r>
          </a:p>
          <a:p>
            <a:pPr marL="0" indent="0">
              <a:buNone/>
            </a:pPr>
            <a:r>
              <a:rPr lang="en-US" dirty="0"/>
              <a:t>Chapter 10: Use of tendency survey results</a:t>
            </a:r>
            <a:endParaRPr lang="en-US" alt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E650B2-4627-4457-9162-F641FEA45D6C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9205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ensusDbJan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9626</TotalTime>
  <Words>1932</Words>
  <Application>Microsoft Office PowerPoint</Application>
  <PresentationFormat>On-screen Show (4:3)</PresentationFormat>
  <Paragraphs>520</Paragraphs>
  <Slides>38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 Unicode MS</vt:lpstr>
      <vt:lpstr>Arial</vt:lpstr>
      <vt:lpstr>Calibri</vt:lpstr>
      <vt:lpstr>Cambria Math</vt:lpstr>
      <vt:lpstr>Century Gothic</vt:lpstr>
      <vt:lpstr>Tahoma</vt:lpstr>
      <vt:lpstr>Times New Roman</vt:lpstr>
      <vt:lpstr>Verdana</vt:lpstr>
      <vt:lpstr>Wingdings</vt:lpstr>
      <vt:lpstr>CensusDbJan</vt:lpstr>
      <vt:lpstr>PowerPoint Presentation</vt:lpstr>
      <vt:lpstr>Objectives of the presentation</vt:lpstr>
      <vt:lpstr>Handbook on Economic Tendency Survey</vt:lpstr>
      <vt:lpstr>Handbook on Economic Tendency Survey</vt:lpstr>
      <vt:lpstr>Handbook on Economic Tendency Survey</vt:lpstr>
      <vt:lpstr>Handbook on Economic Tendency Survey</vt:lpstr>
      <vt:lpstr>Handbook on Economic Tendency Survey</vt:lpstr>
      <vt:lpstr>PowerPoint Presentation</vt:lpstr>
      <vt:lpstr>Outline of the Handbook</vt:lpstr>
      <vt:lpstr>PowerPoint Presentation</vt:lpstr>
      <vt:lpstr>What are tendency surveys?</vt:lpstr>
      <vt:lpstr>Historical development</vt:lpstr>
      <vt:lpstr>Historical development</vt:lpstr>
      <vt:lpstr>Uses of tendency surveys</vt:lpstr>
      <vt:lpstr>Comparison with quantitative statistics</vt:lpstr>
      <vt:lpstr>Types of tendency surveys</vt:lpstr>
      <vt:lpstr>Business tendency surveys</vt:lpstr>
      <vt:lpstr>Business tendency surveys</vt:lpstr>
      <vt:lpstr>Consumer tendency surveys</vt:lpstr>
      <vt:lpstr>Frequency of tendency surveys</vt:lpstr>
      <vt:lpstr>Questionnaire</vt:lpstr>
      <vt:lpstr>Questionnaire</vt:lpstr>
      <vt:lpstr>Topics of the questions in Business Tendency Surveys</vt:lpstr>
      <vt:lpstr>Topics of the questions in Business Tendency Surveys</vt:lpstr>
      <vt:lpstr>Topics of the questions in Business Tendency Surveys</vt:lpstr>
      <vt:lpstr>Topics of the questions in Business Tendency Surveys</vt:lpstr>
      <vt:lpstr>Topics of the questions in Consumer Tendency Surveys</vt:lpstr>
      <vt:lpstr>Topics of the questions in Consumer Tendency Surveys</vt:lpstr>
      <vt:lpstr>Measurement scale</vt:lpstr>
      <vt:lpstr>Data collection</vt:lpstr>
      <vt:lpstr>Data processing</vt:lpstr>
      <vt:lpstr>Data processing - Balance statistics</vt:lpstr>
      <vt:lpstr>Data processing – Diffusion index</vt:lpstr>
      <vt:lpstr>Data processing – Other methods</vt:lpstr>
      <vt:lpstr>Data processing </vt:lpstr>
      <vt:lpstr>Metadata and Data Dissemination </vt:lpstr>
      <vt:lpstr>Metadata and Data Dissemination </vt:lpstr>
      <vt:lpstr>PowerPoint Presentation</vt:lpstr>
    </vt:vector>
  </TitlesOfParts>
  <Company>UNSD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Hermanus Smith</cp:lastModifiedBy>
  <cp:revision>783</cp:revision>
  <cp:lastPrinted>2015-05-05T15:38:26Z</cp:lastPrinted>
  <dcterms:created xsi:type="dcterms:W3CDTF">2003-09-08T09:07:59Z</dcterms:created>
  <dcterms:modified xsi:type="dcterms:W3CDTF">2017-09-25T23:06:59Z</dcterms:modified>
</cp:coreProperties>
</file>