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25"/>
  </p:notesMasterIdLst>
  <p:handoutMasterIdLst>
    <p:handoutMasterId r:id="rId26"/>
  </p:handoutMasterIdLst>
  <p:sldIdLst>
    <p:sldId id="312" r:id="rId2"/>
    <p:sldId id="475" r:id="rId3"/>
    <p:sldId id="476" r:id="rId4"/>
    <p:sldId id="477" r:id="rId5"/>
    <p:sldId id="478" r:id="rId6"/>
    <p:sldId id="479" r:id="rId7"/>
    <p:sldId id="480" r:id="rId8"/>
    <p:sldId id="481" r:id="rId9"/>
    <p:sldId id="483" r:id="rId10"/>
    <p:sldId id="484" r:id="rId11"/>
    <p:sldId id="486" r:id="rId12"/>
    <p:sldId id="488" r:id="rId13"/>
    <p:sldId id="489" r:id="rId14"/>
    <p:sldId id="490" r:id="rId15"/>
    <p:sldId id="491" r:id="rId16"/>
    <p:sldId id="492" r:id="rId17"/>
    <p:sldId id="493" r:id="rId18"/>
    <p:sldId id="494" r:id="rId19"/>
    <p:sldId id="495" r:id="rId20"/>
    <p:sldId id="496" r:id="rId21"/>
    <p:sldId id="497" r:id="rId22"/>
    <p:sldId id="498" r:id="rId23"/>
    <p:sldId id="499" r:id="rId24"/>
  </p:sldIdLst>
  <p:sldSz cx="9144000" cy="6858000" type="screen4x3"/>
  <p:notesSz cx="6807200" cy="99393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A3799B8-1A44-403F-BE5A-09035556D7C1}">
          <p14:sldIdLst>
            <p14:sldId id="312"/>
            <p14:sldId id="475"/>
            <p14:sldId id="476"/>
            <p14:sldId id="477"/>
            <p14:sldId id="478"/>
            <p14:sldId id="479"/>
            <p14:sldId id="480"/>
            <p14:sldId id="481"/>
            <p14:sldId id="483"/>
            <p14:sldId id="484"/>
            <p14:sldId id="486"/>
            <p14:sldId id="488"/>
            <p14:sldId id="489"/>
            <p14:sldId id="490"/>
            <p14:sldId id="491"/>
            <p14:sldId id="492"/>
            <p14:sldId id="493"/>
            <p14:sldId id="494"/>
            <p14:sldId id="495"/>
            <p14:sldId id="496"/>
            <p14:sldId id="497"/>
            <p14:sldId id="498"/>
            <p14:sldId id="499"/>
          </p14:sldIdLst>
        </p14:section>
        <p14:section name="Untitled Section" id="{B59B1703-E29B-4E57-9755-979D3392C11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juma Nyasulu Alick" initials="MNA" lastIdx="0" clrIdx="0">
    <p:extLst>
      <p:ext uri="{19B8F6BF-5375-455C-9EA6-DF929625EA0E}">
        <p15:presenceInfo xmlns:p15="http://schemas.microsoft.com/office/powerpoint/2012/main" userId="S-1-5-21-1737298618-1155368881-1096206088-11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12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3" autoAdjust="0"/>
    <p:restoredTop sz="94660"/>
  </p:normalViewPr>
  <p:slideViewPr>
    <p:cSldViewPr>
      <p:cViewPr varScale="1">
        <p:scale>
          <a:sx n="110" d="100"/>
          <a:sy n="110" d="100"/>
        </p:scale>
        <p:origin x="162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EF27CB77-2F4F-4E1E-8003-C98C37429A76}" type="datetimeFigureOut">
              <a:rPr lang="en-US" smtClean="0"/>
              <a:pPr/>
              <a:t>9/20/2017</a:t>
            </a:fld>
            <a:endParaRPr lang="en-US"/>
          </a:p>
        </p:txBody>
      </p:sp>
      <p:sp>
        <p:nvSpPr>
          <p:cNvPr id="4" name="Footer Placeholder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51546A0C-5D8D-48EA-97EE-42AE91D6300D}" type="slidenum">
              <a:rPr lang="en-US" smtClean="0"/>
              <a:pPr/>
              <a:t>‹#›</a:t>
            </a:fld>
            <a:endParaRPr lang="en-US"/>
          </a:p>
        </p:txBody>
      </p:sp>
    </p:spTree>
    <p:extLst>
      <p:ext uri="{BB962C8B-B14F-4D97-AF65-F5344CB8AC3E}">
        <p14:creationId xmlns:p14="http://schemas.microsoft.com/office/powerpoint/2010/main" val="603149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3EB292B6-E317-4E24-A4F3-50E0B44E4B07}" type="datetimeFigureOut">
              <a:rPr lang="en-US" smtClean="0"/>
              <a:pPr/>
              <a:t>9/20/2017</a:t>
            </a:fld>
            <a:endParaRPr lang="en-US"/>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A0DDA29C-D390-499A-8C63-37119492FDD4}" type="slidenum">
              <a:rPr lang="en-US" smtClean="0"/>
              <a:pPr/>
              <a:t>‹#›</a:t>
            </a:fld>
            <a:endParaRPr lang="en-US"/>
          </a:p>
        </p:txBody>
      </p:sp>
    </p:spTree>
    <p:extLst>
      <p:ext uri="{BB962C8B-B14F-4D97-AF65-F5344CB8AC3E}">
        <p14:creationId xmlns:p14="http://schemas.microsoft.com/office/powerpoint/2010/main" val="3661885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DDA29C-D390-499A-8C63-37119492FDD4}" type="slidenum">
              <a:rPr lang="en-US" smtClean="0"/>
              <a:pPr/>
              <a:t>1</a:t>
            </a:fld>
            <a:endParaRPr lang="en-US"/>
          </a:p>
        </p:txBody>
      </p:sp>
    </p:spTree>
    <p:extLst>
      <p:ext uri="{BB962C8B-B14F-4D97-AF65-F5344CB8AC3E}">
        <p14:creationId xmlns:p14="http://schemas.microsoft.com/office/powerpoint/2010/main" val="19652260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883927-909D-4E40-8D75-35B2DEE3B18B}" type="slidenum">
              <a:rPr lang="en-US" altLang="en-US"/>
              <a:pPr/>
              <a:t>2</a:t>
            </a:fld>
            <a:endParaRPr lang="en-US" altLang="en-US"/>
          </a:p>
        </p:txBody>
      </p:sp>
      <p:sp>
        <p:nvSpPr>
          <p:cNvPr id="11266" name="Rectangle 2"/>
          <p:cNvSpPr>
            <a:spLocks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36067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0DDA29C-D390-499A-8C63-37119492FDD4}" type="slidenum">
              <a:rPr lang="en-US" smtClean="0"/>
              <a:pPr/>
              <a:t>3</a:t>
            </a:fld>
            <a:endParaRPr lang="en-US"/>
          </a:p>
        </p:txBody>
      </p:sp>
    </p:spTree>
    <p:extLst>
      <p:ext uri="{BB962C8B-B14F-4D97-AF65-F5344CB8AC3E}">
        <p14:creationId xmlns:p14="http://schemas.microsoft.com/office/powerpoint/2010/main" val="1528160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t>A driving force for the minimum metadata set formulated in this group is that as much information as necessary should be made available to ensure a correct interpretation and to avoid misuse.</a:t>
            </a:r>
          </a:p>
          <a:p>
            <a:endParaRPr lang="en-US" dirty="0"/>
          </a:p>
        </p:txBody>
      </p:sp>
      <p:sp>
        <p:nvSpPr>
          <p:cNvPr id="4" name="Slide Number Placeholder 3"/>
          <p:cNvSpPr>
            <a:spLocks noGrp="1"/>
          </p:cNvSpPr>
          <p:nvPr>
            <p:ph type="sldNum" sz="quarter" idx="10"/>
          </p:nvPr>
        </p:nvSpPr>
        <p:spPr/>
        <p:txBody>
          <a:bodyPr/>
          <a:lstStyle/>
          <a:p>
            <a:fld id="{A0DDA29C-D390-499A-8C63-37119492FDD4}" type="slidenum">
              <a:rPr lang="en-US" smtClean="0"/>
              <a:pPr/>
              <a:t>14</a:t>
            </a:fld>
            <a:endParaRPr lang="en-US"/>
          </a:p>
        </p:txBody>
      </p:sp>
    </p:spTree>
    <p:extLst>
      <p:ext uri="{BB962C8B-B14F-4D97-AF65-F5344CB8AC3E}">
        <p14:creationId xmlns:p14="http://schemas.microsoft.com/office/powerpoint/2010/main" val="22787137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userDrawn="1"/>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7" name="Picture 2" descr="H:\siap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09600" y="5562600"/>
            <a:ext cx="2971800" cy="9876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B84C4CBD-C925-420A-90C7-3BE6F0CDF8EB}" type="datetime1">
              <a:rPr lang="en-US" smtClean="0"/>
              <a:t>9/20/2017</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BCC5ED50-E5CE-4E73-8E8C-C4C5769F151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4" name="Group 13"/>
          <p:cNvGrpSpPr/>
          <p:nvPr userDrawn="1"/>
        </p:nvGrpSpPr>
        <p:grpSpPr>
          <a:xfrm>
            <a:off x="211665" y="228601"/>
            <a:ext cx="8723376" cy="1878508"/>
            <a:chOff x="211665" y="228600"/>
            <a:chExt cx="8723376" cy="2780703"/>
          </a:xfrm>
        </p:grpSpPr>
        <p:sp>
          <p:nvSpPr>
            <p:cNvPr id="22" name="Rounded Rectangle 21"/>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15"/>
            <p:cNvGrpSpPr>
              <a:grpSpLocks noChangeAspect="1"/>
            </p:cNvGrpSpPr>
            <p:nvPr/>
          </p:nvGrpSpPr>
          <p:grpSpPr bwMode="hidden">
            <a:xfrm>
              <a:off x="211665" y="1679429"/>
              <a:ext cx="8723376" cy="1329874"/>
              <a:chOff x="-3905251" y="4294188"/>
              <a:chExt cx="13027839" cy="1892300"/>
            </a:xfrm>
          </p:grpSpPr>
          <p:sp>
            <p:nvSpPr>
              <p:cNvPr id="24"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4" name="Date Placeholder 3"/>
          <p:cNvSpPr>
            <a:spLocks noGrp="1"/>
          </p:cNvSpPr>
          <p:nvPr>
            <p:ph type="dt" sz="half" idx="10"/>
          </p:nvPr>
        </p:nvSpPr>
        <p:spPr>
          <a:xfrm>
            <a:off x="5163672" y="6250164"/>
            <a:ext cx="3786690" cy="365125"/>
          </a:xfrm>
          <a:prstGeom prst="rect">
            <a:avLst/>
          </a:prstGeom>
        </p:spPr>
        <p:txBody>
          <a:bodyPr/>
          <a:lstStyle/>
          <a:p>
            <a:fld id="{D39BD01B-21BB-458D-AAF8-0F1223D6803B}" type="datetime1">
              <a:rPr lang="en-US" smtClean="0"/>
              <a:t>9/20/2017</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BCC5ED50-E5CE-4E73-8E8C-C4C5769F1511}" type="slidenum">
              <a:rPr lang="en-US" smtClean="0"/>
              <a:pPr/>
              <a:t>‹#›</a:t>
            </a:fld>
            <a:endParaRPr lang="en-US"/>
          </a:p>
        </p:txBody>
      </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086600" cy="990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1752600"/>
            <a:ext cx="7924800" cy="4343400"/>
          </a:xfrm>
        </p:spPr>
        <p:txBody>
          <a:bodyPr/>
          <a:lstStyle/>
          <a:p>
            <a:endParaRPr lang="en-US"/>
          </a:p>
        </p:txBody>
      </p:sp>
      <p:sp>
        <p:nvSpPr>
          <p:cNvPr id="4" name="Date Placeholder 3"/>
          <p:cNvSpPr>
            <a:spLocks noGrp="1"/>
          </p:cNvSpPr>
          <p:nvPr>
            <p:ph type="dt" sz="half" idx="10"/>
          </p:nvPr>
        </p:nvSpPr>
        <p:spPr>
          <a:xfrm>
            <a:off x="457200" y="6324600"/>
            <a:ext cx="1905000" cy="457200"/>
          </a:xfrm>
          <a:prstGeom prst="rect">
            <a:avLst/>
          </a:prstGeom>
        </p:spPr>
        <p:txBody>
          <a:bodyPr/>
          <a:lstStyle>
            <a:lvl1pPr>
              <a:defRPr/>
            </a:lvl1pPr>
          </a:lstStyle>
          <a:p>
            <a:fld id="{02254CD9-0F19-46D1-92B8-E4C6DAD197C6}" type="datetime1">
              <a:rPr lang="en-US" altLang="en-US" smtClean="0"/>
              <a:t>9/20/2017</a:t>
            </a:fld>
            <a:endParaRPr lang="en-GB" altLang="en-US"/>
          </a:p>
        </p:txBody>
      </p:sp>
    </p:spTree>
    <p:extLst>
      <p:ext uri="{BB962C8B-B14F-4D97-AF65-F5344CB8AC3E}">
        <p14:creationId xmlns:p14="http://schemas.microsoft.com/office/powerpoint/2010/main" val="1249955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Footer Placeholder 4"/>
          <p:cNvSpPr>
            <a:spLocks noGrp="1"/>
          </p:cNvSpPr>
          <p:nvPr>
            <p:ph type="ftr" sz="quarter" idx="11"/>
          </p:nvPr>
        </p:nvSpPr>
        <p:spPr>
          <a:xfrm>
            <a:off x="304800" y="6553200"/>
            <a:ext cx="7350162" cy="365125"/>
          </a:xfrm>
          <a:prstGeom prst="rect">
            <a:avLst/>
          </a:prstGeom>
        </p:spPr>
        <p:txBody>
          <a:bodyPr/>
          <a:lstStyle>
            <a:lvl1pPr>
              <a:defRPr sz="1100"/>
            </a:lvl1pPr>
          </a:lstStyle>
          <a:p>
            <a:pPr algn="ctr"/>
            <a:endParaRPr lang="en-US" dirty="0">
              <a:solidFill>
                <a:schemeClr val="tx2"/>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2A25DA97-68AA-4BDE-A3DF-8CF3789DF38B}" type="datetime1">
              <a:rPr lang="en-US" smtClean="0"/>
              <a:t>9/20/2017</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BCC5ED50-E5CE-4E73-8E8C-C4C5769F1511}" type="slidenum">
              <a:rPr lang="en-US" smtClean="0"/>
              <a:pPr/>
              <a:t>‹#›</a:t>
            </a:fld>
            <a:endParaRPr lang="en-US"/>
          </a:p>
        </p:txBody>
      </p:sp>
      <p:pic>
        <p:nvPicPr>
          <p:cNvPr id="22" name="Picture 2" descr="H:\siap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 y="4343400"/>
            <a:ext cx="2971800" cy="98768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9ED33FDE-CD5C-4C6A-A166-88F2E23438F9}" type="datetime1">
              <a:rPr lang="en-US" smtClean="0"/>
              <a:t>9/20/2017</a:t>
            </a:fld>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BCC5ED50-E5CE-4E73-8E8C-C4C5769F1511}"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163672" y="6250164"/>
            <a:ext cx="3786690" cy="365125"/>
          </a:xfrm>
          <a:prstGeom prst="rect">
            <a:avLst/>
          </a:prstGeom>
        </p:spPr>
        <p:txBody>
          <a:bodyPr/>
          <a:lstStyle/>
          <a:p>
            <a:fld id="{D50ADF45-01F2-48FF-9B13-06ADAE8DF545}" type="datetime1">
              <a:rPr lang="en-US" smtClean="0"/>
              <a:t>9/20/2017</a:t>
            </a:fld>
            <a:endParaRPr lang="en-US"/>
          </a:p>
        </p:txBody>
      </p:sp>
      <p:sp>
        <p:nvSpPr>
          <p:cNvPr id="8" name="Footer Placeholder 7"/>
          <p:cNvSpPr>
            <a:spLocks noGrp="1"/>
          </p:cNvSpPr>
          <p:nvPr>
            <p:ph type="ftr" sz="quarter" idx="11"/>
          </p:nvPr>
        </p:nvSpPr>
        <p:spPr>
          <a:xfrm>
            <a:off x="193638" y="6250164"/>
            <a:ext cx="3786691"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3991088" y="6250163"/>
            <a:ext cx="1161826" cy="365125"/>
          </a:xfrm>
          <a:prstGeom prst="rect">
            <a:avLst/>
          </a:prstGeom>
        </p:spPr>
        <p:txBody>
          <a:bodyPr/>
          <a:lstStyle/>
          <a:p>
            <a:fld id="{BCC5ED50-E5CE-4E73-8E8C-C4C5769F151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163672" y="6250164"/>
            <a:ext cx="3786690" cy="365125"/>
          </a:xfrm>
          <a:prstGeom prst="rect">
            <a:avLst/>
          </a:prstGeom>
        </p:spPr>
        <p:txBody>
          <a:bodyPr/>
          <a:lstStyle/>
          <a:p>
            <a:fld id="{114B75ED-EF67-44AC-B635-396060A643FB}" type="datetime1">
              <a:rPr lang="en-US" smtClean="0"/>
              <a:t>9/20/2017</a:t>
            </a:fld>
            <a:endParaRPr lang="en-US"/>
          </a:p>
        </p:txBody>
      </p:sp>
      <p:sp>
        <p:nvSpPr>
          <p:cNvPr id="4" name="Footer Placeholder 3"/>
          <p:cNvSpPr>
            <a:spLocks noGrp="1"/>
          </p:cNvSpPr>
          <p:nvPr>
            <p:ph type="ftr" sz="quarter" idx="11"/>
          </p:nvPr>
        </p:nvSpPr>
        <p:spPr>
          <a:xfrm>
            <a:off x="193638" y="6250164"/>
            <a:ext cx="3786691"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3991088" y="6250163"/>
            <a:ext cx="1161826" cy="365125"/>
          </a:xfrm>
          <a:prstGeom prst="rect">
            <a:avLst/>
          </a:prstGeom>
        </p:spPr>
        <p:txBody>
          <a:bodyPr/>
          <a:lstStyle/>
          <a:p>
            <a:fld id="{BCC5ED50-E5CE-4E73-8E8C-C4C5769F151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1" name="Group 20"/>
          <p:cNvGrpSpPr/>
          <p:nvPr userDrawn="1"/>
        </p:nvGrpSpPr>
        <p:grpSpPr>
          <a:xfrm>
            <a:off x="-1" y="6248398"/>
            <a:ext cx="8763001" cy="609602"/>
            <a:chOff x="-1" y="6248398"/>
            <a:chExt cx="8763001" cy="609602"/>
          </a:xfrm>
        </p:grpSpPr>
        <p:grpSp>
          <p:nvGrpSpPr>
            <p:cNvPr id="22" name="Group 15"/>
            <p:cNvGrpSpPr>
              <a:grpSpLocks noChangeAspect="1"/>
            </p:cNvGrpSpPr>
            <p:nvPr/>
          </p:nvGrpSpPr>
          <p:grpSpPr bwMode="hidden">
            <a:xfrm rot="10800000">
              <a:off x="-1" y="6248398"/>
              <a:ext cx="7696201" cy="575065"/>
              <a:chOff x="-309563" y="4316413"/>
              <a:chExt cx="9415463" cy="1211262"/>
            </a:xfrm>
          </p:grpSpPr>
          <p:sp>
            <p:nvSpPr>
              <p:cNvPr id="24"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5"/>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pic>
          <p:nvPicPr>
            <p:cNvPr id="23" name="Picture 2" descr="H:\siap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r="22222"/>
            <a:stretch>
              <a:fillRect/>
            </a:stretch>
          </p:blipFill>
          <p:spPr bwMode="auto">
            <a:xfrm>
              <a:off x="7696200" y="6402145"/>
              <a:ext cx="1066800" cy="45585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a:xfrm>
            <a:off x="5163672" y="6250164"/>
            <a:ext cx="3786690" cy="365125"/>
          </a:xfrm>
          <a:prstGeom prst="rect">
            <a:avLst/>
          </a:prstGeom>
        </p:spPr>
        <p:txBody>
          <a:bodyPr/>
          <a:lstStyle/>
          <a:p>
            <a:fld id="{5C373CA8-91BF-4932-BB2F-552CA22ECD44}" type="datetime1">
              <a:rPr lang="en-US" smtClean="0"/>
              <a:t>9/20/2017</a:t>
            </a:fld>
            <a:endParaRPr lang="en-US"/>
          </a:p>
        </p:txBody>
      </p:sp>
      <p:sp>
        <p:nvSpPr>
          <p:cNvPr id="3" name="Footer Placeholder 2"/>
          <p:cNvSpPr>
            <a:spLocks noGrp="1"/>
          </p:cNvSpPr>
          <p:nvPr>
            <p:ph type="ftr" sz="quarter" idx="11"/>
          </p:nvPr>
        </p:nvSpPr>
        <p:spPr>
          <a:xfrm>
            <a:off x="193638" y="6250164"/>
            <a:ext cx="3786691"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3991088" y="6250163"/>
            <a:ext cx="1161826" cy="365125"/>
          </a:xfrm>
          <a:prstGeom prst="rect">
            <a:avLst/>
          </a:prstGeom>
        </p:spPr>
        <p:txBody>
          <a:bodyPr/>
          <a:lstStyle/>
          <a:p>
            <a:fld id="{BCC5ED50-E5CE-4E73-8E8C-C4C5769F1511}" type="slidenum">
              <a:rPr lang="en-US" smtClean="0"/>
              <a:pPr/>
              <a:t>‹#›</a:t>
            </a:fld>
            <a:endParaRPr lang="en-US"/>
          </a:p>
        </p:txBody>
      </p:sp>
      <p:grpSp>
        <p:nvGrpSpPr>
          <p:cNvPr id="13" name="Group 12"/>
          <p:cNvGrpSpPr/>
          <p:nvPr userDrawn="1"/>
        </p:nvGrpSpPr>
        <p:grpSpPr>
          <a:xfrm>
            <a:off x="211665" y="228601"/>
            <a:ext cx="8723376" cy="1878508"/>
            <a:chOff x="211665" y="228600"/>
            <a:chExt cx="8723376" cy="2780703"/>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5"/>
            <p:cNvGrpSpPr>
              <a:grpSpLocks noChangeAspect="1"/>
            </p:cNvGrpSpPr>
            <p:nvPr/>
          </p:nvGrpSpPr>
          <p:grpSpPr bwMode="hidden">
            <a:xfrm>
              <a:off x="211665" y="1679429"/>
              <a:ext cx="8723376" cy="1329874"/>
              <a:chOff x="-3905251" y="4294188"/>
              <a:chExt cx="13027839"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DE5A900F-FA5F-496C-81F1-5A418B566A95}" type="datetime1">
              <a:rPr lang="en-US" smtClean="0"/>
              <a:t>9/20/2017</a:t>
            </a:fld>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BCC5ED50-E5CE-4E73-8E8C-C4C5769F1511}"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30" name="Group 29"/>
          <p:cNvGrpSpPr/>
          <p:nvPr userDrawn="1"/>
        </p:nvGrpSpPr>
        <p:grpSpPr>
          <a:xfrm>
            <a:off x="-1" y="6248398"/>
            <a:ext cx="8763001" cy="609602"/>
            <a:chOff x="-1" y="6248398"/>
            <a:chExt cx="8763001" cy="609602"/>
          </a:xfrm>
        </p:grpSpPr>
        <p:grpSp>
          <p:nvGrpSpPr>
            <p:cNvPr id="31" name="Group 15"/>
            <p:cNvGrpSpPr>
              <a:grpSpLocks noChangeAspect="1"/>
            </p:cNvGrpSpPr>
            <p:nvPr/>
          </p:nvGrpSpPr>
          <p:grpSpPr bwMode="hidden">
            <a:xfrm rot="10800000">
              <a:off x="-1" y="6248398"/>
              <a:ext cx="7696201" cy="575065"/>
              <a:chOff x="-309563" y="4316413"/>
              <a:chExt cx="9415463" cy="1211262"/>
            </a:xfrm>
          </p:grpSpPr>
          <p:sp>
            <p:nvSpPr>
              <p:cNvPr id="33"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34"/>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pic>
          <p:nvPicPr>
            <p:cNvPr id="32" name="Picture 2" descr="H:\siap_logo.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r="22222"/>
            <a:stretch>
              <a:fillRect/>
            </a:stretch>
          </p:blipFill>
          <p:spPr bwMode="auto">
            <a:xfrm>
              <a:off x="7696200" y="6402145"/>
              <a:ext cx="1066800" cy="455855"/>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 name="Group 15"/>
          <p:cNvGrpSpPr/>
          <p:nvPr userDrawn="1"/>
        </p:nvGrpSpPr>
        <p:grpSpPr>
          <a:xfrm>
            <a:off x="211665" y="228601"/>
            <a:ext cx="8723376" cy="1878508"/>
            <a:chOff x="211665" y="228600"/>
            <a:chExt cx="8723376" cy="2780703"/>
          </a:xfrm>
        </p:grpSpPr>
        <p:sp>
          <p:nvSpPr>
            <p:cNvPr id="17" name="Rounded Rectangle 16"/>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5"/>
            <p:cNvGrpSpPr>
              <a:grpSpLocks noChangeAspect="1"/>
            </p:cNvGrpSpPr>
            <p:nvPr/>
          </p:nvGrpSpPr>
          <p:grpSpPr bwMode="hidden">
            <a:xfrm>
              <a:off x="211665" y="1679429"/>
              <a:ext cx="8723376" cy="1329874"/>
              <a:chOff x="-3905251" y="4294188"/>
              <a:chExt cx="13027839" cy="1892300"/>
            </a:xfrm>
          </p:grpSpPr>
          <p:sp>
            <p:nvSpPr>
              <p:cNvPr id="19"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4"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5" name="Date Placeholder 4"/>
          <p:cNvSpPr>
            <a:spLocks noGrp="1"/>
          </p:cNvSpPr>
          <p:nvPr>
            <p:ph type="dt" sz="half" idx="10"/>
          </p:nvPr>
        </p:nvSpPr>
        <p:spPr>
          <a:xfrm>
            <a:off x="5163672" y="6250164"/>
            <a:ext cx="3786690" cy="365125"/>
          </a:xfrm>
          <a:prstGeom prst="rect">
            <a:avLst/>
          </a:prstGeom>
        </p:spPr>
        <p:txBody>
          <a:bodyPr/>
          <a:lstStyle/>
          <a:p>
            <a:fld id="{701B740E-F0FF-49FD-BF58-2253D9B18637}" type="datetime1">
              <a:rPr lang="en-US" smtClean="0"/>
              <a:t>9/20/2017</a:t>
            </a:fld>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BCC5ED50-E5CE-4E73-8E8C-C4C5769F1511}"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userDrawn="1"/>
        </p:nvGrpSpPr>
        <p:grpSpPr>
          <a:xfrm>
            <a:off x="211665" y="228601"/>
            <a:ext cx="8723376" cy="1878508"/>
            <a:chOff x="211665" y="228600"/>
            <a:chExt cx="8723376" cy="2780703"/>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sp>
        <p:nvSpPr>
          <p:cNvPr id="2" name="Title Placeholder 1"/>
          <p:cNvSpPr>
            <a:spLocks noGrp="1"/>
          </p:cNvSpPr>
          <p:nvPr>
            <p:ph type="title"/>
          </p:nvPr>
        </p:nvSpPr>
        <p:spPr>
          <a:xfrm>
            <a:off x="457200" y="152400"/>
            <a:ext cx="8229600" cy="125272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72067" y="2107109"/>
            <a:ext cx="7408333" cy="390077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grpSp>
        <p:nvGrpSpPr>
          <p:cNvPr id="29" name="Group 28"/>
          <p:cNvGrpSpPr/>
          <p:nvPr userDrawn="1"/>
        </p:nvGrpSpPr>
        <p:grpSpPr>
          <a:xfrm>
            <a:off x="0" y="6019800"/>
            <a:ext cx="8915401" cy="685800"/>
            <a:chOff x="-1" y="6096001"/>
            <a:chExt cx="8915401" cy="761999"/>
          </a:xfrm>
        </p:grpSpPr>
        <p:grpSp>
          <p:nvGrpSpPr>
            <p:cNvPr id="23" name="Group 15"/>
            <p:cNvGrpSpPr>
              <a:grpSpLocks noChangeAspect="1"/>
            </p:cNvGrpSpPr>
            <p:nvPr/>
          </p:nvGrpSpPr>
          <p:grpSpPr bwMode="hidden">
            <a:xfrm rot="10800000">
              <a:off x="-1" y="6096001"/>
              <a:ext cx="7696201" cy="727463"/>
              <a:chOff x="-309563" y="4316413"/>
              <a:chExt cx="9415463" cy="1532259"/>
            </a:xfrm>
          </p:grpSpPr>
          <p:sp>
            <p:nvSpPr>
              <p:cNvPr id="25" name="Freeform 18"/>
              <p:cNvSpPr>
                <a:spLocks/>
              </p:cNvSpPr>
              <p:nvPr/>
            </p:nvSpPr>
            <p:spPr bwMode="hidden">
              <a:xfrm>
                <a:off x="-309563" y="4638996"/>
                <a:ext cx="8280401" cy="120967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pic>
          <p:nvPicPr>
            <p:cNvPr id="15" name="Picture 2" descr="H:\siap_logo.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r="22222"/>
            <a:stretch>
              <a:fillRect/>
            </a:stretch>
          </p:blipFill>
          <p:spPr bwMode="auto">
            <a:xfrm>
              <a:off x="7848600" y="6402145"/>
              <a:ext cx="1066800" cy="455855"/>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3" r:id="rId8"/>
    <p:sldLayoutId id="2147483812" r:id="rId9"/>
    <p:sldLayoutId id="2147483814" r:id="rId10"/>
    <p:sldLayoutId id="2147483815" r:id="rId11"/>
    <p:sldLayoutId id="2147483816" r:id="rId12"/>
  </p:sldLayoutIdLst>
  <p:timing>
    <p:tnLst>
      <p:par>
        <p:cTn id="1" dur="indefinite" restart="never" nodeType="tmRoot"/>
      </p:par>
    </p:tnLst>
  </p:timing>
  <p:hf sldNum="0" hdr="0" ft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oecd.org/std/business-stats/37799074.pdf" TargetMode="External"/><Relationship Id="rId2" Type="http://schemas.openxmlformats.org/officeDocument/2006/relationships/hyperlink" Target="https://unstats.un.org/unsd/statcom/doc10/BG-IndustrialStats.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ctrTitle"/>
          </p:nvPr>
        </p:nvSpPr>
        <p:spPr>
          <a:xfrm>
            <a:off x="228600" y="457200"/>
            <a:ext cx="8686800" cy="1371600"/>
          </a:xfrm>
        </p:spPr>
        <p:txBody>
          <a:bodyPr anchor="t">
            <a:noAutofit/>
          </a:bodyPr>
          <a:lstStyle/>
          <a:p>
            <a:r>
              <a:rPr lang="en-US" sz="2800" dirty="0"/>
              <a:t/>
            </a:r>
            <a:br>
              <a:rPr lang="en-US" sz="2800" dirty="0"/>
            </a:br>
            <a:r>
              <a:rPr lang="en-US" sz="2800" dirty="0"/>
              <a:t> </a:t>
            </a:r>
            <a:r>
              <a:rPr lang="en-US" sz="2800" b="1" dirty="0">
                <a:solidFill>
                  <a:srgbClr val="FF0000"/>
                </a:solidFill>
              </a:rPr>
              <a:t>Regional Workshop on Short-term Economic </a:t>
            </a:r>
            <a:r>
              <a:rPr lang="en-US" sz="2800" b="1" dirty="0" smtClean="0">
                <a:solidFill>
                  <a:srgbClr val="FF0000"/>
                </a:solidFill>
              </a:rPr>
              <a:t>Indicators and  Service Statistics</a:t>
            </a:r>
            <a:r>
              <a:rPr lang="en-US" sz="2800" dirty="0">
                <a:solidFill>
                  <a:srgbClr val="FF0000"/>
                </a:solidFill>
              </a:rPr>
              <a:t/>
            </a:r>
            <a:br>
              <a:rPr lang="en-US" sz="2800" dirty="0">
                <a:solidFill>
                  <a:srgbClr val="FF0000"/>
                </a:solidFill>
              </a:rPr>
            </a:br>
            <a:endParaRPr lang="en-US" sz="36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7" name="Subtitle 2"/>
          <p:cNvSpPr>
            <a:spLocks noGrp="1"/>
          </p:cNvSpPr>
          <p:nvPr>
            <p:ph type="subTitle" idx="1"/>
          </p:nvPr>
        </p:nvSpPr>
        <p:spPr>
          <a:xfrm>
            <a:off x="5867400" y="4671993"/>
            <a:ext cx="2895600" cy="914400"/>
          </a:xfrm>
        </p:spPr>
        <p:txBody>
          <a:bodyPr>
            <a:normAutofit/>
          </a:bodyPr>
          <a:lstStyle/>
          <a:p>
            <a:r>
              <a:rPr lang="en-US" b="1" dirty="0" smtClean="0">
                <a:solidFill>
                  <a:srgbClr val="FF0000"/>
                </a:solidFill>
                <a:latin typeface="Tahoma" panose="020B0604030504040204" pitchFamily="34" charset="0"/>
                <a:ea typeface="Tahoma" panose="020B0604030504040204" pitchFamily="34" charset="0"/>
                <a:cs typeface="Tahoma" panose="020B0604030504040204" pitchFamily="34" charset="0"/>
              </a:rPr>
              <a:t>Alick Nyasulu</a:t>
            </a:r>
          </a:p>
          <a:p>
            <a:r>
              <a:rPr lang="en-US" b="1" dirty="0" smtClean="0">
                <a:solidFill>
                  <a:srgbClr val="FF0000"/>
                </a:solidFill>
                <a:latin typeface="Tahoma" panose="020B0604030504040204" pitchFamily="34" charset="0"/>
                <a:ea typeface="Tahoma" panose="020B0604030504040204" pitchFamily="34" charset="0"/>
                <a:cs typeface="Tahoma" panose="020B0604030504040204" pitchFamily="34" charset="0"/>
              </a:rPr>
              <a:t>SIAP</a:t>
            </a:r>
            <a:endParaRPr lang="en-US"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5" name="Title 1"/>
          <p:cNvSpPr txBox="1">
            <a:spLocks/>
          </p:cNvSpPr>
          <p:nvPr/>
        </p:nvSpPr>
        <p:spPr>
          <a:xfrm>
            <a:off x="1600200" y="3657600"/>
            <a:ext cx="5943600" cy="708025"/>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4000" dirty="0"/>
          </a:p>
        </p:txBody>
      </p:sp>
      <p:sp>
        <p:nvSpPr>
          <p:cNvPr id="2" name="TextBox 1"/>
          <p:cNvSpPr txBox="1"/>
          <p:nvPr/>
        </p:nvSpPr>
        <p:spPr>
          <a:xfrm>
            <a:off x="685800" y="4365625"/>
            <a:ext cx="4648200" cy="707886"/>
          </a:xfrm>
          <a:prstGeom prst="rect">
            <a:avLst/>
          </a:prstGeom>
          <a:noFill/>
        </p:spPr>
        <p:txBody>
          <a:bodyPr wrap="square" rtlCol="0">
            <a:spAutoFit/>
          </a:bodyPr>
          <a:lstStyle/>
          <a:p>
            <a:r>
              <a:rPr lang="en-US" sz="20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25</a:t>
            </a:r>
            <a:r>
              <a:rPr lang="en-US" sz="20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-27  September 2017</a:t>
            </a:r>
            <a:endParaRPr lang="en-US" sz="2000" b="1" dirty="0" smtClean="0">
              <a:solidFill>
                <a:srgbClr val="FF0000"/>
              </a:solidFill>
              <a:latin typeface="Tahoma" panose="020B0604030504040204" pitchFamily="34" charset="0"/>
              <a:ea typeface="Tahoma" panose="020B0604030504040204" pitchFamily="34" charset="0"/>
              <a:cs typeface="Tahoma" panose="020B0604030504040204" pitchFamily="34" charset="0"/>
            </a:endParaRPr>
          </a:p>
          <a:p>
            <a:r>
              <a:rPr lang="en-US" sz="20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Chiba</a:t>
            </a:r>
            <a:r>
              <a:rPr lang="en-US" sz="20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 Japan</a:t>
            </a:r>
            <a:endParaRPr lang="en-US" sz="2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233773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Date Placeholder 3"/>
          <p:cNvSpPr>
            <a:spLocks noGrp="1"/>
          </p:cNvSpPr>
          <p:nvPr>
            <p:ph type="dt" sz="half" idx="10"/>
          </p:nvPr>
        </p:nvSpPr>
        <p:spPr/>
        <p:txBody>
          <a:bodyPr/>
          <a:lstStyle/>
          <a:p>
            <a:fld id="{A89199E1-5AE0-4D87-998C-E7533AF44FDB}" type="datetime1">
              <a:rPr lang="en-US" altLang="en-US" smtClean="0"/>
              <a:t>9/20/2017</a:t>
            </a:fld>
            <a:endParaRPr lang="en-GB" altLang="en-US"/>
          </a:p>
        </p:txBody>
      </p:sp>
      <p:sp>
        <p:nvSpPr>
          <p:cNvPr id="329730" name="Rectangle 2"/>
          <p:cNvSpPr>
            <a:spLocks noGrp="1" noChangeArrowheads="1"/>
          </p:cNvSpPr>
          <p:nvPr>
            <p:ph type="title"/>
          </p:nvPr>
        </p:nvSpPr>
        <p:spPr/>
        <p:txBody>
          <a:bodyPr>
            <a:normAutofit fontScale="90000"/>
          </a:bodyPr>
          <a:lstStyle/>
          <a:p>
            <a:r>
              <a:rPr lang="en-GB" altLang="en-US" sz="3200" dirty="0">
                <a:solidFill>
                  <a:srgbClr val="FF0000"/>
                </a:solidFill>
              </a:rPr>
              <a:t>IMF’s recommendations for the subscriber countries</a:t>
            </a:r>
            <a:endParaRPr lang="en-US" altLang="en-US" sz="3200" dirty="0">
              <a:solidFill>
                <a:srgbClr val="FF0000"/>
              </a:solidFill>
            </a:endParaRPr>
          </a:p>
        </p:txBody>
      </p:sp>
      <p:graphicFrame>
        <p:nvGraphicFramePr>
          <p:cNvPr id="329772" name="Group 44"/>
          <p:cNvGraphicFramePr>
            <a:graphicFrameLocks noGrp="1"/>
          </p:cNvGraphicFramePr>
          <p:nvPr>
            <p:ph idx="1"/>
            <p:extLst>
              <p:ext uri="{D42A27DB-BD31-4B8C-83A1-F6EECF244321}">
                <p14:modId xmlns:p14="http://schemas.microsoft.com/office/powerpoint/2010/main" val="1644093391"/>
              </p:ext>
            </p:extLst>
          </p:nvPr>
        </p:nvGraphicFramePr>
        <p:xfrm>
          <a:off x="609600" y="2895600"/>
          <a:ext cx="8081962" cy="2725102"/>
        </p:xfrm>
        <a:graphic>
          <a:graphicData uri="http://schemas.openxmlformats.org/drawingml/2006/table">
            <a:tbl>
              <a:tblPr/>
              <a:tblGrid>
                <a:gridCol w="1447800"/>
                <a:gridCol w="927100"/>
                <a:gridCol w="1206500"/>
                <a:gridCol w="1890712"/>
                <a:gridCol w="809625"/>
                <a:gridCol w="1800225"/>
              </a:tblGrid>
              <a:tr h="1109662">
                <a:tc>
                  <a:txBody>
                    <a:bodyPr/>
                    <a:lstStyle>
                      <a:lvl1pPr marL="342900" indent="-342900">
                        <a:spcBef>
                          <a:spcPct val="20000"/>
                        </a:spcBef>
                        <a:buSzPct val="5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8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t" latinLnBrk="0" hangingPunct="1">
                        <a:lnSpc>
                          <a:spcPct val="100000"/>
                        </a:lnSpc>
                        <a:spcBef>
                          <a:spcPct val="0"/>
                        </a:spcBef>
                        <a:spcAft>
                          <a:spcPct val="0"/>
                        </a:spcAft>
                        <a:buClrTx/>
                        <a:buSzPct val="100000"/>
                        <a:buFontTx/>
                        <a:buNone/>
                        <a:tabLst/>
                      </a:pPr>
                      <a:r>
                        <a:rPr kumimoji="0" lang="en-GB" altLang="en-US" sz="20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Indicator</a:t>
                      </a:r>
                      <a:endParaRPr kumimoji="0" lang="en-GB" alt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SzPct val="5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8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t" latinLnBrk="0" hangingPunct="1">
                        <a:lnSpc>
                          <a:spcPct val="100000"/>
                        </a:lnSpc>
                        <a:spcBef>
                          <a:spcPct val="0"/>
                        </a:spcBef>
                        <a:spcAft>
                          <a:spcPct val="0"/>
                        </a:spcAft>
                        <a:buClrTx/>
                        <a:buSzPct val="100000"/>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CPI</a:t>
                      </a: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SzPct val="5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8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t" latinLnBrk="0" hangingPunct="1">
                        <a:lnSpc>
                          <a:spcPct val="100000"/>
                        </a:lnSpc>
                        <a:spcBef>
                          <a:spcPct val="0"/>
                        </a:spcBef>
                        <a:spcAft>
                          <a:spcPct val="0"/>
                        </a:spcAft>
                        <a:buClrTx/>
                        <a:buSzPct val="100000"/>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PPI</a:t>
                      </a: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SzPct val="5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8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t" latinLnBrk="0" hangingPunct="1">
                        <a:lnSpc>
                          <a:spcPct val="100000"/>
                        </a:lnSpc>
                        <a:spcBef>
                          <a:spcPct val="0"/>
                        </a:spcBef>
                        <a:spcAft>
                          <a:spcPct val="0"/>
                        </a:spcAft>
                        <a:buClrTx/>
                        <a:buSzPct val="100000"/>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IIP</a:t>
                      </a: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SzPct val="5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8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t" latinLnBrk="0" hangingPunct="1">
                        <a:lnSpc>
                          <a:spcPct val="100000"/>
                        </a:lnSpc>
                        <a:spcBef>
                          <a:spcPct val="0"/>
                        </a:spcBef>
                        <a:spcAft>
                          <a:spcPct val="0"/>
                        </a:spcAft>
                        <a:buClrTx/>
                        <a:buSzPct val="100000"/>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RTT</a:t>
                      </a: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SzPct val="5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8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t" latinLnBrk="0" hangingPunct="1">
                        <a:lnSpc>
                          <a:spcPct val="100000"/>
                        </a:lnSpc>
                        <a:spcBef>
                          <a:spcPct val="0"/>
                        </a:spcBef>
                        <a:spcAft>
                          <a:spcPct val="0"/>
                        </a:spcAft>
                        <a:buClrTx/>
                        <a:buSzPct val="100000"/>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W&amp;S</a:t>
                      </a: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44550">
                <a:tc>
                  <a:txBody>
                    <a:bodyPr/>
                    <a:lstStyle>
                      <a:lvl1pPr marL="342900" indent="-342900">
                        <a:spcBef>
                          <a:spcPct val="20000"/>
                        </a:spcBef>
                        <a:buSzPct val="5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8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t" latinLnBrk="0" hangingPunct="1">
                        <a:lnSpc>
                          <a:spcPct val="100000"/>
                        </a:lnSpc>
                        <a:spcBef>
                          <a:spcPct val="0"/>
                        </a:spcBef>
                        <a:spcAft>
                          <a:spcPct val="0"/>
                        </a:spcAft>
                        <a:buClrTx/>
                        <a:buSzPct val="100000"/>
                        <a:buFontTx/>
                        <a:buNone/>
                        <a:tabLst/>
                      </a:pPr>
                      <a:r>
                        <a:rPr kumimoji="0" lang="en-GB" altLang="en-US" sz="20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Frequency</a:t>
                      </a:r>
                      <a:endParaRPr kumimoji="0" lang="en-GB" alt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SzPct val="5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8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t" latinLnBrk="0" hangingPunct="1">
                        <a:lnSpc>
                          <a:spcPct val="100000"/>
                        </a:lnSpc>
                        <a:spcBef>
                          <a:spcPct val="0"/>
                        </a:spcBef>
                        <a:spcAft>
                          <a:spcPct val="0"/>
                        </a:spcAft>
                        <a:buClrTx/>
                        <a:buSzPct val="100000"/>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1 Month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SzPct val="5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8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t" latinLnBrk="0" hangingPunct="1">
                        <a:lnSpc>
                          <a:spcPct val="100000"/>
                        </a:lnSpc>
                        <a:spcBef>
                          <a:spcPct val="0"/>
                        </a:spcBef>
                        <a:spcAft>
                          <a:spcPct val="0"/>
                        </a:spcAft>
                        <a:buClrTx/>
                        <a:buSzPct val="100000"/>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1 Month </a:t>
                      </a: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SzPct val="5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8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t" latinLnBrk="0" hangingPunct="1">
                        <a:lnSpc>
                          <a:spcPct val="100000"/>
                        </a:lnSpc>
                        <a:spcBef>
                          <a:spcPct val="0"/>
                        </a:spcBef>
                        <a:spcAft>
                          <a:spcPct val="0"/>
                        </a:spcAft>
                        <a:buClrTx/>
                        <a:buSzPct val="100000"/>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6 weeks (1 month recommended or as relevant)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SzPct val="5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8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t" latinLnBrk="0" hangingPunct="1">
                        <a:lnSpc>
                          <a:spcPct val="100000"/>
                        </a:lnSpc>
                        <a:spcBef>
                          <a:spcPct val="0"/>
                        </a:spcBef>
                        <a:spcAft>
                          <a:spcPct val="0"/>
                        </a:spcAft>
                        <a:buClrTx/>
                        <a:buSzPct val="100000"/>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SzPct val="5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8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t" latinLnBrk="0" hangingPunct="1">
                        <a:lnSpc>
                          <a:spcPct val="100000"/>
                        </a:lnSpc>
                        <a:spcBef>
                          <a:spcPct val="0"/>
                        </a:spcBef>
                        <a:spcAft>
                          <a:spcPct val="0"/>
                        </a:spcAft>
                        <a:buClrTx/>
                        <a:buSzPct val="100000"/>
                        <a:buFontTx/>
                        <a:buNone/>
                        <a:tabLst/>
                      </a:pPr>
                      <a:r>
                        <a:rPr kumimoji="0" lang="en-GB" altLang="en-US" sz="20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1 Quarter</a:t>
                      </a:r>
                      <a:endParaRPr kumimoji="0" lang="en-GB" alt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29754" name="Rectangle 26"/>
          <p:cNvSpPr>
            <a:spLocks noChangeArrowheads="1"/>
          </p:cNvSpPr>
          <p:nvPr/>
        </p:nvSpPr>
        <p:spPr bwMode="auto">
          <a:xfrm>
            <a:off x="1116013" y="2205038"/>
            <a:ext cx="77771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b="1"/>
              <a:t>Source:</a:t>
            </a:r>
            <a:r>
              <a:rPr lang="en-GB" altLang="en-US" b="1" i="1"/>
              <a:t> IMF’s Guide to the Data Dissemination Standards</a:t>
            </a:r>
            <a:r>
              <a:rPr lang="en-GB" altLang="en-US"/>
              <a:t> </a:t>
            </a:r>
          </a:p>
        </p:txBody>
      </p:sp>
    </p:spTree>
    <p:extLst>
      <p:ext uri="{BB962C8B-B14F-4D97-AF65-F5344CB8AC3E}">
        <p14:creationId xmlns:p14="http://schemas.microsoft.com/office/powerpoint/2010/main" val="3037354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457200" y="6324600"/>
            <a:ext cx="1905000" cy="457200"/>
          </a:xfrm>
          <a:prstGeom prst="rect">
            <a:avLst/>
          </a:prstGeom>
        </p:spPr>
        <p:txBody>
          <a:bodyPr/>
          <a:lstStyle/>
          <a:p>
            <a:fld id="{51913668-916F-471D-83F3-DB9A54C12165}" type="datetime1">
              <a:rPr lang="en-US" altLang="en-US" smtClean="0"/>
              <a:t>9/20/2017</a:t>
            </a:fld>
            <a:endParaRPr lang="en-GB" altLang="en-US"/>
          </a:p>
        </p:txBody>
      </p:sp>
      <p:sp>
        <p:nvSpPr>
          <p:cNvPr id="321538" name="Rectangle 2"/>
          <p:cNvSpPr>
            <a:spLocks noGrp="1" noChangeArrowheads="1"/>
          </p:cNvSpPr>
          <p:nvPr>
            <p:ph type="title"/>
          </p:nvPr>
        </p:nvSpPr>
        <p:spPr/>
        <p:txBody>
          <a:bodyPr>
            <a:normAutofit/>
          </a:bodyPr>
          <a:lstStyle/>
          <a:p>
            <a:r>
              <a:rPr lang="en-GB" altLang="en-US" sz="3200" b="1" dirty="0" smtClean="0">
                <a:solidFill>
                  <a:srgbClr val="FF0000"/>
                </a:solidFill>
              </a:rPr>
              <a:t>Time series</a:t>
            </a:r>
            <a:r>
              <a:rPr lang="en-US" altLang="en-US" sz="3200" b="1" dirty="0" smtClean="0">
                <a:solidFill>
                  <a:srgbClr val="FF0000"/>
                </a:solidFill>
              </a:rPr>
              <a:t> </a:t>
            </a:r>
            <a:endParaRPr lang="en-US" altLang="en-US" sz="3200" b="1" dirty="0">
              <a:solidFill>
                <a:srgbClr val="FF0000"/>
              </a:solidFill>
            </a:endParaRPr>
          </a:p>
        </p:txBody>
      </p:sp>
      <p:sp>
        <p:nvSpPr>
          <p:cNvPr id="321539" name="Rectangle 3"/>
          <p:cNvSpPr>
            <a:spLocks noGrp="1" noChangeArrowheads="1"/>
          </p:cNvSpPr>
          <p:nvPr>
            <p:ph type="body" idx="1"/>
          </p:nvPr>
        </p:nvSpPr>
        <p:spPr/>
        <p:txBody>
          <a:bodyPr>
            <a:normAutofit lnSpcReduction="10000"/>
          </a:bodyPr>
          <a:lstStyle/>
          <a:p>
            <a:pPr algn="just">
              <a:lnSpc>
                <a:spcPct val="80000"/>
              </a:lnSpc>
            </a:pPr>
            <a:r>
              <a:rPr lang="en-GB" altLang="en-US" dirty="0"/>
              <a:t>Reliable, long </a:t>
            </a:r>
            <a:r>
              <a:rPr lang="en-GB" altLang="en-US" dirty="0" smtClean="0"/>
              <a:t>time-series </a:t>
            </a:r>
            <a:r>
              <a:rPr lang="en-GB" altLang="en-US" dirty="0"/>
              <a:t>of short-term business statistics are essential for international comparison, analysis and appraisal of business cycles in both a historical perspective and for forecasting purposes</a:t>
            </a:r>
            <a:r>
              <a:rPr lang="en-GB" altLang="en-US" sz="2800" dirty="0"/>
              <a:t>. </a:t>
            </a:r>
          </a:p>
          <a:p>
            <a:pPr>
              <a:lnSpc>
                <a:spcPct val="80000"/>
              </a:lnSpc>
            </a:pPr>
            <a:endParaRPr lang="en-GB" altLang="en-US" dirty="0" smtClean="0"/>
          </a:p>
          <a:p>
            <a:pPr>
              <a:lnSpc>
                <a:spcPct val="80000"/>
              </a:lnSpc>
            </a:pPr>
            <a:r>
              <a:rPr lang="en-GB" altLang="en-US" dirty="0" smtClean="0"/>
              <a:t>Current </a:t>
            </a:r>
            <a:r>
              <a:rPr lang="en-GB" altLang="en-US" dirty="0"/>
              <a:t>practices vary significantly between different countries and indicators. </a:t>
            </a:r>
          </a:p>
          <a:p>
            <a:pPr>
              <a:lnSpc>
                <a:spcPct val="80000"/>
              </a:lnSpc>
            </a:pPr>
            <a:endParaRPr lang="en-GB" altLang="en-US" dirty="0" smtClean="0"/>
          </a:p>
          <a:p>
            <a:pPr>
              <a:lnSpc>
                <a:spcPct val="80000"/>
              </a:lnSpc>
            </a:pPr>
            <a:r>
              <a:rPr lang="en-GB" altLang="en-US" dirty="0" smtClean="0"/>
              <a:t>There </a:t>
            </a:r>
            <a:r>
              <a:rPr lang="en-GB" altLang="en-US" dirty="0"/>
              <a:t>are currently no strict international standards about the length of </a:t>
            </a:r>
            <a:r>
              <a:rPr lang="en-GB" altLang="en-US" dirty="0" smtClean="0"/>
              <a:t>time-series</a:t>
            </a:r>
            <a:r>
              <a:rPr lang="en-GB" altLang="en-US" dirty="0"/>
              <a:t>, methods for back-casting, linking and implementing changes to classifications</a:t>
            </a:r>
            <a:r>
              <a:rPr lang="en-GB" altLang="en-US" sz="2800" dirty="0"/>
              <a:t>. </a:t>
            </a:r>
          </a:p>
        </p:txBody>
      </p:sp>
    </p:spTree>
    <p:extLst>
      <p:ext uri="{BB962C8B-B14F-4D97-AF65-F5344CB8AC3E}">
        <p14:creationId xmlns:p14="http://schemas.microsoft.com/office/powerpoint/2010/main" val="3704937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457200" y="6324600"/>
            <a:ext cx="1905000" cy="457200"/>
          </a:xfrm>
          <a:prstGeom prst="rect">
            <a:avLst/>
          </a:prstGeom>
        </p:spPr>
        <p:txBody>
          <a:bodyPr/>
          <a:lstStyle/>
          <a:p>
            <a:fld id="{A422D59C-F478-4ACC-B6AF-D9598036D15D}" type="datetime1">
              <a:rPr lang="en-US" altLang="en-US" smtClean="0"/>
              <a:t>9/20/2017</a:t>
            </a:fld>
            <a:endParaRPr lang="en-GB" altLang="en-US"/>
          </a:p>
        </p:txBody>
      </p:sp>
      <p:sp>
        <p:nvSpPr>
          <p:cNvPr id="350210" name="Rectangle 2"/>
          <p:cNvSpPr>
            <a:spLocks noGrp="1" noChangeArrowheads="1"/>
          </p:cNvSpPr>
          <p:nvPr>
            <p:ph type="title"/>
          </p:nvPr>
        </p:nvSpPr>
        <p:spPr/>
        <p:txBody>
          <a:bodyPr>
            <a:normAutofit/>
          </a:bodyPr>
          <a:lstStyle/>
          <a:p>
            <a:r>
              <a:rPr lang="en-US" altLang="en-US" sz="3200" b="1" dirty="0">
                <a:solidFill>
                  <a:srgbClr val="FF0000"/>
                </a:solidFill>
              </a:rPr>
              <a:t>Revision policy/revisions</a:t>
            </a:r>
          </a:p>
        </p:txBody>
      </p:sp>
      <p:sp>
        <p:nvSpPr>
          <p:cNvPr id="350211" name="Rectangle 3"/>
          <p:cNvSpPr>
            <a:spLocks noGrp="1" noChangeArrowheads="1"/>
          </p:cNvSpPr>
          <p:nvPr>
            <p:ph type="body" idx="1"/>
          </p:nvPr>
        </p:nvSpPr>
        <p:spPr/>
        <p:txBody>
          <a:bodyPr>
            <a:normAutofit fontScale="92500" lnSpcReduction="10000"/>
          </a:bodyPr>
          <a:lstStyle/>
          <a:p>
            <a:pPr>
              <a:lnSpc>
                <a:spcPct val="80000"/>
              </a:lnSpc>
            </a:pPr>
            <a:r>
              <a:rPr lang="en-GB" altLang="en-US" sz="2400" dirty="0"/>
              <a:t>NSOs which publish </a:t>
            </a:r>
            <a:r>
              <a:rPr lang="en-GB" altLang="en-US" sz="2400" dirty="0" smtClean="0"/>
              <a:t>time-series</a:t>
            </a:r>
            <a:r>
              <a:rPr lang="en-GB" altLang="en-US" sz="2400" dirty="0"/>
              <a:t>, snapshots or sets of observations should ensure that where viable all appropriate revisions are implemented (methodological, survey results, correction of errors, changes to classifications, </a:t>
            </a:r>
            <a:r>
              <a:rPr lang="en-GB" altLang="en-US" sz="2400" dirty="0" err="1"/>
              <a:t>etc</a:t>
            </a:r>
            <a:r>
              <a:rPr lang="en-GB" altLang="en-US" sz="2400" dirty="0"/>
              <a:t>) to the historical data. </a:t>
            </a:r>
            <a:endParaRPr lang="en-GB" altLang="en-US" sz="2400" dirty="0" smtClean="0"/>
          </a:p>
          <a:p>
            <a:pPr>
              <a:lnSpc>
                <a:spcPct val="80000"/>
              </a:lnSpc>
            </a:pPr>
            <a:endParaRPr lang="en-GB" altLang="en-US" sz="2400" dirty="0"/>
          </a:p>
          <a:p>
            <a:pPr>
              <a:lnSpc>
                <a:spcPct val="80000"/>
              </a:lnSpc>
            </a:pPr>
            <a:r>
              <a:rPr lang="en-GB" altLang="en-US" sz="2400" dirty="0"/>
              <a:t>In cases where NSOs publish individual snapshots for each month (the latest 2 or 3 observations) and maintain a database of these snapshots, efforts should be made to ensure that the snapshots contain all the relevant revisions. </a:t>
            </a:r>
            <a:endParaRPr lang="en-GB" altLang="en-US" sz="2400" dirty="0" smtClean="0"/>
          </a:p>
          <a:p>
            <a:pPr>
              <a:lnSpc>
                <a:spcPct val="80000"/>
              </a:lnSpc>
            </a:pPr>
            <a:endParaRPr lang="en-GB" altLang="en-US" sz="2400" dirty="0"/>
          </a:p>
          <a:p>
            <a:pPr>
              <a:lnSpc>
                <a:spcPct val="80000"/>
              </a:lnSpc>
            </a:pPr>
            <a:r>
              <a:rPr lang="en-GB" altLang="en-US" sz="2400" dirty="0"/>
              <a:t>In particular NSOs should ensure that where appropriate the sub-annual statistics aggregate to the official annual statistics. </a:t>
            </a:r>
            <a:endParaRPr lang="en-US" altLang="en-US" sz="2400" dirty="0"/>
          </a:p>
        </p:txBody>
      </p:sp>
    </p:spTree>
    <p:extLst>
      <p:ext uri="{BB962C8B-B14F-4D97-AF65-F5344CB8AC3E}">
        <p14:creationId xmlns:p14="http://schemas.microsoft.com/office/powerpoint/2010/main" val="4067198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457200" y="6324600"/>
            <a:ext cx="1905000" cy="457200"/>
          </a:xfrm>
          <a:prstGeom prst="rect">
            <a:avLst/>
          </a:prstGeom>
        </p:spPr>
        <p:txBody>
          <a:bodyPr/>
          <a:lstStyle/>
          <a:p>
            <a:fld id="{AD2D8665-951A-439C-85E2-3ABC4540103B}" type="datetime1">
              <a:rPr lang="en-US" altLang="en-US" smtClean="0"/>
              <a:t>9/20/2017</a:t>
            </a:fld>
            <a:endParaRPr lang="en-GB" altLang="en-US"/>
          </a:p>
        </p:txBody>
      </p:sp>
      <p:sp>
        <p:nvSpPr>
          <p:cNvPr id="323586" name="Rectangle 2"/>
          <p:cNvSpPr>
            <a:spLocks noGrp="1" noChangeArrowheads="1"/>
          </p:cNvSpPr>
          <p:nvPr>
            <p:ph type="title"/>
          </p:nvPr>
        </p:nvSpPr>
        <p:spPr/>
        <p:txBody>
          <a:bodyPr>
            <a:normAutofit/>
          </a:bodyPr>
          <a:lstStyle/>
          <a:p>
            <a:r>
              <a:rPr lang="en-GB" altLang="en-US" sz="3200" dirty="0">
                <a:solidFill>
                  <a:srgbClr val="FF0000"/>
                </a:solidFill>
              </a:rPr>
              <a:t>Methodological information</a:t>
            </a:r>
            <a:r>
              <a:rPr lang="en-US" altLang="en-US" sz="3200" dirty="0">
                <a:solidFill>
                  <a:srgbClr val="FF0000"/>
                </a:solidFill>
              </a:rPr>
              <a:t> </a:t>
            </a:r>
          </a:p>
        </p:txBody>
      </p:sp>
      <p:sp>
        <p:nvSpPr>
          <p:cNvPr id="323587" name="Rectangle 3"/>
          <p:cNvSpPr>
            <a:spLocks noGrp="1" noChangeArrowheads="1"/>
          </p:cNvSpPr>
          <p:nvPr>
            <p:ph type="body" idx="1"/>
          </p:nvPr>
        </p:nvSpPr>
        <p:spPr/>
        <p:txBody>
          <a:bodyPr/>
          <a:lstStyle/>
          <a:p>
            <a:r>
              <a:rPr lang="en-US" altLang="en-US"/>
              <a:t>UN </a:t>
            </a:r>
            <a:r>
              <a:rPr lang="en-US" altLang="en-US" i="1"/>
              <a:t>Guidelines for Statistical Metadata on the Internet</a:t>
            </a:r>
          </a:p>
          <a:p>
            <a:r>
              <a:rPr lang="it-IT" altLang="en-US"/>
              <a:t>UN </a:t>
            </a:r>
            <a:r>
              <a:rPr lang="it-IT" altLang="en-US" i="1"/>
              <a:t>Terminology on Statistical Metadata</a:t>
            </a:r>
          </a:p>
          <a:p>
            <a:r>
              <a:rPr lang="en-US" altLang="en-US"/>
              <a:t>OECD’s </a:t>
            </a:r>
            <a:r>
              <a:rPr lang="en-US" altLang="en-US" i="1"/>
              <a:t>Data and Metadata Reporting and Presentation Handbook</a:t>
            </a:r>
          </a:p>
        </p:txBody>
      </p:sp>
    </p:spTree>
    <p:extLst>
      <p:ext uri="{BB962C8B-B14F-4D97-AF65-F5344CB8AC3E}">
        <p14:creationId xmlns:p14="http://schemas.microsoft.com/office/powerpoint/2010/main" val="1836563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457200" y="6324600"/>
            <a:ext cx="1905000" cy="457200"/>
          </a:xfrm>
          <a:prstGeom prst="rect">
            <a:avLst/>
          </a:prstGeom>
        </p:spPr>
        <p:txBody>
          <a:bodyPr/>
          <a:lstStyle/>
          <a:p>
            <a:fld id="{97942218-888C-45E2-AAFC-66E62FD43843}" type="datetime1">
              <a:rPr lang="en-US" altLang="en-US" smtClean="0"/>
              <a:t>9/21/2017</a:t>
            </a:fld>
            <a:endParaRPr lang="en-GB" altLang="en-US"/>
          </a:p>
        </p:txBody>
      </p:sp>
      <p:sp>
        <p:nvSpPr>
          <p:cNvPr id="332802" name="Rectangle 2"/>
          <p:cNvSpPr>
            <a:spLocks noGrp="1" noChangeArrowheads="1"/>
          </p:cNvSpPr>
          <p:nvPr>
            <p:ph type="title"/>
          </p:nvPr>
        </p:nvSpPr>
        <p:spPr/>
        <p:txBody>
          <a:bodyPr>
            <a:normAutofit/>
          </a:bodyPr>
          <a:lstStyle/>
          <a:p>
            <a:r>
              <a:rPr lang="en-US" altLang="en-US" sz="3200" dirty="0">
                <a:solidFill>
                  <a:srgbClr val="FF0000"/>
                </a:solidFill>
              </a:rPr>
              <a:t>Essential Metadata for Internet</a:t>
            </a:r>
          </a:p>
        </p:txBody>
      </p:sp>
      <p:sp>
        <p:nvSpPr>
          <p:cNvPr id="332803" name="Rectangle 3"/>
          <p:cNvSpPr>
            <a:spLocks noGrp="1" noChangeArrowheads="1"/>
          </p:cNvSpPr>
          <p:nvPr>
            <p:ph type="body" idx="1"/>
          </p:nvPr>
        </p:nvSpPr>
        <p:spPr/>
        <p:txBody>
          <a:bodyPr>
            <a:normAutofit/>
          </a:bodyPr>
          <a:lstStyle/>
          <a:p>
            <a:pPr>
              <a:lnSpc>
                <a:spcPct val="90000"/>
              </a:lnSpc>
            </a:pPr>
            <a:r>
              <a:rPr lang="en-US" altLang="en-US" sz="2400" dirty="0"/>
              <a:t>Metadata assisting search and navigation, which provides general information about the statistical web-site. </a:t>
            </a:r>
          </a:p>
          <a:p>
            <a:pPr>
              <a:lnSpc>
                <a:spcPct val="90000"/>
              </a:lnSpc>
            </a:pPr>
            <a:r>
              <a:rPr lang="en-US" altLang="en-US" sz="2400" dirty="0"/>
              <a:t>Metadata assisting interpretation. The requirements for metadata depend very much on the subject area and target user groups</a:t>
            </a:r>
            <a:r>
              <a:rPr lang="en-US" altLang="en-US" sz="2400" dirty="0" smtClean="0"/>
              <a:t>.</a:t>
            </a:r>
          </a:p>
          <a:p>
            <a:pPr>
              <a:lnSpc>
                <a:spcPct val="90000"/>
              </a:lnSpc>
            </a:pPr>
            <a:r>
              <a:rPr lang="en-US" altLang="en-US" sz="2400" dirty="0" smtClean="0"/>
              <a:t> Metadata </a:t>
            </a:r>
            <a:r>
              <a:rPr lang="en-US" altLang="en-US" sz="2400" dirty="0"/>
              <a:t>assisting post-processing should be included when the user intends to use the information from the Internet for further statistical applications. </a:t>
            </a:r>
          </a:p>
          <a:p>
            <a:pPr>
              <a:lnSpc>
                <a:spcPct val="90000"/>
              </a:lnSpc>
            </a:pPr>
            <a:endParaRPr lang="en-US" altLang="en-US" sz="2400" dirty="0"/>
          </a:p>
        </p:txBody>
      </p:sp>
    </p:spTree>
    <p:extLst>
      <p:ext uri="{BB962C8B-B14F-4D97-AF65-F5344CB8AC3E}">
        <p14:creationId xmlns:p14="http://schemas.microsoft.com/office/powerpoint/2010/main" val="3607848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457200" y="6324600"/>
            <a:ext cx="1905000" cy="457200"/>
          </a:xfrm>
          <a:prstGeom prst="rect">
            <a:avLst/>
          </a:prstGeom>
        </p:spPr>
        <p:txBody>
          <a:bodyPr/>
          <a:lstStyle/>
          <a:p>
            <a:fld id="{72C79C29-72E5-4DF3-A3A7-B702334588D8}" type="datetime1">
              <a:rPr lang="en-US" altLang="en-US" smtClean="0"/>
              <a:t>9/20/2017</a:t>
            </a:fld>
            <a:endParaRPr lang="en-GB" altLang="en-US"/>
          </a:p>
        </p:txBody>
      </p:sp>
      <p:sp>
        <p:nvSpPr>
          <p:cNvPr id="335874" name="Rectangle 2"/>
          <p:cNvSpPr>
            <a:spLocks noGrp="1" noChangeArrowheads="1"/>
          </p:cNvSpPr>
          <p:nvPr>
            <p:ph type="title"/>
          </p:nvPr>
        </p:nvSpPr>
        <p:spPr/>
        <p:txBody>
          <a:bodyPr/>
          <a:lstStyle/>
          <a:p>
            <a:r>
              <a:rPr lang="en-US" altLang="en-US" sz="3200" dirty="0">
                <a:solidFill>
                  <a:srgbClr val="FF0000"/>
                </a:solidFill>
              </a:rPr>
              <a:t>Compilation and presentation of statistics</a:t>
            </a:r>
          </a:p>
        </p:txBody>
      </p:sp>
      <p:sp>
        <p:nvSpPr>
          <p:cNvPr id="335875" name="Rectangle 3"/>
          <p:cNvSpPr>
            <a:spLocks noGrp="1" noChangeArrowheads="1"/>
          </p:cNvSpPr>
          <p:nvPr>
            <p:ph type="body" idx="1"/>
          </p:nvPr>
        </p:nvSpPr>
        <p:spPr/>
        <p:txBody>
          <a:bodyPr>
            <a:normAutofit/>
          </a:bodyPr>
          <a:lstStyle/>
          <a:p>
            <a:r>
              <a:rPr lang="en-US" altLang="en-US" dirty="0"/>
              <a:t>OECD’s </a:t>
            </a:r>
            <a:r>
              <a:rPr lang="en-US" altLang="en-US" i="1" dirty="0"/>
              <a:t>Data and Metadata Reporting and Presentation Handbook</a:t>
            </a:r>
          </a:p>
          <a:p>
            <a:r>
              <a:rPr lang="en-US" altLang="en-US" dirty="0"/>
              <a:t>European Commission’s </a:t>
            </a:r>
            <a:r>
              <a:rPr lang="en-US" altLang="en-US" i="1" dirty="0"/>
              <a:t>Methodology of Short-Term Business Statistics</a:t>
            </a:r>
          </a:p>
          <a:p>
            <a:r>
              <a:rPr lang="en-US" altLang="en-US" dirty="0"/>
              <a:t>IMF’s </a:t>
            </a:r>
            <a:r>
              <a:rPr lang="en-US" altLang="en-US" i="1" dirty="0"/>
              <a:t>Guide to the Data Dissemination Standards</a:t>
            </a:r>
          </a:p>
          <a:p>
            <a:r>
              <a:rPr lang="en-US" altLang="en-US" dirty="0"/>
              <a:t>World Bank’s</a:t>
            </a:r>
            <a:r>
              <a:rPr lang="en-US" altLang="en-US" i="1" dirty="0"/>
              <a:t> Statistical Manual</a:t>
            </a:r>
          </a:p>
          <a:p>
            <a:r>
              <a:rPr lang="en-US" altLang="en-US" dirty="0"/>
              <a:t>Guidelines and Manuals for particular area of statistics: CPI Manual, PPI Manual, IIP Manual </a:t>
            </a:r>
          </a:p>
        </p:txBody>
      </p:sp>
    </p:spTree>
    <p:extLst>
      <p:ext uri="{BB962C8B-B14F-4D97-AF65-F5344CB8AC3E}">
        <p14:creationId xmlns:p14="http://schemas.microsoft.com/office/powerpoint/2010/main" val="4281628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457200" y="6324600"/>
            <a:ext cx="1905000" cy="457200"/>
          </a:xfrm>
          <a:prstGeom prst="rect">
            <a:avLst/>
          </a:prstGeom>
        </p:spPr>
        <p:txBody>
          <a:bodyPr/>
          <a:lstStyle/>
          <a:p>
            <a:fld id="{BA48D89A-79AB-40F7-B322-31EF69DB59B5}" type="datetime1">
              <a:rPr lang="en-US" altLang="en-US" smtClean="0"/>
              <a:t>9/20/2017</a:t>
            </a:fld>
            <a:endParaRPr lang="en-GB" altLang="en-US"/>
          </a:p>
        </p:txBody>
      </p:sp>
      <p:sp>
        <p:nvSpPr>
          <p:cNvPr id="334850" name="Rectangle 2"/>
          <p:cNvSpPr>
            <a:spLocks noGrp="1" noChangeArrowheads="1"/>
          </p:cNvSpPr>
          <p:nvPr>
            <p:ph type="title"/>
          </p:nvPr>
        </p:nvSpPr>
        <p:spPr/>
        <p:txBody>
          <a:bodyPr/>
          <a:lstStyle/>
          <a:p>
            <a:r>
              <a:rPr lang="en-US" altLang="en-US" sz="3200" b="1" dirty="0">
                <a:solidFill>
                  <a:srgbClr val="FF0000"/>
                </a:solidFill>
              </a:rPr>
              <a:t>Compilation and presentation of statistics</a:t>
            </a:r>
          </a:p>
        </p:txBody>
      </p:sp>
      <p:sp>
        <p:nvSpPr>
          <p:cNvPr id="334851" name="Rectangle 3"/>
          <p:cNvSpPr>
            <a:spLocks noGrp="1" noChangeArrowheads="1"/>
          </p:cNvSpPr>
          <p:nvPr>
            <p:ph type="body" idx="1"/>
          </p:nvPr>
        </p:nvSpPr>
        <p:spPr/>
        <p:txBody>
          <a:bodyPr>
            <a:normAutofit fontScale="92500"/>
          </a:bodyPr>
          <a:lstStyle/>
          <a:p>
            <a:pPr>
              <a:lnSpc>
                <a:spcPct val="90000"/>
              </a:lnSpc>
            </a:pPr>
            <a:r>
              <a:rPr lang="en-GB" altLang="en-US" sz="2800"/>
              <a:t>Countries should be publishing either fixed base indices or/and absolute values for discrete periods</a:t>
            </a:r>
          </a:p>
          <a:p>
            <a:pPr>
              <a:lnSpc>
                <a:spcPct val="90000"/>
              </a:lnSpc>
            </a:pPr>
            <a:r>
              <a:rPr lang="en-GB" altLang="en-US" sz="2800"/>
              <a:t>It is not an acceptable practice for countries to only publish the movements between the periods</a:t>
            </a:r>
          </a:p>
          <a:p>
            <a:pPr>
              <a:lnSpc>
                <a:spcPct val="90000"/>
              </a:lnSpc>
            </a:pPr>
            <a:r>
              <a:rPr lang="en-GB" altLang="en-US" sz="2800"/>
              <a:t>Cumulative and year-to-date statistics should be only published as additional information</a:t>
            </a:r>
          </a:p>
          <a:p>
            <a:pPr>
              <a:lnSpc>
                <a:spcPct val="90000"/>
              </a:lnSpc>
            </a:pPr>
            <a:r>
              <a:rPr lang="en-US" altLang="en-US" sz="2800"/>
              <a:t>Where possible countries should published Seasonally adjusted and trend rather then cumulative and year-to-date</a:t>
            </a:r>
          </a:p>
        </p:txBody>
      </p:sp>
    </p:spTree>
    <p:extLst>
      <p:ext uri="{BB962C8B-B14F-4D97-AF65-F5344CB8AC3E}">
        <p14:creationId xmlns:p14="http://schemas.microsoft.com/office/powerpoint/2010/main" val="3442414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457200" y="6324600"/>
            <a:ext cx="1905000" cy="457200"/>
          </a:xfrm>
          <a:prstGeom prst="rect">
            <a:avLst/>
          </a:prstGeom>
        </p:spPr>
        <p:txBody>
          <a:bodyPr/>
          <a:lstStyle/>
          <a:p>
            <a:fld id="{47DA9139-1A5A-49C9-A459-0A811A70713D}" type="datetime1">
              <a:rPr lang="en-US" altLang="en-US" smtClean="0"/>
              <a:t>9/20/2017</a:t>
            </a:fld>
            <a:endParaRPr lang="en-GB" altLang="en-US"/>
          </a:p>
        </p:txBody>
      </p:sp>
      <p:sp>
        <p:nvSpPr>
          <p:cNvPr id="333826" name="Rectangle 2"/>
          <p:cNvSpPr>
            <a:spLocks noGrp="1" noChangeArrowheads="1"/>
          </p:cNvSpPr>
          <p:nvPr>
            <p:ph type="title"/>
          </p:nvPr>
        </p:nvSpPr>
        <p:spPr/>
        <p:txBody>
          <a:bodyPr>
            <a:normAutofit/>
          </a:bodyPr>
          <a:lstStyle/>
          <a:p>
            <a:r>
              <a:rPr lang="en-GB" altLang="en-US" sz="3200" dirty="0">
                <a:solidFill>
                  <a:srgbClr val="FF0000"/>
                </a:solidFill>
              </a:rPr>
              <a:t>Advance release information</a:t>
            </a:r>
            <a:r>
              <a:rPr lang="en-US" altLang="en-US" sz="3200" dirty="0">
                <a:solidFill>
                  <a:srgbClr val="FF0000"/>
                </a:solidFill>
              </a:rPr>
              <a:t> </a:t>
            </a:r>
          </a:p>
        </p:txBody>
      </p:sp>
      <p:sp>
        <p:nvSpPr>
          <p:cNvPr id="333827" name="Rectangle 3"/>
          <p:cNvSpPr>
            <a:spLocks noGrp="1" noChangeArrowheads="1"/>
          </p:cNvSpPr>
          <p:nvPr>
            <p:ph type="body" idx="1"/>
          </p:nvPr>
        </p:nvSpPr>
        <p:spPr/>
        <p:txBody>
          <a:bodyPr/>
          <a:lstStyle/>
          <a:p>
            <a:pPr>
              <a:lnSpc>
                <a:spcPct val="80000"/>
              </a:lnSpc>
            </a:pPr>
            <a:r>
              <a:rPr lang="en-GB" altLang="en-US" sz="2000" dirty="0"/>
              <a:t>There are no strict international guidelines on the release calendars and no detailed international requirements for NSOs to publish advance release information on their websites. </a:t>
            </a:r>
          </a:p>
          <a:p>
            <a:pPr>
              <a:lnSpc>
                <a:spcPct val="80000"/>
              </a:lnSpc>
            </a:pPr>
            <a:r>
              <a:rPr lang="en-GB" altLang="en-US" sz="2000" dirty="0"/>
              <a:t>IMF requires the countries that subscribe to the SDDS (but not GDDS) to provide details about their advance release information. </a:t>
            </a:r>
          </a:p>
          <a:p>
            <a:pPr>
              <a:lnSpc>
                <a:spcPct val="80000"/>
              </a:lnSpc>
            </a:pPr>
            <a:r>
              <a:rPr lang="en-GB" altLang="en-US" sz="2000" dirty="0"/>
              <a:t>Providing users with information about the future release dates of statistics benefits both users and NSOs. Users can access the statistics as soon as they become available. Publishing release calendars also ensures that there is less (reduces the chances of) external interference with the release of statistics. </a:t>
            </a:r>
          </a:p>
          <a:p>
            <a:pPr>
              <a:lnSpc>
                <a:spcPct val="80000"/>
              </a:lnSpc>
            </a:pPr>
            <a:r>
              <a:rPr lang="en-GB" altLang="en-US" sz="2000" dirty="0"/>
              <a:t>Providing users with a release calendars for major economic indicator (at least one year in advance) makes it easier to resist possible external pressure or interference.</a:t>
            </a:r>
            <a:endParaRPr lang="en-US" altLang="en-US" sz="2000" dirty="0"/>
          </a:p>
        </p:txBody>
      </p:sp>
    </p:spTree>
    <p:extLst>
      <p:ext uri="{BB962C8B-B14F-4D97-AF65-F5344CB8AC3E}">
        <p14:creationId xmlns:p14="http://schemas.microsoft.com/office/powerpoint/2010/main" val="920528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457200" y="6324600"/>
            <a:ext cx="1905000" cy="457200"/>
          </a:xfrm>
          <a:prstGeom prst="rect">
            <a:avLst/>
          </a:prstGeom>
        </p:spPr>
        <p:txBody>
          <a:bodyPr/>
          <a:lstStyle/>
          <a:p>
            <a:fld id="{42A56A48-51C7-4B36-A25C-C831310B02F9}" type="datetime1">
              <a:rPr lang="en-US" altLang="en-US" smtClean="0"/>
              <a:t>9/20/2017</a:t>
            </a:fld>
            <a:endParaRPr lang="en-GB" altLang="en-US"/>
          </a:p>
        </p:txBody>
      </p:sp>
      <p:sp>
        <p:nvSpPr>
          <p:cNvPr id="340994" name="Rectangle 2"/>
          <p:cNvSpPr>
            <a:spLocks noGrp="1" noChangeArrowheads="1"/>
          </p:cNvSpPr>
          <p:nvPr>
            <p:ph type="title"/>
          </p:nvPr>
        </p:nvSpPr>
        <p:spPr/>
        <p:txBody>
          <a:bodyPr>
            <a:normAutofit/>
          </a:bodyPr>
          <a:lstStyle/>
          <a:p>
            <a:r>
              <a:rPr lang="en-GB" altLang="en-US" sz="3200" b="1" dirty="0">
                <a:solidFill>
                  <a:srgbClr val="FF0000"/>
                </a:solidFill>
              </a:rPr>
              <a:t>Consumer Price Index </a:t>
            </a:r>
            <a:endParaRPr lang="en-US" altLang="en-US" sz="3200" b="1" dirty="0">
              <a:solidFill>
                <a:srgbClr val="FF0000"/>
              </a:solidFill>
            </a:endParaRPr>
          </a:p>
        </p:txBody>
      </p:sp>
      <p:sp>
        <p:nvSpPr>
          <p:cNvPr id="340995" name="Rectangle 3"/>
          <p:cNvSpPr>
            <a:spLocks noGrp="1" noChangeArrowheads="1"/>
          </p:cNvSpPr>
          <p:nvPr>
            <p:ph type="body" idx="1"/>
          </p:nvPr>
        </p:nvSpPr>
        <p:spPr/>
        <p:txBody>
          <a:bodyPr/>
          <a:lstStyle/>
          <a:p>
            <a:endParaRPr lang="en-US" altLang="en-US" i="1" dirty="0" smtClean="0"/>
          </a:p>
          <a:p>
            <a:endParaRPr lang="en-US" altLang="en-US" i="1" dirty="0"/>
          </a:p>
          <a:p>
            <a:r>
              <a:rPr lang="en-US" altLang="en-US" i="1" dirty="0" smtClean="0"/>
              <a:t>Consumer </a:t>
            </a:r>
            <a:r>
              <a:rPr lang="en-US" altLang="en-US" i="1" dirty="0"/>
              <a:t>Price Index Manual, Theory and Practice</a:t>
            </a:r>
            <a:r>
              <a:rPr lang="en-US" altLang="en-US" dirty="0"/>
              <a:t>. </a:t>
            </a:r>
            <a:r>
              <a:rPr lang="en-US" altLang="en-US" sz="1600" dirty="0"/>
              <a:t>[http://www.ilo.org/public/english/bureau/stat/guides/cpi/index.htm].</a:t>
            </a:r>
            <a:r>
              <a:rPr lang="en-US" altLang="en-US" dirty="0"/>
              <a:t> </a:t>
            </a:r>
          </a:p>
          <a:p>
            <a:pPr marL="0" indent="0">
              <a:buNone/>
            </a:pPr>
            <a:endParaRPr lang="en-US" altLang="en-US" dirty="0"/>
          </a:p>
        </p:txBody>
      </p:sp>
    </p:spTree>
    <p:extLst>
      <p:ext uri="{BB962C8B-B14F-4D97-AF65-F5344CB8AC3E}">
        <p14:creationId xmlns:p14="http://schemas.microsoft.com/office/powerpoint/2010/main" val="2886607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457200" y="6324600"/>
            <a:ext cx="1905000" cy="457200"/>
          </a:xfrm>
          <a:prstGeom prst="rect">
            <a:avLst/>
          </a:prstGeom>
        </p:spPr>
        <p:txBody>
          <a:bodyPr/>
          <a:lstStyle/>
          <a:p>
            <a:fld id="{453C03E0-AB5A-4E41-B32B-6CB2A072BFFA}" type="datetime1">
              <a:rPr lang="en-US" altLang="en-US" smtClean="0"/>
              <a:t>9/20/2017</a:t>
            </a:fld>
            <a:endParaRPr lang="en-GB" altLang="en-US"/>
          </a:p>
        </p:txBody>
      </p:sp>
      <p:sp>
        <p:nvSpPr>
          <p:cNvPr id="339970" name="Rectangle 2"/>
          <p:cNvSpPr>
            <a:spLocks noGrp="1" noChangeArrowheads="1"/>
          </p:cNvSpPr>
          <p:nvPr>
            <p:ph type="title"/>
          </p:nvPr>
        </p:nvSpPr>
        <p:spPr/>
        <p:txBody>
          <a:bodyPr>
            <a:normAutofit/>
          </a:bodyPr>
          <a:lstStyle/>
          <a:p>
            <a:r>
              <a:rPr lang="en-GB" altLang="en-US" sz="3200" b="1" dirty="0">
                <a:solidFill>
                  <a:srgbClr val="FF0000"/>
                </a:solidFill>
              </a:rPr>
              <a:t>Producer Price Index </a:t>
            </a:r>
            <a:endParaRPr lang="en-US" altLang="en-US" sz="3200" b="1" dirty="0">
              <a:solidFill>
                <a:srgbClr val="FF0000"/>
              </a:solidFill>
            </a:endParaRPr>
          </a:p>
        </p:txBody>
      </p:sp>
      <p:sp>
        <p:nvSpPr>
          <p:cNvPr id="339971" name="Rectangle 3"/>
          <p:cNvSpPr>
            <a:spLocks noGrp="1" noChangeArrowheads="1"/>
          </p:cNvSpPr>
          <p:nvPr>
            <p:ph type="body" idx="1"/>
          </p:nvPr>
        </p:nvSpPr>
        <p:spPr/>
        <p:txBody>
          <a:bodyPr/>
          <a:lstStyle/>
          <a:p>
            <a:r>
              <a:rPr lang="en-US" altLang="en-US" i="1"/>
              <a:t>Producer Price Index Manual, Theory and Practice</a:t>
            </a:r>
            <a:r>
              <a:rPr lang="en-US" altLang="en-US"/>
              <a:t>. </a:t>
            </a:r>
            <a:r>
              <a:rPr lang="en-US" altLang="en-US" sz="1400"/>
              <a:t>[http://www.imf.org/external/np/sta/tegppi/index.htm]. </a:t>
            </a:r>
          </a:p>
        </p:txBody>
      </p:sp>
    </p:spTree>
    <p:extLst>
      <p:ext uri="{BB962C8B-B14F-4D97-AF65-F5344CB8AC3E}">
        <p14:creationId xmlns:p14="http://schemas.microsoft.com/office/powerpoint/2010/main" val="1903302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457200" y="6324600"/>
            <a:ext cx="1905000" cy="457200"/>
          </a:xfrm>
          <a:prstGeom prst="rect">
            <a:avLst/>
          </a:prstGeom>
        </p:spPr>
        <p:txBody>
          <a:bodyPr/>
          <a:lstStyle/>
          <a:p>
            <a:fld id="{E76882EB-8CE3-41BD-BA90-9081357293B3}" type="datetime1">
              <a:rPr lang="en-US" altLang="en-US" smtClean="0"/>
              <a:t>9/20/2017</a:t>
            </a:fld>
            <a:endParaRPr lang="en-GB" altLang="en-US"/>
          </a:p>
        </p:txBody>
      </p:sp>
      <p:sp>
        <p:nvSpPr>
          <p:cNvPr id="10242" name="Rectangle 2"/>
          <p:cNvSpPr>
            <a:spLocks noGrp="1" noChangeArrowheads="1"/>
          </p:cNvSpPr>
          <p:nvPr>
            <p:ph type="title"/>
          </p:nvPr>
        </p:nvSpPr>
        <p:spPr>
          <a:xfrm>
            <a:off x="1828800" y="304800"/>
            <a:ext cx="3048000" cy="1143000"/>
          </a:xfrm>
        </p:spPr>
        <p:txBody>
          <a:bodyPr/>
          <a:lstStyle/>
          <a:p>
            <a:r>
              <a:rPr lang="en-US" altLang="en-US" dirty="0">
                <a:solidFill>
                  <a:srgbClr val="FF0000"/>
                </a:solidFill>
              </a:rPr>
              <a:t>Overview</a:t>
            </a:r>
          </a:p>
        </p:txBody>
      </p:sp>
      <p:sp>
        <p:nvSpPr>
          <p:cNvPr id="10243" name="Rectangle 3"/>
          <p:cNvSpPr>
            <a:spLocks noGrp="1" noChangeArrowheads="1"/>
          </p:cNvSpPr>
          <p:nvPr>
            <p:ph type="body" idx="1"/>
          </p:nvPr>
        </p:nvSpPr>
        <p:spPr>
          <a:xfrm>
            <a:off x="914400" y="1600200"/>
            <a:ext cx="7669213" cy="4114800"/>
          </a:xfrm>
        </p:spPr>
        <p:txBody>
          <a:bodyPr/>
          <a:lstStyle/>
          <a:p>
            <a:pPr>
              <a:lnSpc>
                <a:spcPct val="80000"/>
              </a:lnSpc>
              <a:buFont typeface="Wingdings" panose="05000000000000000000" pitchFamily="2" charset="2"/>
              <a:buNone/>
            </a:pPr>
            <a:r>
              <a:rPr lang="en-US" altLang="en-US" sz="2800"/>
              <a:t>General guidelines</a:t>
            </a:r>
          </a:p>
          <a:p>
            <a:pPr>
              <a:lnSpc>
                <a:spcPct val="80000"/>
              </a:lnSpc>
              <a:buFont typeface="Wingdings" panose="05000000000000000000" pitchFamily="2" charset="2"/>
              <a:buNone/>
            </a:pPr>
            <a:r>
              <a:rPr lang="en-US" altLang="en-US" sz="2800"/>
              <a:t>Reference period</a:t>
            </a:r>
          </a:p>
          <a:p>
            <a:pPr>
              <a:lnSpc>
                <a:spcPct val="80000"/>
              </a:lnSpc>
              <a:buFont typeface="Wingdings" panose="05000000000000000000" pitchFamily="2" charset="2"/>
              <a:buNone/>
            </a:pPr>
            <a:r>
              <a:rPr lang="en-US" altLang="en-US" sz="2800"/>
              <a:t>Timeliness</a:t>
            </a:r>
          </a:p>
          <a:p>
            <a:pPr>
              <a:lnSpc>
                <a:spcPct val="80000"/>
              </a:lnSpc>
              <a:buFont typeface="Wingdings" panose="05000000000000000000" pitchFamily="2" charset="2"/>
              <a:buNone/>
            </a:pPr>
            <a:r>
              <a:rPr lang="en-US" altLang="en-US" sz="2800"/>
              <a:t>Timeseries</a:t>
            </a:r>
          </a:p>
          <a:p>
            <a:pPr>
              <a:lnSpc>
                <a:spcPct val="80000"/>
              </a:lnSpc>
              <a:buFont typeface="Wingdings" panose="05000000000000000000" pitchFamily="2" charset="2"/>
              <a:buNone/>
            </a:pPr>
            <a:r>
              <a:rPr lang="en-US" altLang="en-US" sz="2800"/>
              <a:t>Revisions</a:t>
            </a:r>
          </a:p>
          <a:p>
            <a:pPr>
              <a:lnSpc>
                <a:spcPct val="80000"/>
              </a:lnSpc>
              <a:buFont typeface="Wingdings" panose="05000000000000000000" pitchFamily="2" charset="2"/>
              <a:buNone/>
            </a:pPr>
            <a:r>
              <a:rPr lang="en-US" altLang="en-US" sz="2800"/>
              <a:t>Methodological Information</a:t>
            </a:r>
          </a:p>
          <a:p>
            <a:pPr>
              <a:lnSpc>
                <a:spcPct val="80000"/>
              </a:lnSpc>
              <a:buFont typeface="Wingdings" panose="05000000000000000000" pitchFamily="2" charset="2"/>
              <a:buNone/>
            </a:pPr>
            <a:r>
              <a:rPr lang="en-US" altLang="en-US" sz="2800"/>
              <a:t>Presentation</a:t>
            </a:r>
          </a:p>
          <a:p>
            <a:pPr>
              <a:lnSpc>
                <a:spcPct val="80000"/>
              </a:lnSpc>
              <a:buFont typeface="Wingdings" panose="05000000000000000000" pitchFamily="2" charset="2"/>
              <a:buNone/>
            </a:pPr>
            <a:r>
              <a:rPr lang="en-US" altLang="en-US" sz="2800"/>
              <a:t>Release Calendars</a:t>
            </a:r>
          </a:p>
          <a:p>
            <a:pPr>
              <a:lnSpc>
                <a:spcPct val="80000"/>
              </a:lnSpc>
              <a:buFont typeface="Wingdings" panose="05000000000000000000" pitchFamily="2" charset="2"/>
              <a:buNone/>
            </a:pPr>
            <a:r>
              <a:rPr lang="en-US" altLang="en-US" sz="2800"/>
              <a:t>CPI, PPI, IIP, RTT, W&amp;S</a:t>
            </a:r>
          </a:p>
        </p:txBody>
      </p:sp>
    </p:spTree>
    <p:extLst>
      <p:ext uri="{BB962C8B-B14F-4D97-AF65-F5344CB8AC3E}">
        <p14:creationId xmlns:p14="http://schemas.microsoft.com/office/powerpoint/2010/main" val="158617192"/>
      </p:ext>
    </p:extLst>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243"/>
                                        </p:tgtEl>
                                        <p:attrNameLst>
                                          <p:attrName>style.visibility</p:attrName>
                                        </p:attrNameLst>
                                      </p:cBhvr>
                                      <p:to>
                                        <p:strVal val="visible"/>
                                      </p:to>
                                    </p:set>
                                    <p:anim calcmode="lin" valueType="num">
                                      <p:cBhvr additive="base">
                                        <p:cTn id="7" dur="500" fill="hold"/>
                                        <p:tgtEl>
                                          <p:spTgt spid="10243"/>
                                        </p:tgtEl>
                                        <p:attrNameLst>
                                          <p:attrName>ppt_x</p:attrName>
                                        </p:attrNameLst>
                                      </p:cBhvr>
                                      <p:tavLst>
                                        <p:tav tm="0">
                                          <p:val>
                                            <p:strVal val="0-#ppt_w/2"/>
                                          </p:val>
                                        </p:tav>
                                        <p:tav tm="100000">
                                          <p:val>
                                            <p:strVal val="#ppt_x"/>
                                          </p:val>
                                        </p:tav>
                                      </p:tavLst>
                                    </p:anim>
                                    <p:anim calcmode="lin" valueType="num">
                                      <p:cBhvr additive="base">
                                        <p:cTn id="8" dur="500" fill="hold"/>
                                        <p:tgtEl>
                                          <p:spTgt spid="1024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457200" y="6324600"/>
            <a:ext cx="1905000" cy="457200"/>
          </a:xfrm>
          <a:prstGeom prst="rect">
            <a:avLst/>
          </a:prstGeom>
        </p:spPr>
        <p:txBody>
          <a:bodyPr/>
          <a:lstStyle/>
          <a:p>
            <a:fld id="{1FE99FCB-1AF7-4C3B-8812-A23B8ECAC599}" type="datetime1">
              <a:rPr lang="en-US" altLang="en-US" smtClean="0"/>
              <a:t>9/21/2017</a:t>
            </a:fld>
            <a:endParaRPr lang="en-GB" altLang="en-US"/>
          </a:p>
        </p:txBody>
      </p:sp>
      <p:sp>
        <p:nvSpPr>
          <p:cNvPr id="338946" name="Rectangle 2"/>
          <p:cNvSpPr>
            <a:spLocks noGrp="1" noChangeArrowheads="1"/>
          </p:cNvSpPr>
          <p:nvPr>
            <p:ph type="title"/>
          </p:nvPr>
        </p:nvSpPr>
        <p:spPr/>
        <p:txBody>
          <a:bodyPr>
            <a:normAutofit/>
          </a:bodyPr>
          <a:lstStyle/>
          <a:p>
            <a:r>
              <a:rPr lang="en-GB" altLang="en-US" sz="3200" b="1" dirty="0">
                <a:solidFill>
                  <a:srgbClr val="FF0000"/>
                </a:solidFill>
              </a:rPr>
              <a:t>Index of Industrial Production </a:t>
            </a:r>
            <a:endParaRPr lang="en-US" altLang="en-US" sz="3200" b="1" dirty="0">
              <a:solidFill>
                <a:srgbClr val="FF0000"/>
              </a:solidFill>
            </a:endParaRPr>
          </a:p>
        </p:txBody>
      </p:sp>
      <p:sp>
        <p:nvSpPr>
          <p:cNvPr id="338947" name="Rectangle 3"/>
          <p:cNvSpPr>
            <a:spLocks noGrp="1" noChangeArrowheads="1"/>
          </p:cNvSpPr>
          <p:nvPr>
            <p:ph type="body" idx="1"/>
          </p:nvPr>
        </p:nvSpPr>
        <p:spPr/>
        <p:txBody>
          <a:bodyPr>
            <a:normAutofit/>
          </a:bodyPr>
          <a:lstStyle/>
          <a:p>
            <a:pPr marL="0" indent="0">
              <a:lnSpc>
                <a:spcPct val="80000"/>
              </a:lnSpc>
              <a:buNone/>
            </a:pPr>
            <a:endParaRPr lang="en-US" dirty="0" smtClean="0">
              <a:hlinkClick r:id="rId2"/>
            </a:endParaRPr>
          </a:p>
          <a:p>
            <a:pPr marL="0" indent="0">
              <a:lnSpc>
                <a:spcPct val="80000"/>
              </a:lnSpc>
              <a:buNone/>
            </a:pPr>
            <a:r>
              <a:rPr lang="en-US" altLang="en-US" dirty="0" smtClean="0"/>
              <a:t>*International </a:t>
            </a:r>
            <a:r>
              <a:rPr lang="en-US" altLang="en-US" dirty="0"/>
              <a:t>Recommendations for the Index of Industrial Production</a:t>
            </a:r>
          </a:p>
          <a:p>
            <a:pPr marL="0" indent="0">
              <a:lnSpc>
                <a:spcPct val="80000"/>
              </a:lnSpc>
              <a:buNone/>
            </a:pPr>
            <a:r>
              <a:rPr lang="en-US" dirty="0" smtClean="0">
                <a:hlinkClick r:id="rId2"/>
              </a:rPr>
              <a:t>https</a:t>
            </a:r>
            <a:r>
              <a:rPr lang="en-US" dirty="0">
                <a:hlinkClick r:id="rId2"/>
              </a:rPr>
              <a:t>://</a:t>
            </a:r>
            <a:r>
              <a:rPr lang="en-US" dirty="0" smtClean="0">
                <a:hlinkClick r:id="rId2"/>
              </a:rPr>
              <a:t>unstats.un.org/unsd/statcom/doc10/BG-IndustrialStats.pdf</a:t>
            </a:r>
            <a:r>
              <a:rPr lang="en-US" dirty="0" smtClean="0"/>
              <a:t> </a:t>
            </a:r>
          </a:p>
          <a:p>
            <a:pPr marL="0" indent="0">
              <a:lnSpc>
                <a:spcPct val="80000"/>
              </a:lnSpc>
              <a:buNone/>
            </a:pPr>
            <a:endParaRPr lang="en-US" altLang="en-US" i="1" dirty="0"/>
          </a:p>
          <a:p>
            <a:pPr>
              <a:lnSpc>
                <a:spcPct val="80000"/>
              </a:lnSpc>
            </a:pPr>
            <a:r>
              <a:rPr lang="en-US" dirty="0"/>
              <a:t>OECD Compilation Manual for an Index of Services </a:t>
            </a:r>
            <a:r>
              <a:rPr lang="en-US" dirty="0" smtClean="0"/>
              <a:t>Production</a:t>
            </a:r>
            <a:endParaRPr lang="en-US" altLang="en-US" dirty="0" smtClean="0"/>
          </a:p>
          <a:p>
            <a:pPr marL="0" indent="0">
              <a:lnSpc>
                <a:spcPct val="80000"/>
              </a:lnSpc>
              <a:buNone/>
            </a:pPr>
            <a:r>
              <a:rPr lang="en-US" altLang="en-US" dirty="0" smtClean="0">
                <a:hlinkClick r:id="rId3"/>
              </a:rPr>
              <a:t>http</a:t>
            </a:r>
            <a:r>
              <a:rPr lang="en-US" altLang="en-US" dirty="0">
                <a:hlinkClick r:id="rId3"/>
              </a:rPr>
              <a:t>://</a:t>
            </a:r>
            <a:r>
              <a:rPr lang="en-US" altLang="en-US" dirty="0" smtClean="0">
                <a:hlinkClick r:id="rId3"/>
              </a:rPr>
              <a:t>www.oecd.org/std/business-stats/37799074.pdf</a:t>
            </a:r>
            <a:r>
              <a:rPr lang="en-US" altLang="en-US" dirty="0" smtClean="0"/>
              <a:t> </a:t>
            </a:r>
          </a:p>
          <a:p>
            <a:pPr marL="0" indent="0">
              <a:lnSpc>
                <a:spcPct val="80000"/>
              </a:lnSpc>
              <a:buNone/>
            </a:pPr>
            <a:endParaRPr lang="en-US" altLang="en-US" dirty="0"/>
          </a:p>
        </p:txBody>
      </p:sp>
    </p:spTree>
    <p:extLst>
      <p:ext uri="{BB962C8B-B14F-4D97-AF65-F5344CB8AC3E}">
        <p14:creationId xmlns:p14="http://schemas.microsoft.com/office/powerpoint/2010/main" val="2055309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457200" y="6324600"/>
            <a:ext cx="1905000" cy="457200"/>
          </a:xfrm>
          <a:prstGeom prst="rect">
            <a:avLst/>
          </a:prstGeom>
        </p:spPr>
        <p:txBody>
          <a:bodyPr/>
          <a:lstStyle/>
          <a:p>
            <a:fld id="{5C7960A7-AB2C-40CC-AAD7-FCF7AF6C6FEB}" type="datetime1">
              <a:rPr lang="en-US" altLang="en-US" smtClean="0"/>
              <a:t>9/21/2017</a:t>
            </a:fld>
            <a:endParaRPr lang="en-GB" altLang="en-US"/>
          </a:p>
        </p:txBody>
      </p:sp>
      <p:sp>
        <p:nvSpPr>
          <p:cNvPr id="337922" name="Rectangle 2"/>
          <p:cNvSpPr>
            <a:spLocks noGrp="1" noChangeArrowheads="1"/>
          </p:cNvSpPr>
          <p:nvPr>
            <p:ph type="title"/>
          </p:nvPr>
        </p:nvSpPr>
        <p:spPr/>
        <p:txBody>
          <a:bodyPr>
            <a:normAutofit/>
          </a:bodyPr>
          <a:lstStyle/>
          <a:p>
            <a:r>
              <a:rPr lang="en-GB" altLang="en-US" sz="3200" b="1" dirty="0">
                <a:solidFill>
                  <a:srgbClr val="FF0000"/>
                </a:solidFill>
              </a:rPr>
              <a:t>Retail Trade Turnover</a:t>
            </a:r>
            <a:r>
              <a:rPr lang="en-US" altLang="en-US" sz="3200" b="1" dirty="0">
                <a:solidFill>
                  <a:srgbClr val="FF0000"/>
                </a:solidFill>
              </a:rPr>
              <a:t> </a:t>
            </a:r>
          </a:p>
        </p:txBody>
      </p:sp>
      <p:sp>
        <p:nvSpPr>
          <p:cNvPr id="337923" name="Rectangle 3"/>
          <p:cNvSpPr>
            <a:spLocks noGrp="1" noChangeArrowheads="1"/>
          </p:cNvSpPr>
          <p:nvPr>
            <p:ph type="body" idx="1"/>
          </p:nvPr>
        </p:nvSpPr>
        <p:spPr/>
        <p:txBody>
          <a:bodyPr>
            <a:normAutofit/>
          </a:bodyPr>
          <a:lstStyle/>
          <a:p>
            <a:pPr>
              <a:lnSpc>
                <a:spcPct val="80000"/>
              </a:lnSpc>
            </a:pPr>
            <a:endParaRPr lang="en-US" altLang="en-US" sz="2400" i="1" dirty="0" smtClean="0"/>
          </a:p>
          <a:p>
            <a:pPr>
              <a:lnSpc>
                <a:spcPct val="80000"/>
              </a:lnSpc>
            </a:pPr>
            <a:endParaRPr lang="en-US" altLang="en-US" i="1" dirty="0"/>
          </a:p>
          <a:p>
            <a:pPr>
              <a:lnSpc>
                <a:spcPct val="80000"/>
              </a:lnSpc>
            </a:pPr>
            <a:r>
              <a:rPr lang="en-US" altLang="en-US" sz="2400" i="1" dirty="0" smtClean="0"/>
              <a:t>International </a:t>
            </a:r>
            <a:r>
              <a:rPr lang="en-US" altLang="en-US" sz="2400" i="1" dirty="0"/>
              <a:t>Recommendations for Distributive Trade Statistics 2008 </a:t>
            </a:r>
            <a:endParaRPr lang="en-US" altLang="en-US" sz="1400" dirty="0"/>
          </a:p>
          <a:p>
            <a:pPr marL="0" indent="0">
              <a:lnSpc>
                <a:spcPct val="80000"/>
              </a:lnSpc>
              <a:buNone/>
            </a:pPr>
            <a:r>
              <a:rPr lang="en-US" altLang="en-US" sz="1400" dirty="0" smtClean="0"/>
              <a:t>       https</a:t>
            </a:r>
            <a:r>
              <a:rPr lang="en-US" altLang="en-US" sz="1400" dirty="0"/>
              <a:t>://</a:t>
            </a:r>
            <a:r>
              <a:rPr lang="en-US" altLang="en-US" sz="1400" dirty="0" smtClean="0"/>
              <a:t>unstats.un.org/unsd/trade/M89%20EnglishForWeb.pdf</a:t>
            </a:r>
            <a:endParaRPr lang="en-US" altLang="en-US" sz="1400" dirty="0"/>
          </a:p>
        </p:txBody>
      </p:sp>
    </p:spTree>
    <p:extLst>
      <p:ext uri="{BB962C8B-B14F-4D97-AF65-F5344CB8AC3E}">
        <p14:creationId xmlns:p14="http://schemas.microsoft.com/office/powerpoint/2010/main" val="22783735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457200" y="6324600"/>
            <a:ext cx="1905000" cy="457200"/>
          </a:xfrm>
          <a:prstGeom prst="rect">
            <a:avLst/>
          </a:prstGeom>
        </p:spPr>
        <p:txBody>
          <a:bodyPr/>
          <a:lstStyle/>
          <a:p>
            <a:fld id="{70E4B46B-4E88-4382-A412-90BD5DF3CC3B}" type="datetime1">
              <a:rPr lang="en-US" altLang="en-US" smtClean="0"/>
              <a:t>9/20/2017</a:t>
            </a:fld>
            <a:endParaRPr lang="en-GB" altLang="en-US"/>
          </a:p>
        </p:txBody>
      </p:sp>
      <p:sp>
        <p:nvSpPr>
          <p:cNvPr id="336898" name="Rectangle 2"/>
          <p:cNvSpPr>
            <a:spLocks noGrp="1" noChangeArrowheads="1"/>
          </p:cNvSpPr>
          <p:nvPr>
            <p:ph type="title"/>
          </p:nvPr>
        </p:nvSpPr>
        <p:spPr/>
        <p:txBody>
          <a:bodyPr>
            <a:normAutofit/>
          </a:bodyPr>
          <a:lstStyle/>
          <a:p>
            <a:r>
              <a:rPr lang="en-GB" altLang="en-US" sz="3200" b="1" dirty="0">
                <a:solidFill>
                  <a:srgbClr val="FF0000"/>
                </a:solidFill>
              </a:rPr>
              <a:t>Wages and Salaries</a:t>
            </a:r>
            <a:endParaRPr lang="en-US" altLang="en-US" sz="3200" b="1" dirty="0">
              <a:solidFill>
                <a:srgbClr val="FF0000"/>
              </a:solidFill>
            </a:endParaRPr>
          </a:p>
        </p:txBody>
      </p:sp>
      <p:sp>
        <p:nvSpPr>
          <p:cNvPr id="336899" name="Rectangle 3"/>
          <p:cNvSpPr>
            <a:spLocks noGrp="1" noChangeArrowheads="1"/>
          </p:cNvSpPr>
          <p:nvPr>
            <p:ph type="body" idx="1"/>
          </p:nvPr>
        </p:nvSpPr>
        <p:spPr/>
        <p:txBody>
          <a:bodyPr/>
          <a:lstStyle/>
          <a:p>
            <a:r>
              <a:rPr lang="en-US" altLang="en-US" i="1" dirty="0"/>
              <a:t>International Recommendations for Industrial Statistics,</a:t>
            </a:r>
          </a:p>
          <a:p>
            <a:r>
              <a:rPr lang="en-US" altLang="en-US" dirty="0"/>
              <a:t>There remains a need for an internationally accepted manual for W&amp;S statistics.</a:t>
            </a:r>
            <a:endParaRPr lang="en-US" altLang="en-US" b="1" dirty="0"/>
          </a:p>
          <a:p>
            <a:endParaRPr lang="en-US" altLang="en-US" dirty="0"/>
          </a:p>
        </p:txBody>
      </p:sp>
    </p:spTree>
    <p:extLst>
      <p:ext uri="{BB962C8B-B14F-4D97-AF65-F5344CB8AC3E}">
        <p14:creationId xmlns:p14="http://schemas.microsoft.com/office/powerpoint/2010/main" val="6360940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4294967295"/>
          </p:nvPr>
        </p:nvSpPr>
        <p:spPr>
          <a:xfrm>
            <a:off x="457200" y="6324600"/>
            <a:ext cx="1905000" cy="457200"/>
          </a:xfrm>
          <a:prstGeom prst="rect">
            <a:avLst/>
          </a:prstGeom>
        </p:spPr>
        <p:txBody>
          <a:bodyPr/>
          <a:lstStyle/>
          <a:p>
            <a:fld id="{FB7F3E9D-5DBF-4109-8C6F-8555FAB551D2}" type="datetime1">
              <a:rPr lang="en-US" altLang="en-US" smtClean="0"/>
              <a:t>9/20/2017</a:t>
            </a:fld>
            <a:endParaRPr lang="en-GB" altLang="en-US"/>
          </a:p>
        </p:txBody>
      </p:sp>
      <p:sp>
        <p:nvSpPr>
          <p:cNvPr id="272387" name="Rectangle 3"/>
          <p:cNvSpPr>
            <a:spLocks noGrp="1" noChangeArrowheads="1"/>
          </p:cNvSpPr>
          <p:nvPr>
            <p:ph type="body" idx="1"/>
          </p:nvPr>
        </p:nvSpPr>
        <p:spPr>
          <a:xfrm>
            <a:off x="685800" y="1981200"/>
            <a:ext cx="7772400" cy="4114800"/>
          </a:xfrm>
        </p:spPr>
        <p:txBody>
          <a:bodyPr/>
          <a:lstStyle/>
          <a:p>
            <a:pPr algn="ctr"/>
            <a:r>
              <a:rPr lang="en-US" altLang="en-US" sz="4000"/>
              <a:t>Questions?</a:t>
            </a:r>
          </a:p>
          <a:p>
            <a:pPr algn="ctr"/>
            <a:endParaRPr lang="en-US" altLang="en-US" sz="4000"/>
          </a:p>
          <a:p>
            <a:pPr algn="ctr"/>
            <a:r>
              <a:rPr lang="en-US" altLang="en-US" sz="4000"/>
              <a:t>THANK YOU</a:t>
            </a:r>
          </a:p>
        </p:txBody>
      </p:sp>
    </p:spTree>
    <p:extLst>
      <p:ext uri="{BB962C8B-B14F-4D97-AF65-F5344CB8AC3E}">
        <p14:creationId xmlns:p14="http://schemas.microsoft.com/office/powerpoint/2010/main" val="280908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3"/>
          <p:cNvSpPr>
            <a:spLocks noGrp="1"/>
          </p:cNvSpPr>
          <p:nvPr>
            <p:ph type="dt" sz="half" idx="4294967295"/>
          </p:nvPr>
        </p:nvSpPr>
        <p:spPr>
          <a:xfrm>
            <a:off x="457200" y="6324600"/>
            <a:ext cx="1905000" cy="457200"/>
          </a:xfrm>
          <a:prstGeom prst="rect">
            <a:avLst/>
          </a:prstGeom>
        </p:spPr>
        <p:txBody>
          <a:bodyPr/>
          <a:lstStyle/>
          <a:p>
            <a:fld id="{7B2BA73A-5893-4811-8B8B-39705576296B}" type="datetime1">
              <a:rPr lang="en-US" altLang="en-US" smtClean="0"/>
              <a:t>9/20/2017</a:t>
            </a:fld>
            <a:endParaRPr lang="en-GB" altLang="en-US" dirty="0"/>
          </a:p>
        </p:txBody>
      </p:sp>
      <p:sp>
        <p:nvSpPr>
          <p:cNvPr id="317443" name="Rectangle 3"/>
          <p:cNvSpPr>
            <a:spLocks noGrp="1" noChangeArrowheads="1"/>
          </p:cNvSpPr>
          <p:nvPr>
            <p:ph type="body" idx="1"/>
          </p:nvPr>
        </p:nvSpPr>
        <p:spPr>
          <a:xfrm>
            <a:off x="914400" y="1752600"/>
            <a:ext cx="7408333" cy="3900779"/>
          </a:xfrm>
        </p:spPr>
        <p:txBody>
          <a:bodyPr/>
          <a:lstStyle/>
          <a:p>
            <a:pPr>
              <a:buFont typeface="Wingdings" panose="05000000000000000000" pitchFamily="2" charset="2"/>
              <a:buNone/>
            </a:pPr>
            <a:r>
              <a:rPr lang="en-US" altLang="en-US" dirty="0"/>
              <a:t>	“The use by statistical agencies in each country of international concepts, classifications and methods promotes the consistency and efficiency of statistical systems at all official levels.”</a:t>
            </a:r>
            <a:endParaRPr lang="en-GB" altLang="en-US" dirty="0"/>
          </a:p>
          <a:p>
            <a:pPr>
              <a:buFont typeface="Wingdings" panose="05000000000000000000" pitchFamily="2" charset="2"/>
              <a:buNone/>
            </a:pPr>
            <a:r>
              <a:rPr lang="en-GB" altLang="en-US" dirty="0"/>
              <a:t>	</a:t>
            </a:r>
            <a:r>
              <a:rPr lang="en-GB" altLang="en-US" sz="1600" dirty="0"/>
              <a:t>The ninth principle of </a:t>
            </a:r>
            <a:r>
              <a:rPr lang="en-GB" altLang="en-US" sz="1600" i="1" dirty="0"/>
              <a:t>The </a:t>
            </a:r>
            <a:r>
              <a:rPr lang="en-GB" altLang="en-US" sz="1600" i="1" dirty="0" smtClean="0"/>
              <a:t> UN Fundamental </a:t>
            </a:r>
            <a:r>
              <a:rPr lang="en-GB" altLang="en-US" sz="1600" i="1" dirty="0"/>
              <a:t>Principles of Official </a:t>
            </a:r>
            <a:r>
              <a:rPr lang="en-GB" altLang="en-US" sz="1600" i="1" dirty="0" smtClean="0"/>
              <a:t>Statistics, UNSD</a:t>
            </a:r>
            <a:r>
              <a:rPr lang="en-GB" altLang="en-US" sz="1600" i="1" dirty="0"/>
              <a:t/>
            </a:r>
            <a:br>
              <a:rPr lang="en-GB" altLang="en-US" sz="1600" i="1" dirty="0"/>
            </a:br>
            <a:r>
              <a:rPr lang="en-GB" altLang="en-US" sz="1600" i="1" dirty="0"/>
              <a:t> </a:t>
            </a:r>
            <a:endParaRPr lang="en-US" altLang="en-US" sz="1600" dirty="0"/>
          </a:p>
        </p:txBody>
      </p:sp>
    </p:spTree>
    <p:extLst>
      <p:ext uri="{BB962C8B-B14F-4D97-AF65-F5344CB8AC3E}">
        <p14:creationId xmlns:p14="http://schemas.microsoft.com/office/powerpoint/2010/main" val="3374111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457200" y="6324600"/>
            <a:ext cx="1905000" cy="457200"/>
          </a:xfrm>
          <a:prstGeom prst="rect">
            <a:avLst/>
          </a:prstGeom>
        </p:spPr>
        <p:txBody>
          <a:bodyPr/>
          <a:lstStyle/>
          <a:p>
            <a:fld id="{467062AC-CB51-49C2-8283-1690AEC5251E}" type="datetime1">
              <a:rPr lang="en-US" altLang="en-US" smtClean="0"/>
              <a:t>9/20/2017</a:t>
            </a:fld>
            <a:endParaRPr lang="en-GB" altLang="en-US"/>
          </a:p>
        </p:txBody>
      </p:sp>
      <p:sp>
        <p:nvSpPr>
          <p:cNvPr id="318466" name="Rectangle 2"/>
          <p:cNvSpPr>
            <a:spLocks noGrp="1" noChangeArrowheads="1"/>
          </p:cNvSpPr>
          <p:nvPr>
            <p:ph type="title"/>
          </p:nvPr>
        </p:nvSpPr>
        <p:spPr>
          <a:xfrm>
            <a:off x="755650" y="476250"/>
            <a:ext cx="7288213" cy="1143000"/>
          </a:xfrm>
        </p:spPr>
        <p:txBody>
          <a:bodyPr/>
          <a:lstStyle/>
          <a:p>
            <a:r>
              <a:rPr lang="en-GB" altLang="en-US" sz="3200" dirty="0">
                <a:solidFill>
                  <a:srgbClr val="FF0000"/>
                </a:solidFill>
              </a:rPr>
              <a:t>Generally accepted good practices and international standards</a:t>
            </a:r>
            <a:r>
              <a:rPr lang="en-US" altLang="en-US" sz="3200" dirty="0">
                <a:solidFill>
                  <a:srgbClr val="FF0000"/>
                </a:solidFill>
              </a:rPr>
              <a:t> </a:t>
            </a:r>
          </a:p>
        </p:txBody>
      </p:sp>
      <p:sp>
        <p:nvSpPr>
          <p:cNvPr id="318467" name="Rectangle 3"/>
          <p:cNvSpPr>
            <a:spLocks noGrp="1" noChangeArrowheads="1"/>
          </p:cNvSpPr>
          <p:nvPr>
            <p:ph type="body" idx="1"/>
          </p:nvPr>
        </p:nvSpPr>
        <p:spPr/>
        <p:txBody>
          <a:bodyPr/>
          <a:lstStyle/>
          <a:p>
            <a:pPr>
              <a:buFont typeface="Wingdings" panose="05000000000000000000" pitchFamily="2" charset="2"/>
              <a:buChar char="v"/>
            </a:pPr>
            <a:r>
              <a:rPr lang="en-GB" altLang="en-US" dirty="0"/>
              <a:t>	In the compilation and publication of official statistics, countries should follow international standards and good practices. </a:t>
            </a:r>
            <a:endParaRPr lang="en-GB" altLang="en-US" dirty="0" smtClean="0"/>
          </a:p>
          <a:p>
            <a:pPr>
              <a:buFont typeface="Wingdings" panose="05000000000000000000" pitchFamily="2" charset="2"/>
              <a:buNone/>
            </a:pPr>
            <a:endParaRPr lang="en-GB" altLang="en-US" dirty="0"/>
          </a:p>
          <a:p>
            <a:pPr>
              <a:buFont typeface="Wingdings" panose="05000000000000000000" pitchFamily="2" charset="2"/>
              <a:buChar char="v"/>
            </a:pPr>
            <a:r>
              <a:rPr lang="en-GB" altLang="en-US" dirty="0" smtClean="0"/>
              <a:t>International </a:t>
            </a:r>
            <a:r>
              <a:rPr lang="en-GB" altLang="en-US" dirty="0"/>
              <a:t>manuals, guidelines and information about good practices are available for most areas of statistics</a:t>
            </a:r>
            <a:r>
              <a:rPr lang="en-US" altLang="en-US" dirty="0"/>
              <a:t> </a:t>
            </a:r>
          </a:p>
        </p:txBody>
      </p:sp>
    </p:spTree>
    <p:extLst>
      <p:ext uri="{BB962C8B-B14F-4D97-AF65-F5344CB8AC3E}">
        <p14:creationId xmlns:p14="http://schemas.microsoft.com/office/powerpoint/2010/main" val="3702725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457200" y="6324600"/>
            <a:ext cx="1905000" cy="457200"/>
          </a:xfrm>
          <a:prstGeom prst="rect">
            <a:avLst/>
          </a:prstGeom>
        </p:spPr>
        <p:txBody>
          <a:bodyPr/>
          <a:lstStyle/>
          <a:p>
            <a:fld id="{F5D5A937-F6B9-4F14-8278-479C20584900}" type="datetime1">
              <a:rPr lang="en-US" altLang="en-US" smtClean="0"/>
              <a:t>9/20/2017</a:t>
            </a:fld>
            <a:endParaRPr lang="en-GB" altLang="en-US"/>
          </a:p>
        </p:txBody>
      </p:sp>
      <p:sp>
        <p:nvSpPr>
          <p:cNvPr id="343042" name="Rectangle 2"/>
          <p:cNvSpPr>
            <a:spLocks noGrp="1" noChangeArrowheads="1"/>
          </p:cNvSpPr>
          <p:nvPr>
            <p:ph type="title"/>
          </p:nvPr>
        </p:nvSpPr>
        <p:spPr/>
        <p:txBody>
          <a:bodyPr>
            <a:normAutofit/>
          </a:bodyPr>
          <a:lstStyle/>
          <a:p>
            <a:r>
              <a:rPr lang="en-US" altLang="en-US" sz="3200" dirty="0">
                <a:solidFill>
                  <a:srgbClr val="FF0000"/>
                </a:solidFill>
              </a:rPr>
              <a:t>General Guidelines</a:t>
            </a:r>
          </a:p>
        </p:txBody>
      </p:sp>
      <p:sp>
        <p:nvSpPr>
          <p:cNvPr id="343043" name="Rectangle 3"/>
          <p:cNvSpPr>
            <a:spLocks noGrp="1" noChangeArrowheads="1"/>
          </p:cNvSpPr>
          <p:nvPr>
            <p:ph type="body" idx="1"/>
          </p:nvPr>
        </p:nvSpPr>
        <p:spPr/>
        <p:txBody>
          <a:bodyPr/>
          <a:lstStyle/>
          <a:p>
            <a:pPr>
              <a:buFont typeface="Wingdings" panose="05000000000000000000" pitchFamily="2" charset="2"/>
              <a:buNone/>
            </a:pPr>
            <a:r>
              <a:rPr lang="en-US" altLang="en-US" i="1"/>
              <a:t>	Handbook of Statistical Organization, The Operation and Organization of a Statistical Agency</a:t>
            </a:r>
            <a:r>
              <a:rPr lang="en-US" altLang="en-US"/>
              <a:t>, Third Edition, 2003</a:t>
            </a:r>
          </a:p>
          <a:p>
            <a:pPr>
              <a:buFont typeface="Wingdings" panose="05000000000000000000" pitchFamily="2" charset="2"/>
              <a:buNone/>
            </a:pPr>
            <a:r>
              <a:rPr lang="en-US" altLang="en-US" sz="1400"/>
              <a:t>	http://unstats.un.org/unsd/publication/SeriesF/SeriesF_88E.pdf</a:t>
            </a:r>
          </a:p>
        </p:txBody>
      </p:sp>
    </p:spTree>
    <p:extLst>
      <p:ext uri="{BB962C8B-B14F-4D97-AF65-F5344CB8AC3E}">
        <p14:creationId xmlns:p14="http://schemas.microsoft.com/office/powerpoint/2010/main" val="435550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457200" y="6324600"/>
            <a:ext cx="1905000" cy="457200"/>
          </a:xfrm>
          <a:prstGeom prst="rect">
            <a:avLst/>
          </a:prstGeom>
        </p:spPr>
        <p:txBody>
          <a:bodyPr/>
          <a:lstStyle/>
          <a:p>
            <a:fld id="{72240B07-543D-4406-ADDE-490F0B0001F7}" type="datetime1">
              <a:rPr lang="en-US" altLang="en-US" smtClean="0"/>
              <a:t>9/20/2017</a:t>
            </a:fld>
            <a:endParaRPr lang="en-GB" altLang="en-US"/>
          </a:p>
        </p:txBody>
      </p:sp>
      <p:sp>
        <p:nvSpPr>
          <p:cNvPr id="331778" name="Rectangle 2"/>
          <p:cNvSpPr>
            <a:spLocks noGrp="1" noChangeArrowheads="1"/>
          </p:cNvSpPr>
          <p:nvPr>
            <p:ph type="title"/>
          </p:nvPr>
        </p:nvSpPr>
        <p:spPr/>
        <p:txBody>
          <a:bodyPr/>
          <a:lstStyle/>
          <a:p>
            <a:r>
              <a:rPr lang="en-US" altLang="en-US" sz="3200" dirty="0">
                <a:solidFill>
                  <a:srgbClr val="FF0000"/>
                </a:solidFill>
              </a:rPr>
              <a:t>Short-Term Economic Statistics</a:t>
            </a:r>
          </a:p>
        </p:txBody>
      </p:sp>
      <p:sp>
        <p:nvSpPr>
          <p:cNvPr id="331779" name="Rectangle 3"/>
          <p:cNvSpPr>
            <a:spLocks noGrp="1" noChangeArrowheads="1"/>
          </p:cNvSpPr>
          <p:nvPr>
            <p:ph type="body" idx="1"/>
          </p:nvPr>
        </p:nvSpPr>
        <p:spPr/>
        <p:txBody>
          <a:bodyPr/>
          <a:lstStyle/>
          <a:p>
            <a:endParaRPr lang="en-US" dirty="0" smtClean="0"/>
          </a:p>
          <a:p>
            <a:r>
              <a:rPr lang="en-US" dirty="0" smtClean="0"/>
              <a:t>Handbook </a:t>
            </a:r>
            <a:r>
              <a:rPr lang="en-US" dirty="0"/>
              <a:t>on cyclical composite </a:t>
            </a:r>
            <a:r>
              <a:rPr lang="en-US" dirty="0" smtClean="0"/>
              <a:t>indicators-UNSD</a:t>
            </a:r>
            <a:endParaRPr lang="en-US" altLang="en-US" dirty="0" smtClean="0"/>
          </a:p>
          <a:p>
            <a:r>
              <a:rPr lang="en-US" altLang="en-US" dirty="0" smtClean="0"/>
              <a:t>European </a:t>
            </a:r>
            <a:r>
              <a:rPr lang="en-US" altLang="en-US" dirty="0"/>
              <a:t>Commission’s </a:t>
            </a:r>
            <a:r>
              <a:rPr lang="en-US" altLang="en-US" i="1" dirty="0"/>
              <a:t>Methodology of Short-Term Business Statistics</a:t>
            </a:r>
          </a:p>
          <a:p>
            <a:r>
              <a:rPr lang="en-US" altLang="en-US" dirty="0"/>
              <a:t>IMF’s </a:t>
            </a:r>
            <a:r>
              <a:rPr lang="en-US" altLang="en-US" i="1" dirty="0"/>
              <a:t>Guide to the Data Dissemination Standards </a:t>
            </a:r>
          </a:p>
          <a:p>
            <a:pPr>
              <a:buFont typeface="Wingdings" panose="05000000000000000000" pitchFamily="2" charset="2"/>
              <a:buNone/>
            </a:pPr>
            <a:endParaRPr lang="en-US" altLang="en-US" i="1" dirty="0"/>
          </a:p>
        </p:txBody>
      </p:sp>
    </p:spTree>
    <p:extLst>
      <p:ext uri="{BB962C8B-B14F-4D97-AF65-F5344CB8AC3E}">
        <p14:creationId xmlns:p14="http://schemas.microsoft.com/office/powerpoint/2010/main" val="955969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457200" y="6324600"/>
            <a:ext cx="1905000" cy="457200"/>
          </a:xfrm>
          <a:prstGeom prst="rect">
            <a:avLst/>
          </a:prstGeom>
        </p:spPr>
        <p:txBody>
          <a:bodyPr/>
          <a:lstStyle/>
          <a:p>
            <a:fld id="{198098B7-91D9-4809-976A-640ABD68063B}" type="datetime1">
              <a:rPr lang="en-US" altLang="en-US" smtClean="0"/>
              <a:t>9/20/2017</a:t>
            </a:fld>
            <a:endParaRPr lang="en-GB" altLang="en-US"/>
          </a:p>
        </p:txBody>
      </p:sp>
      <p:sp>
        <p:nvSpPr>
          <p:cNvPr id="319490" name="Rectangle 2"/>
          <p:cNvSpPr>
            <a:spLocks noGrp="1" noChangeArrowheads="1"/>
          </p:cNvSpPr>
          <p:nvPr>
            <p:ph type="title"/>
          </p:nvPr>
        </p:nvSpPr>
        <p:spPr/>
        <p:txBody>
          <a:bodyPr/>
          <a:lstStyle/>
          <a:p>
            <a:r>
              <a:rPr lang="en-GB" altLang="en-US" dirty="0">
                <a:solidFill>
                  <a:srgbClr val="FF0000"/>
                </a:solidFill>
              </a:rPr>
              <a:t>Reference period</a:t>
            </a:r>
            <a:r>
              <a:rPr lang="en-US" altLang="en-US" dirty="0">
                <a:solidFill>
                  <a:srgbClr val="FF0000"/>
                </a:solidFill>
              </a:rPr>
              <a:t> </a:t>
            </a:r>
          </a:p>
        </p:txBody>
      </p:sp>
      <p:sp>
        <p:nvSpPr>
          <p:cNvPr id="319491" name="Rectangle 3"/>
          <p:cNvSpPr>
            <a:spLocks noGrp="1" noChangeArrowheads="1"/>
          </p:cNvSpPr>
          <p:nvPr>
            <p:ph type="body" idx="1"/>
          </p:nvPr>
        </p:nvSpPr>
        <p:spPr/>
        <p:txBody>
          <a:bodyPr/>
          <a:lstStyle/>
          <a:p>
            <a:r>
              <a:rPr lang="en-US" altLang="en-US"/>
              <a:t>No strict international standards, but some guidelines exist:</a:t>
            </a:r>
          </a:p>
          <a:p>
            <a:pPr lvl="1"/>
            <a:r>
              <a:rPr lang="en-US" altLang="en-US"/>
              <a:t>IMF</a:t>
            </a:r>
          </a:p>
          <a:p>
            <a:pPr lvl="1"/>
            <a:r>
              <a:rPr lang="en-US" altLang="en-US"/>
              <a:t>Eurostat</a:t>
            </a:r>
          </a:p>
        </p:txBody>
      </p:sp>
    </p:spTree>
    <p:extLst>
      <p:ext uri="{BB962C8B-B14F-4D97-AF65-F5344CB8AC3E}">
        <p14:creationId xmlns:p14="http://schemas.microsoft.com/office/powerpoint/2010/main" val="1603170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Date Placeholder 3"/>
          <p:cNvSpPr>
            <a:spLocks noGrp="1"/>
          </p:cNvSpPr>
          <p:nvPr>
            <p:ph type="dt" sz="half" idx="10"/>
          </p:nvPr>
        </p:nvSpPr>
        <p:spPr/>
        <p:txBody>
          <a:bodyPr/>
          <a:lstStyle/>
          <a:p>
            <a:fld id="{459EA56B-84C2-4258-ADEA-3F67BD27D1DD}" type="datetime1">
              <a:rPr lang="en-US" altLang="en-US" smtClean="0"/>
              <a:t>9/20/2017</a:t>
            </a:fld>
            <a:endParaRPr lang="en-GB" altLang="en-US"/>
          </a:p>
        </p:txBody>
      </p:sp>
      <p:sp>
        <p:nvSpPr>
          <p:cNvPr id="327682" name="Rectangle 2"/>
          <p:cNvSpPr>
            <a:spLocks noGrp="1" noChangeArrowheads="1"/>
          </p:cNvSpPr>
          <p:nvPr>
            <p:ph type="title"/>
          </p:nvPr>
        </p:nvSpPr>
        <p:spPr/>
        <p:txBody>
          <a:bodyPr>
            <a:normAutofit fontScale="90000"/>
          </a:bodyPr>
          <a:lstStyle/>
          <a:p>
            <a:r>
              <a:rPr lang="en-GB" altLang="en-US" sz="3200" dirty="0">
                <a:solidFill>
                  <a:srgbClr val="FF0000"/>
                </a:solidFill>
              </a:rPr>
              <a:t>IMF’s recommendations for the subscriber countries</a:t>
            </a:r>
            <a:endParaRPr lang="en-US" altLang="en-US" sz="3200" dirty="0">
              <a:solidFill>
                <a:srgbClr val="FF0000"/>
              </a:solidFill>
            </a:endParaRPr>
          </a:p>
        </p:txBody>
      </p:sp>
      <p:graphicFrame>
        <p:nvGraphicFramePr>
          <p:cNvPr id="327710" name="Group 30"/>
          <p:cNvGraphicFramePr>
            <a:graphicFrameLocks noGrp="1"/>
          </p:cNvGraphicFramePr>
          <p:nvPr>
            <p:ph idx="1"/>
            <p:extLst>
              <p:ext uri="{D42A27DB-BD31-4B8C-83A1-F6EECF244321}">
                <p14:modId xmlns:p14="http://schemas.microsoft.com/office/powerpoint/2010/main" val="1496651365"/>
              </p:ext>
            </p:extLst>
          </p:nvPr>
        </p:nvGraphicFramePr>
        <p:xfrm>
          <a:off x="381001" y="2709863"/>
          <a:ext cx="7897812" cy="2312988"/>
        </p:xfrm>
        <a:graphic>
          <a:graphicData uri="http://schemas.openxmlformats.org/drawingml/2006/table">
            <a:tbl>
              <a:tblPr/>
              <a:tblGrid>
                <a:gridCol w="1461776"/>
                <a:gridCol w="1182726"/>
                <a:gridCol w="1125941"/>
                <a:gridCol w="1124318"/>
                <a:gridCol w="1127564"/>
                <a:gridCol w="1875487"/>
              </a:tblGrid>
              <a:tr h="931863">
                <a:tc>
                  <a:txBody>
                    <a:bodyPr/>
                    <a:lstStyle>
                      <a:lvl1pPr marL="342900" indent="-342900">
                        <a:spcBef>
                          <a:spcPct val="20000"/>
                        </a:spcBef>
                        <a:buSzPct val="5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8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t" latinLnBrk="0" hangingPunct="1">
                        <a:lnSpc>
                          <a:spcPct val="100000"/>
                        </a:lnSpc>
                        <a:spcBef>
                          <a:spcPct val="0"/>
                        </a:spcBef>
                        <a:spcAft>
                          <a:spcPct val="0"/>
                        </a:spcAft>
                        <a:buClrTx/>
                        <a:buSzPct val="100000"/>
                        <a:buFontTx/>
                        <a:buNone/>
                        <a:tabLst/>
                      </a:pPr>
                      <a:r>
                        <a:rPr kumimoji="0" lang="en-GB" altLang="en-US" sz="20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Indicator</a:t>
                      </a:r>
                      <a:endParaRPr kumimoji="0" lang="en-GB" alt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SzPct val="5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8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t" latinLnBrk="0" hangingPunct="1">
                        <a:lnSpc>
                          <a:spcPct val="100000"/>
                        </a:lnSpc>
                        <a:spcBef>
                          <a:spcPct val="0"/>
                        </a:spcBef>
                        <a:spcAft>
                          <a:spcPct val="0"/>
                        </a:spcAft>
                        <a:buClrTx/>
                        <a:buSzPct val="100000"/>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CPI</a:t>
                      </a: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SzPct val="5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8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t" latinLnBrk="0" hangingPunct="1">
                        <a:lnSpc>
                          <a:spcPct val="100000"/>
                        </a:lnSpc>
                        <a:spcBef>
                          <a:spcPct val="0"/>
                        </a:spcBef>
                        <a:spcAft>
                          <a:spcPct val="0"/>
                        </a:spcAft>
                        <a:buClrTx/>
                        <a:buSzPct val="100000"/>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PPI</a:t>
                      </a: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SzPct val="5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8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t" latinLnBrk="0" hangingPunct="1">
                        <a:lnSpc>
                          <a:spcPct val="100000"/>
                        </a:lnSpc>
                        <a:spcBef>
                          <a:spcPct val="0"/>
                        </a:spcBef>
                        <a:spcAft>
                          <a:spcPct val="0"/>
                        </a:spcAft>
                        <a:buClrTx/>
                        <a:buSzPct val="100000"/>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IIP</a:t>
                      </a: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SzPct val="5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8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t" latinLnBrk="0" hangingPunct="1">
                        <a:lnSpc>
                          <a:spcPct val="100000"/>
                        </a:lnSpc>
                        <a:spcBef>
                          <a:spcPct val="0"/>
                        </a:spcBef>
                        <a:spcAft>
                          <a:spcPct val="0"/>
                        </a:spcAft>
                        <a:buClrTx/>
                        <a:buSzPct val="100000"/>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RTT</a:t>
                      </a: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SzPct val="5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8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t" latinLnBrk="0" hangingPunct="1">
                        <a:lnSpc>
                          <a:spcPct val="100000"/>
                        </a:lnSpc>
                        <a:spcBef>
                          <a:spcPct val="0"/>
                        </a:spcBef>
                        <a:spcAft>
                          <a:spcPct val="0"/>
                        </a:spcAft>
                        <a:buClrTx/>
                        <a:buSzPct val="100000"/>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W&amp;S</a:t>
                      </a: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81125">
                <a:tc>
                  <a:txBody>
                    <a:bodyPr/>
                    <a:lstStyle>
                      <a:lvl1pPr marL="342900" indent="-342900">
                        <a:spcBef>
                          <a:spcPct val="20000"/>
                        </a:spcBef>
                        <a:buSzPct val="5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8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t" latinLnBrk="0" hangingPunct="1">
                        <a:lnSpc>
                          <a:spcPct val="100000"/>
                        </a:lnSpc>
                        <a:spcBef>
                          <a:spcPct val="0"/>
                        </a:spcBef>
                        <a:spcAft>
                          <a:spcPct val="0"/>
                        </a:spcAft>
                        <a:buClrTx/>
                        <a:buSzPct val="100000"/>
                        <a:buFontTx/>
                        <a:buNone/>
                        <a:tabLst/>
                      </a:pPr>
                      <a:r>
                        <a:rPr kumimoji="0" lang="en-GB" altLang="en-US" sz="20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Frequency</a:t>
                      </a:r>
                      <a:endParaRPr kumimoji="0" lang="en-GB" alt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SzPct val="5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8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t" latinLnBrk="0" hangingPunct="1">
                        <a:lnSpc>
                          <a:spcPct val="100000"/>
                        </a:lnSpc>
                        <a:spcBef>
                          <a:spcPct val="0"/>
                        </a:spcBef>
                        <a:spcAft>
                          <a:spcPct val="0"/>
                        </a:spcAft>
                        <a:buClrTx/>
                        <a:buSzPct val="100000"/>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Monthly*</a:t>
                      </a: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SzPct val="5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8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t" latinLnBrk="0" hangingPunct="1">
                        <a:lnSpc>
                          <a:spcPct val="100000"/>
                        </a:lnSpc>
                        <a:spcBef>
                          <a:spcPct val="0"/>
                        </a:spcBef>
                        <a:spcAft>
                          <a:spcPct val="0"/>
                        </a:spcAft>
                        <a:buClrTx/>
                        <a:buSzPct val="100000"/>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Monthly</a:t>
                      </a: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SzPct val="5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8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t" latinLnBrk="0" hangingPunct="1">
                        <a:lnSpc>
                          <a:spcPct val="100000"/>
                        </a:lnSpc>
                        <a:spcBef>
                          <a:spcPct val="0"/>
                        </a:spcBef>
                        <a:spcAft>
                          <a:spcPct val="0"/>
                        </a:spcAft>
                        <a:buClrTx/>
                        <a:buSzPct val="100000"/>
                        <a:buFontTx/>
                        <a:buNone/>
                        <a:tabLst/>
                      </a:pPr>
                      <a:r>
                        <a:rPr kumimoji="0" lang="en-GB" altLang="en-US" sz="2000" b="0" i="0" u="none" strike="noStrike" cap="none" normalizeH="0" baseline="0" smtClean="0">
                          <a:ln>
                            <a:noFill/>
                          </a:ln>
                          <a:solidFill>
                            <a:schemeClr val="tx1"/>
                          </a:solidFill>
                          <a:effectLst/>
                          <a:latin typeface="Arial" panose="020B0604020202020204" pitchFamily="34" charset="0"/>
                          <a:cs typeface="Times New Roman" panose="02020603050405020304" pitchFamily="18" charset="0"/>
                        </a:rPr>
                        <a:t>Monthly or as relevant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SzPct val="5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8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t" latinLnBrk="0" hangingPunct="1">
                        <a:lnSpc>
                          <a:spcPct val="100000"/>
                        </a:lnSpc>
                        <a:spcBef>
                          <a:spcPct val="0"/>
                        </a:spcBef>
                        <a:spcAft>
                          <a:spcPct val="0"/>
                        </a:spcAft>
                        <a:buClrTx/>
                        <a:buSzPct val="100000"/>
                        <a:buFontTx/>
                        <a:buNone/>
                        <a:tabLst/>
                      </a:pPr>
                      <a:endParaRPr kumimoji="0" lang="en-GB" altLang="en-US" sz="20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buSzPct val="5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a:spcBef>
                          <a:spcPct val="20000"/>
                        </a:spcBef>
                        <a:buSzPct val="80000"/>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buSzPct val="80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defRPr sz="2000">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sz="2000">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1" fontAlgn="t" latinLnBrk="0" hangingPunct="1">
                        <a:lnSpc>
                          <a:spcPct val="100000"/>
                        </a:lnSpc>
                        <a:spcBef>
                          <a:spcPct val="0"/>
                        </a:spcBef>
                        <a:spcAft>
                          <a:spcPct val="0"/>
                        </a:spcAft>
                        <a:buClrTx/>
                        <a:buSzPct val="100000"/>
                        <a:buFontTx/>
                        <a:buNone/>
                        <a:tabLst/>
                      </a:pPr>
                      <a:r>
                        <a:rPr kumimoji="0" lang="en-GB" altLang="en-US" sz="2000" b="0" i="0" u="none" strike="noStrike" cap="none" normalizeH="0" baseline="0" dirty="0" smtClean="0">
                          <a:ln>
                            <a:noFill/>
                          </a:ln>
                          <a:solidFill>
                            <a:schemeClr val="tx1"/>
                          </a:solidFill>
                          <a:effectLst/>
                          <a:latin typeface="Arial" panose="020B0604020202020204" pitchFamily="34" charset="0"/>
                          <a:cs typeface="Times New Roman" panose="02020603050405020304" pitchFamily="18" charset="0"/>
                        </a:rPr>
                        <a:t>Quarterly</a:t>
                      </a:r>
                      <a:endParaRPr kumimoji="0" lang="en-GB" altLang="en-US" sz="20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27711" name="Rectangle 31"/>
          <p:cNvSpPr>
            <a:spLocks noChangeArrowheads="1"/>
          </p:cNvSpPr>
          <p:nvPr/>
        </p:nvSpPr>
        <p:spPr bwMode="auto">
          <a:xfrm>
            <a:off x="1116013" y="2205038"/>
            <a:ext cx="77771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b="1"/>
              <a:t>Source:</a:t>
            </a:r>
            <a:r>
              <a:rPr lang="en-GB" altLang="en-US" b="1" i="1"/>
              <a:t> IMF’s Guide to the Data Dissemination Standards</a:t>
            </a:r>
            <a:r>
              <a:rPr lang="en-GB" altLang="en-US"/>
              <a:t> </a:t>
            </a:r>
          </a:p>
        </p:txBody>
      </p:sp>
    </p:spTree>
    <p:extLst>
      <p:ext uri="{BB962C8B-B14F-4D97-AF65-F5344CB8AC3E}">
        <p14:creationId xmlns:p14="http://schemas.microsoft.com/office/powerpoint/2010/main" val="2440454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457200" y="6324600"/>
            <a:ext cx="1905000" cy="457200"/>
          </a:xfrm>
          <a:prstGeom prst="rect">
            <a:avLst/>
          </a:prstGeom>
        </p:spPr>
        <p:txBody>
          <a:bodyPr/>
          <a:lstStyle/>
          <a:p>
            <a:fld id="{E9A58932-56B9-444D-B038-0BFE1ABC7C2D}" type="datetime1">
              <a:rPr lang="en-US" altLang="en-US" smtClean="0"/>
              <a:t>9/20/2017</a:t>
            </a:fld>
            <a:endParaRPr lang="en-GB" altLang="en-US"/>
          </a:p>
        </p:txBody>
      </p:sp>
      <p:sp>
        <p:nvSpPr>
          <p:cNvPr id="328706" name="Rectangle 2"/>
          <p:cNvSpPr>
            <a:spLocks noGrp="1" noChangeArrowheads="1"/>
          </p:cNvSpPr>
          <p:nvPr>
            <p:ph type="title"/>
          </p:nvPr>
        </p:nvSpPr>
        <p:spPr/>
        <p:txBody>
          <a:bodyPr>
            <a:normAutofit/>
          </a:bodyPr>
          <a:lstStyle/>
          <a:p>
            <a:r>
              <a:rPr lang="en-GB" altLang="en-US" sz="3200" dirty="0">
                <a:solidFill>
                  <a:srgbClr val="FF0000"/>
                </a:solidFill>
              </a:rPr>
              <a:t>Timeliness</a:t>
            </a:r>
            <a:r>
              <a:rPr lang="en-US" altLang="en-US" sz="3200" dirty="0">
                <a:solidFill>
                  <a:srgbClr val="FF0000"/>
                </a:solidFill>
              </a:rPr>
              <a:t> </a:t>
            </a:r>
          </a:p>
        </p:txBody>
      </p:sp>
      <p:sp>
        <p:nvSpPr>
          <p:cNvPr id="328707" name="Rectangle 3"/>
          <p:cNvSpPr>
            <a:spLocks noGrp="1" noChangeArrowheads="1"/>
          </p:cNvSpPr>
          <p:nvPr>
            <p:ph type="body" idx="1"/>
          </p:nvPr>
        </p:nvSpPr>
        <p:spPr/>
        <p:txBody>
          <a:bodyPr/>
          <a:lstStyle/>
          <a:p>
            <a:r>
              <a:rPr lang="en-US" altLang="en-US"/>
              <a:t>No strict international standards, but some guidelines exist:</a:t>
            </a:r>
          </a:p>
          <a:p>
            <a:pPr lvl="1"/>
            <a:r>
              <a:rPr lang="en-US" altLang="en-US"/>
              <a:t>IMF</a:t>
            </a:r>
          </a:p>
          <a:p>
            <a:pPr lvl="1"/>
            <a:r>
              <a:rPr lang="en-US" altLang="en-US"/>
              <a:t>Eurostat</a:t>
            </a:r>
          </a:p>
          <a:p>
            <a:pPr lvl="1"/>
            <a:r>
              <a:rPr lang="en-US" altLang="en-US"/>
              <a:t>OECD’s Short-Term Economic Statistics Timeliness Framework</a:t>
            </a:r>
          </a:p>
          <a:p>
            <a:pPr lvl="1"/>
            <a:endParaRPr lang="en-US" altLang="en-US"/>
          </a:p>
        </p:txBody>
      </p:sp>
    </p:spTree>
    <p:extLst>
      <p:ext uri="{BB962C8B-B14F-4D97-AF65-F5344CB8AC3E}">
        <p14:creationId xmlns:p14="http://schemas.microsoft.com/office/powerpoint/2010/main" val="15444208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17613</TotalTime>
  <Words>818</Words>
  <Application>Microsoft Office PowerPoint</Application>
  <PresentationFormat>On-screen Show (4:3)</PresentationFormat>
  <Paragraphs>151</Paragraphs>
  <Slides>23</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Calibri</vt:lpstr>
      <vt:lpstr>Candara</vt:lpstr>
      <vt:lpstr>Symbol</vt:lpstr>
      <vt:lpstr>Tahoma</vt:lpstr>
      <vt:lpstr>Times New Roman</vt:lpstr>
      <vt:lpstr>Wingdings</vt:lpstr>
      <vt:lpstr>Waveform</vt:lpstr>
      <vt:lpstr>  Regional Workshop on Short-term Economic Indicators and  Service Statistics </vt:lpstr>
      <vt:lpstr>Overview</vt:lpstr>
      <vt:lpstr>PowerPoint Presentation</vt:lpstr>
      <vt:lpstr>Generally accepted good practices and international standards </vt:lpstr>
      <vt:lpstr>General Guidelines</vt:lpstr>
      <vt:lpstr>Short-Term Economic Statistics</vt:lpstr>
      <vt:lpstr>Reference period </vt:lpstr>
      <vt:lpstr>IMF’s recommendations for the subscriber countries</vt:lpstr>
      <vt:lpstr>Timeliness </vt:lpstr>
      <vt:lpstr>IMF’s recommendations for the subscriber countries</vt:lpstr>
      <vt:lpstr>Time series </vt:lpstr>
      <vt:lpstr>Revision policy/revisions</vt:lpstr>
      <vt:lpstr>Methodological information </vt:lpstr>
      <vt:lpstr>Essential Metadata for Internet</vt:lpstr>
      <vt:lpstr>Compilation and presentation of statistics</vt:lpstr>
      <vt:lpstr>Compilation and presentation of statistics</vt:lpstr>
      <vt:lpstr>Advance release information </vt:lpstr>
      <vt:lpstr>Consumer Price Index </vt:lpstr>
      <vt:lpstr>Producer Price Index </vt:lpstr>
      <vt:lpstr>Index of Industrial Production </vt:lpstr>
      <vt:lpstr>Retail Trade Turnover </vt:lpstr>
      <vt:lpstr>Wages and Salaries</vt:lpstr>
      <vt:lpstr>PowerPoint Presentation</vt:lpstr>
    </vt:vector>
  </TitlesOfParts>
  <Company>CtrlSoft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on advanced Moodle e-learning platform management</dc:title>
  <dc:creator>ESDD</dc:creator>
  <cp:lastModifiedBy>Mjuma Nyasulu Alick</cp:lastModifiedBy>
  <cp:revision>227</cp:revision>
  <cp:lastPrinted>2016-11-10T06:36:33Z</cp:lastPrinted>
  <dcterms:created xsi:type="dcterms:W3CDTF">2014-03-11T21:27:28Z</dcterms:created>
  <dcterms:modified xsi:type="dcterms:W3CDTF">2017-09-21T02:31:43Z</dcterms:modified>
</cp:coreProperties>
</file>