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401" r:id="rId2"/>
    <p:sldId id="400" r:id="rId3"/>
    <p:sldId id="606" r:id="rId4"/>
    <p:sldId id="667" r:id="rId5"/>
    <p:sldId id="668" r:id="rId6"/>
    <p:sldId id="671" r:id="rId7"/>
    <p:sldId id="689" r:id="rId8"/>
    <p:sldId id="485" r:id="rId9"/>
    <p:sldId id="552" r:id="rId10"/>
    <p:sldId id="663" r:id="rId11"/>
    <p:sldId id="554" r:id="rId12"/>
    <p:sldId id="664" r:id="rId13"/>
    <p:sldId id="684" r:id="rId14"/>
    <p:sldId id="653" r:id="rId15"/>
    <p:sldId id="621" r:id="rId16"/>
    <p:sldId id="674" r:id="rId17"/>
    <p:sldId id="670" r:id="rId18"/>
    <p:sldId id="675" r:id="rId19"/>
    <p:sldId id="685" r:id="rId20"/>
    <p:sldId id="683" r:id="rId21"/>
    <p:sldId id="665" r:id="rId22"/>
    <p:sldId id="654" r:id="rId23"/>
    <p:sldId id="686" r:id="rId24"/>
    <p:sldId id="687" r:id="rId25"/>
    <p:sldId id="688" r:id="rId26"/>
    <p:sldId id="657" r:id="rId27"/>
    <p:sldId id="660" r:id="rId28"/>
    <p:sldId id="677" r:id="rId29"/>
    <p:sldId id="661" r:id="rId30"/>
    <p:sldId id="682" r:id="rId31"/>
    <p:sldId id="672" r:id="rId32"/>
    <p:sldId id="678" r:id="rId33"/>
    <p:sldId id="693" r:id="rId34"/>
    <p:sldId id="692" r:id="rId35"/>
    <p:sldId id="691" r:id="rId36"/>
    <p:sldId id="607"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a-Greenwood, Adriana" initials="MA" lastIdx="11" clrIdx="0">
    <p:extLst>
      <p:ext uri="{19B8F6BF-5375-455C-9EA6-DF929625EA0E}">
        <p15:presenceInfo xmlns:p15="http://schemas.microsoft.com/office/powerpoint/2012/main" userId="S-1-5-21-525788414-1921020387-24915789-16597" providerId="AD"/>
      </p:ext>
    </p:extLst>
  </p:cmAuthor>
  <p:cmAuthor id="2" name="Frosch, Michael Thye" initials="FMT" lastIdx="9" clrIdx="1">
    <p:extLst>
      <p:ext uri="{19B8F6BF-5375-455C-9EA6-DF929625EA0E}">
        <p15:presenceInfo xmlns:p15="http://schemas.microsoft.com/office/powerpoint/2012/main" userId="S-1-5-21-525788414-1921020387-24915789-43501" providerId="AD"/>
      </p:ext>
    </p:extLst>
  </p:cmAuthor>
  <p:cmAuthor id="3" name="Flo Bo" initials="FB" lastIdx="11" clrIdx="2">
    <p:extLst>
      <p:ext uri="{19B8F6BF-5375-455C-9EA6-DF929625EA0E}">
        <p15:presenceInfo xmlns:p15="http://schemas.microsoft.com/office/powerpoint/2012/main" userId="86a62f916683be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DAB"/>
    <a:srgbClr val="D1D1D1"/>
    <a:srgbClr val="B5CEED"/>
    <a:srgbClr val="404E34"/>
    <a:srgbClr val="6D8838"/>
    <a:srgbClr val="6F885A"/>
    <a:srgbClr val="FFD85B"/>
    <a:srgbClr val="FFC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280" autoAdjust="0"/>
  </p:normalViewPr>
  <p:slideViewPr>
    <p:cSldViewPr>
      <p:cViewPr varScale="1">
        <p:scale>
          <a:sx n="69" d="100"/>
          <a:sy n="69" d="100"/>
        </p:scale>
        <p:origin x="1272" y="72"/>
      </p:cViewPr>
      <p:guideLst>
        <p:guide orient="horz" pos="2160"/>
        <p:guide pos="2880"/>
      </p:guideLst>
    </p:cSldViewPr>
  </p:slideViewPr>
  <p:notesTextViewPr>
    <p:cViewPr>
      <p:scale>
        <a:sx n="1" d="1"/>
        <a:sy n="1" d="1"/>
      </p:scale>
      <p:origin x="0" y="0"/>
    </p:cViewPr>
  </p:notesTextViewPr>
  <p:sorterViewPr>
    <p:cViewPr varScale="1">
      <p:scale>
        <a:sx n="1" d="1"/>
        <a:sy n="1" d="1"/>
      </p:scale>
      <p:origin x="0" y="-7794"/>
    </p:cViewPr>
  </p:sorterViewPr>
  <p:notesViewPr>
    <p:cSldViewPr>
      <p:cViewPr varScale="1">
        <p:scale>
          <a:sx n="143" d="100"/>
          <a:sy n="143" d="100"/>
        </p:scale>
        <p:origin x="-454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7BD06B3-805E-4982-BCD7-DD58A7277DE1}" type="datetimeFigureOut">
              <a:rPr lang="en-GB" smtClean="0"/>
              <a:t>13/10/2017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DEFA69E-3209-4B1E-9E5D-232565B36D1C}" type="slidenum">
              <a:rPr lang="en-GB" smtClean="0"/>
              <a:t>‹N°›</a:t>
            </a:fld>
            <a:endParaRPr lang="en-GB"/>
          </a:p>
        </p:txBody>
      </p:sp>
    </p:spTree>
    <p:extLst>
      <p:ext uri="{BB962C8B-B14F-4D97-AF65-F5344CB8AC3E}">
        <p14:creationId xmlns:p14="http://schemas.microsoft.com/office/powerpoint/2010/main" val="557933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579FE01-9B27-4852-9D8D-B9B370BC006F}" type="datetimeFigureOut">
              <a:rPr lang="en-GB" smtClean="0"/>
              <a:t>13/10/2017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7094FA6-2A74-4A20-914F-2B96222C45E8}" type="slidenum">
              <a:rPr lang="en-GB" smtClean="0"/>
              <a:t>‹N°›</a:t>
            </a:fld>
            <a:endParaRPr lang="en-GB"/>
          </a:p>
        </p:txBody>
      </p:sp>
    </p:spTree>
    <p:extLst>
      <p:ext uri="{BB962C8B-B14F-4D97-AF65-F5344CB8AC3E}">
        <p14:creationId xmlns:p14="http://schemas.microsoft.com/office/powerpoint/2010/main" val="3815177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Espace réservé du numéro de diapositive 3"/>
          <p:cNvSpPr>
            <a:spLocks noGrp="1"/>
          </p:cNvSpPr>
          <p:nvPr>
            <p:ph type="sldNum" sz="quarter" idx="10"/>
          </p:nvPr>
        </p:nvSpPr>
        <p:spPr/>
        <p:txBody>
          <a:bodyPr/>
          <a:lstStyle/>
          <a:p>
            <a:pPr>
              <a:defRPr/>
            </a:pPr>
            <a:fld id="{DD07CC86-3753-4155-ABA1-65340482DC69}" type="slidenum">
              <a:rPr lang="fr-FR" smtClean="0"/>
              <a:pPr>
                <a:defRPr/>
              </a:pPr>
              <a:t>15</a:t>
            </a:fld>
            <a:endParaRPr lang="fr-FR" dirty="0"/>
          </a:p>
        </p:txBody>
      </p:sp>
    </p:spTree>
    <p:extLst>
      <p:ext uri="{BB962C8B-B14F-4D97-AF65-F5344CB8AC3E}">
        <p14:creationId xmlns:p14="http://schemas.microsoft.com/office/powerpoint/2010/main" val="4213527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DD07CC86-3753-4155-ABA1-65340482DC69}" type="slidenum">
              <a:rPr lang="fr-FR" smtClean="0"/>
              <a:pPr>
                <a:defRPr/>
              </a:pPr>
              <a:t>27</a:t>
            </a:fld>
            <a:endParaRPr lang="fr-FR"/>
          </a:p>
        </p:txBody>
      </p:sp>
    </p:spTree>
    <p:extLst>
      <p:ext uri="{BB962C8B-B14F-4D97-AF65-F5344CB8AC3E}">
        <p14:creationId xmlns:p14="http://schemas.microsoft.com/office/powerpoint/2010/main" val="631919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DD07CC86-3753-4155-ABA1-65340482DC69}" type="slidenum">
              <a:rPr lang="fr-FR" smtClean="0"/>
              <a:pPr>
                <a:defRPr/>
              </a:pPr>
              <a:t>28</a:t>
            </a:fld>
            <a:endParaRPr lang="fr-FR"/>
          </a:p>
        </p:txBody>
      </p:sp>
    </p:spTree>
    <p:extLst>
      <p:ext uri="{BB962C8B-B14F-4D97-AF65-F5344CB8AC3E}">
        <p14:creationId xmlns:p14="http://schemas.microsoft.com/office/powerpoint/2010/main" val="3099249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DD07CC86-3753-4155-ABA1-65340482DC69}" type="slidenum">
              <a:rPr lang="fr-FR" smtClean="0"/>
              <a:pPr>
                <a:defRPr/>
              </a:pPr>
              <a:t>29</a:t>
            </a:fld>
            <a:endParaRPr lang="fr-FR"/>
          </a:p>
        </p:txBody>
      </p:sp>
    </p:spTree>
    <p:extLst>
      <p:ext uri="{BB962C8B-B14F-4D97-AF65-F5344CB8AC3E}">
        <p14:creationId xmlns:p14="http://schemas.microsoft.com/office/powerpoint/2010/main" val="1263170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DD07CC86-3753-4155-ABA1-65340482DC69}" type="slidenum">
              <a:rPr lang="fr-FR" smtClean="0"/>
              <a:pPr>
                <a:defRPr/>
              </a:pPr>
              <a:t>30</a:t>
            </a:fld>
            <a:endParaRPr lang="fr-FR"/>
          </a:p>
        </p:txBody>
      </p:sp>
    </p:spTree>
    <p:extLst>
      <p:ext uri="{BB962C8B-B14F-4D97-AF65-F5344CB8AC3E}">
        <p14:creationId xmlns:p14="http://schemas.microsoft.com/office/powerpoint/2010/main" val="611554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DD07CC86-3753-4155-ABA1-65340482DC69}" type="slidenum">
              <a:rPr lang="fr-FR" smtClean="0"/>
              <a:pPr>
                <a:defRPr/>
              </a:pPr>
              <a:t>35</a:t>
            </a:fld>
            <a:endParaRPr lang="fr-FR"/>
          </a:p>
        </p:txBody>
      </p:sp>
    </p:spTree>
    <p:extLst>
      <p:ext uri="{BB962C8B-B14F-4D97-AF65-F5344CB8AC3E}">
        <p14:creationId xmlns:p14="http://schemas.microsoft.com/office/powerpoint/2010/main" val="1241863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59692F-F0A1-4A0E-AD06-97D597CC59A8}" type="slidenum">
              <a:rPr lang="en-GB" smtClean="0"/>
              <a:pPr/>
              <a:t>36</a:t>
            </a:fld>
            <a:endParaRPr lang="en-GB"/>
          </a:p>
        </p:txBody>
      </p:sp>
    </p:spTree>
    <p:extLst>
      <p:ext uri="{BB962C8B-B14F-4D97-AF65-F5344CB8AC3E}">
        <p14:creationId xmlns:p14="http://schemas.microsoft.com/office/powerpoint/2010/main" val="346793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DD07CC86-3753-4155-ABA1-65340482DC69}" type="slidenum">
              <a:rPr lang="fr-FR" smtClean="0"/>
              <a:pPr>
                <a:defRPr/>
              </a:pPr>
              <a:t>16</a:t>
            </a:fld>
            <a:endParaRPr lang="fr-FR"/>
          </a:p>
        </p:txBody>
      </p:sp>
    </p:spTree>
    <p:extLst>
      <p:ext uri="{BB962C8B-B14F-4D97-AF65-F5344CB8AC3E}">
        <p14:creationId xmlns:p14="http://schemas.microsoft.com/office/powerpoint/2010/main" val="400875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DD07CC86-3753-4155-ABA1-65340482DC69}" type="slidenum">
              <a:rPr lang="fr-FR" smtClean="0"/>
              <a:pPr>
                <a:defRPr/>
              </a:pPr>
              <a:t>17</a:t>
            </a:fld>
            <a:endParaRPr lang="fr-FR"/>
          </a:p>
        </p:txBody>
      </p:sp>
    </p:spTree>
    <p:extLst>
      <p:ext uri="{BB962C8B-B14F-4D97-AF65-F5344CB8AC3E}">
        <p14:creationId xmlns:p14="http://schemas.microsoft.com/office/powerpoint/2010/main" val="1304115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DD07CC86-3753-4155-ABA1-65340482DC69}" type="slidenum">
              <a:rPr lang="fr-FR" smtClean="0"/>
              <a:pPr>
                <a:defRPr/>
              </a:pPr>
              <a:t>18</a:t>
            </a:fld>
            <a:endParaRPr lang="fr-FR"/>
          </a:p>
        </p:txBody>
      </p:sp>
    </p:spTree>
    <p:extLst>
      <p:ext uri="{BB962C8B-B14F-4D97-AF65-F5344CB8AC3E}">
        <p14:creationId xmlns:p14="http://schemas.microsoft.com/office/powerpoint/2010/main" val="2478753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DD07CC86-3753-4155-ABA1-65340482DC69}" type="slidenum">
              <a:rPr lang="fr-FR" smtClean="0"/>
              <a:pPr>
                <a:defRPr/>
              </a:pPr>
              <a:t>20</a:t>
            </a:fld>
            <a:endParaRPr lang="fr-FR"/>
          </a:p>
        </p:txBody>
      </p:sp>
    </p:spTree>
    <p:extLst>
      <p:ext uri="{BB962C8B-B14F-4D97-AF65-F5344CB8AC3E}">
        <p14:creationId xmlns:p14="http://schemas.microsoft.com/office/powerpoint/2010/main" val="3981057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DD07CC86-3753-4155-ABA1-65340482DC69}" type="slidenum">
              <a:rPr lang="fr-FR" smtClean="0"/>
              <a:pPr>
                <a:defRPr/>
              </a:pPr>
              <a:t>21</a:t>
            </a:fld>
            <a:endParaRPr lang="fr-FR"/>
          </a:p>
        </p:txBody>
      </p:sp>
    </p:spTree>
    <p:extLst>
      <p:ext uri="{BB962C8B-B14F-4D97-AF65-F5344CB8AC3E}">
        <p14:creationId xmlns:p14="http://schemas.microsoft.com/office/powerpoint/2010/main" val="3876890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DD07CC86-3753-4155-ABA1-65340482DC69}" type="slidenum">
              <a:rPr lang="fr-FR" smtClean="0"/>
              <a:pPr>
                <a:defRPr/>
              </a:pPr>
              <a:t>23</a:t>
            </a:fld>
            <a:endParaRPr lang="fr-FR"/>
          </a:p>
        </p:txBody>
      </p:sp>
    </p:spTree>
    <p:extLst>
      <p:ext uri="{BB962C8B-B14F-4D97-AF65-F5344CB8AC3E}">
        <p14:creationId xmlns:p14="http://schemas.microsoft.com/office/powerpoint/2010/main" val="3497534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DD07CC86-3753-4155-ABA1-65340482DC69}" type="slidenum">
              <a:rPr lang="fr-FR" smtClean="0"/>
              <a:pPr>
                <a:defRPr/>
              </a:pPr>
              <a:t>24</a:t>
            </a:fld>
            <a:endParaRPr lang="fr-FR"/>
          </a:p>
        </p:txBody>
      </p:sp>
    </p:spTree>
    <p:extLst>
      <p:ext uri="{BB962C8B-B14F-4D97-AF65-F5344CB8AC3E}">
        <p14:creationId xmlns:p14="http://schemas.microsoft.com/office/powerpoint/2010/main" val="1724565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DD07CC86-3753-4155-ABA1-65340482DC69}" type="slidenum">
              <a:rPr lang="fr-FR" smtClean="0"/>
              <a:pPr>
                <a:defRPr/>
              </a:pPr>
              <a:t>25</a:t>
            </a:fld>
            <a:endParaRPr lang="fr-FR"/>
          </a:p>
        </p:txBody>
      </p:sp>
    </p:spTree>
    <p:extLst>
      <p:ext uri="{BB962C8B-B14F-4D97-AF65-F5344CB8AC3E}">
        <p14:creationId xmlns:p14="http://schemas.microsoft.com/office/powerpoint/2010/main" val="2427728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27983" y="4009203"/>
            <a:ext cx="4716017" cy="280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009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p:cNvSpPr>
            <a:spLocks noGrp="1"/>
          </p:cNvSpPr>
          <p:nvPr>
            <p:ph type="sldNum" sz="quarter" idx="4"/>
          </p:nvPr>
        </p:nvSpPr>
        <p:spPr>
          <a:xfrm rot="16200000">
            <a:off x="-391603" y="6011342"/>
            <a:ext cx="1167384" cy="365125"/>
          </a:xfrm>
          <a:prstGeom prst="rect">
            <a:avLst/>
          </a:prstGeom>
        </p:spPr>
        <p:txBody>
          <a:bodyPr vert="horz" lIns="91440" tIns="45720" rIns="91440" bIns="45720" rtlCol="0" anchor="ctr"/>
          <a:lstStyle>
            <a:lvl1pPr algn="l">
              <a:defRPr sz="1600" b="1">
                <a:solidFill>
                  <a:schemeClr val="tx2">
                    <a:lumMod val="60000"/>
                    <a:lumOff val="40000"/>
                  </a:schemeClr>
                </a:solidFill>
              </a:defRPr>
            </a:lvl1pPr>
          </a:lstStyle>
          <a:p>
            <a:r>
              <a:rPr lang="en-GB"/>
              <a:t>Slide </a:t>
            </a:r>
            <a:fld id="{DFD062F4-2397-434F-8A99-33EF98098076}" type="slidenum">
              <a:rPr lang="en-GB" smtClean="0"/>
              <a:pPr/>
              <a:t>‹N°›</a:t>
            </a:fld>
            <a:endParaRPr lang="en-GB" dirty="0"/>
          </a:p>
        </p:txBody>
      </p:sp>
    </p:spTree>
    <p:extLst>
      <p:ext uri="{BB962C8B-B14F-4D97-AF65-F5344CB8AC3E}">
        <p14:creationId xmlns:p14="http://schemas.microsoft.com/office/powerpoint/2010/main" val="381435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4"/>
          </p:nvPr>
        </p:nvSpPr>
        <p:spPr>
          <a:xfrm rot="16200000">
            <a:off x="-391603" y="6011342"/>
            <a:ext cx="1167384" cy="365125"/>
          </a:xfrm>
          <a:prstGeom prst="rect">
            <a:avLst/>
          </a:prstGeom>
        </p:spPr>
        <p:txBody>
          <a:bodyPr vert="horz" lIns="91440" tIns="45720" rIns="91440" bIns="45720" rtlCol="0" anchor="ctr"/>
          <a:lstStyle>
            <a:lvl1pPr algn="l">
              <a:defRPr sz="1600" b="1">
                <a:solidFill>
                  <a:schemeClr val="tx2">
                    <a:lumMod val="60000"/>
                    <a:lumOff val="40000"/>
                  </a:schemeClr>
                </a:solidFill>
              </a:defRPr>
            </a:lvl1pPr>
          </a:lstStyle>
          <a:p>
            <a:r>
              <a:rPr lang="en-GB"/>
              <a:t>Slide </a:t>
            </a:r>
            <a:fld id="{DFD062F4-2397-434F-8A99-33EF98098076}" type="slidenum">
              <a:rPr lang="en-GB" smtClean="0"/>
              <a:pPr/>
              <a:t>‹N°›</a:t>
            </a:fld>
            <a:endParaRPr lang="en-GB" dirty="0"/>
          </a:p>
        </p:txBody>
      </p:sp>
    </p:spTree>
    <p:extLst>
      <p:ext uri="{BB962C8B-B14F-4D97-AF65-F5344CB8AC3E}">
        <p14:creationId xmlns:p14="http://schemas.microsoft.com/office/powerpoint/2010/main" val="896307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716CD00C-4C4B-4227-B909-4871770F5BEE}" type="slidenum">
              <a:rPr lang="en-GB" smtClean="0"/>
              <a:pPr/>
              <a:t>‹N°›</a:t>
            </a:fld>
            <a:endParaRPr lang="en-GB"/>
          </a:p>
        </p:txBody>
      </p:sp>
    </p:spTree>
    <p:extLst>
      <p:ext uri="{BB962C8B-B14F-4D97-AF65-F5344CB8AC3E}">
        <p14:creationId xmlns:p14="http://schemas.microsoft.com/office/powerpoint/2010/main" val="426210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txBox="1">
            <a:spLocks/>
          </p:cNvSpPr>
          <p:nvPr userDrawn="1"/>
        </p:nvSpPr>
        <p:spPr>
          <a:xfrm rot="16200000">
            <a:off x="-386592" y="6011342"/>
            <a:ext cx="1167384"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Slide </a:t>
            </a:r>
            <a:fld id="{DFD062F4-2397-434F-8A99-33EF98098076}" type="slidenum">
              <a:rPr lang="en-GB" smtClean="0"/>
              <a:pPr/>
              <a:t>‹N°›</a:t>
            </a:fld>
            <a:endParaRPr lang="en-GB" dirty="0"/>
          </a:p>
        </p:txBody>
      </p:sp>
    </p:spTree>
    <p:extLst>
      <p:ext uri="{BB962C8B-B14F-4D97-AF65-F5344CB8AC3E}">
        <p14:creationId xmlns:p14="http://schemas.microsoft.com/office/powerpoint/2010/main" val="3003505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4"/>
          </p:nvPr>
        </p:nvSpPr>
        <p:spPr>
          <a:xfrm rot="16200000">
            <a:off x="-391603" y="6011342"/>
            <a:ext cx="1167384" cy="365125"/>
          </a:xfrm>
          <a:prstGeom prst="rect">
            <a:avLst/>
          </a:prstGeom>
        </p:spPr>
        <p:txBody>
          <a:bodyPr vert="horz" lIns="91440" tIns="45720" rIns="91440" bIns="45720" rtlCol="0" anchor="ctr"/>
          <a:lstStyle>
            <a:lvl1pPr algn="l">
              <a:defRPr sz="1600" b="1">
                <a:solidFill>
                  <a:schemeClr val="tx2">
                    <a:lumMod val="60000"/>
                    <a:lumOff val="40000"/>
                  </a:schemeClr>
                </a:solidFill>
              </a:defRPr>
            </a:lvl1pPr>
          </a:lstStyle>
          <a:p>
            <a:r>
              <a:rPr lang="en-GB"/>
              <a:t>Slide </a:t>
            </a:r>
            <a:fld id="{DFD062F4-2397-434F-8A99-33EF98098076}" type="slidenum">
              <a:rPr lang="en-GB" smtClean="0"/>
              <a:pPr/>
              <a:t>‹N°›</a:t>
            </a:fld>
            <a:endParaRPr lang="en-GB" dirty="0"/>
          </a:p>
        </p:txBody>
      </p:sp>
    </p:spTree>
    <p:extLst>
      <p:ext uri="{BB962C8B-B14F-4D97-AF65-F5344CB8AC3E}">
        <p14:creationId xmlns:p14="http://schemas.microsoft.com/office/powerpoint/2010/main" val="2056294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DFD062F4-2397-434F-8A99-33EF98098076}" type="slidenum">
              <a:rPr lang="en-GB" smtClean="0"/>
              <a:t>‹N°›</a:t>
            </a:fld>
            <a:endParaRPr lang="en-GB"/>
          </a:p>
        </p:txBody>
      </p:sp>
    </p:spTree>
    <p:extLst>
      <p:ext uri="{BB962C8B-B14F-4D97-AF65-F5344CB8AC3E}">
        <p14:creationId xmlns:p14="http://schemas.microsoft.com/office/powerpoint/2010/main" val="97515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p:cNvSpPr>
            <a:spLocks noGrp="1"/>
          </p:cNvSpPr>
          <p:nvPr>
            <p:ph type="sldNum" sz="quarter" idx="10"/>
          </p:nvPr>
        </p:nvSpPr>
        <p:spPr>
          <a:xfrm rot="16200000">
            <a:off x="-391603" y="6011342"/>
            <a:ext cx="1167384" cy="365125"/>
          </a:xfrm>
          <a:prstGeom prst="rect">
            <a:avLst/>
          </a:prstGeom>
        </p:spPr>
        <p:txBody>
          <a:bodyPr vert="horz" lIns="91440" tIns="45720" rIns="91440" bIns="45720" rtlCol="0" anchor="ctr"/>
          <a:lstStyle>
            <a:lvl1pPr algn="l">
              <a:defRPr sz="1600" b="1">
                <a:solidFill>
                  <a:schemeClr val="tx2">
                    <a:lumMod val="60000"/>
                    <a:lumOff val="40000"/>
                  </a:schemeClr>
                </a:solidFill>
              </a:defRPr>
            </a:lvl1pPr>
          </a:lstStyle>
          <a:p>
            <a:r>
              <a:rPr lang="en-GB"/>
              <a:t>Slide </a:t>
            </a:r>
            <a:fld id="{DFD062F4-2397-434F-8A99-33EF98098076}" type="slidenum">
              <a:rPr lang="en-GB" smtClean="0"/>
              <a:pPr/>
              <a:t>‹N°›</a:t>
            </a:fld>
            <a:endParaRPr lang="en-GB" dirty="0"/>
          </a:p>
        </p:txBody>
      </p:sp>
    </p:spTree>
    <p:extLst>
      <p:ext uri="{BB962C8B-B14F-4D97-AF65-F5344CB8AC3E}">
        <p14:creationId xmlns:p14="http://schemas.microsoft.com/office/powerpoint/2010/main" val="183141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5"/>
          <p:cNvSpPr>
            <a:spLocks noGrp="1"/>
          </p:cNvSpPr>
          <p:nvPr>
            <p:ph type="sldNum" sz="quarter" idx="4"/>
          </p:nvPr>
        </p:nvSpPr>
        <p:spPr>
          <a:xfrm rot="16200000">
            <a:off x="-391603" y="6011342"/>
            <a:ext cx="1167384" cy="365125"/>
          </a:xfrm>
          <a:prstGeom prst="rect">
            <a:avLst/>
          </a:prstGeom>
        </p:spPr>
        <p:txBody>
          <a:bodyPr vert="horz" lIns="91440" tIns="45720" rIns="91440" bIns="45720" rtlCol="0" anchor="ctr"/>
          <a:lstStyle>
            <a:lvl1pPr algn="l">
              <a:defRPr sz="1600" b="1">
                <a:solidFill>
                  <a:schemeClr val="tx2">
                    <a:lumMod val="60000"/>
                    <a:lumOff val="40000"/>
                  </a:schemeClr>
                </a:solidFill>
              </a:defRPr>
            </a:lvl1pPr>
          </a:lstStyle>
          <a:p>
            <a:r>
              <a:rPr lang="en-GB"/>
              <a:t>Slide </a:t>
            </a:r>
            <a:fld id="{DFD062F4-2397-434F-8A99-33EF98098076}" type="slidenum">
              <a:rPr lang="en-GB" smtClean="0"/>
              <a:pPr/>
              <a:t>‹N°›</a:t>
            </a:fld>
            <a:endParaRPr lang="en-GB" dirty="0"/>
          </a:p>
        </p:txBody>
      </p:sp>
    </p:spTree>
    <p:extLst>
      <p:ext uri="{BB962C8B-B14F-4D97-AF65-F5344CB8AC3E}">
        <p14:creationId xmlns:p14="http://schemas.microsoft.com/office/powerpoint/2010/main" val="235879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userDrawn="1"/>
        </p:nvSpPr>
        <p:spPr>
          <a:xfrm rot="16200000">
            <a:off x="-391603" y="6011342"/>
            <a:ext cx="1167384"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Slide </a:t>
            </a:r>
            <a:fld id="{DFD062F4-2397-434F-8A99-33EF98098076}" type="slidenum">
              <a:rPr lang="en-GB" smtClean="0"/>
              <a:pPr/>
              <a:t>‹N°›</a:t>
            </a:fld>
            <a:endParaRPr lang="en-GB" dirty="0"/>
          </a:p>
        </p:txBody>
      </p:sp>
    </p:spTree>
    <p:extLst>
      <p:ext uri="{BB962C8B-B14F-4D97-AF65-F5344CB8AC3E}">
        <p14:creationId xmlns:p14="http://schemas.microsoft.com/office/powerpoint/2010/main" val="138577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4"/>
          </p:nvPr>
        </p:nvSpPr>
        <p:spPr>
          <a:xfrm rot="16200000">
            <a:off x="-391603" y="6011342"/>
            <a:ext cx="1167384" cy="365125"/>
          </a:xfrm>
          <a:prstGeom prst="rect">
            <a:avLst/>
          </a:prstGeom>
        </p:spPr>
        <p:txBody>
          <a:bodyPr vert="horz" lIns="91440" tIns="45720" rIns="91440" bIns="45720" rtlCol="0" anchor="ctr"/>
          <a:lstStyle>
            <a:lvl1pPr algn="l">
              <a:defRPr sz="1600" b="1">
                <a:solidFill>
                  <a:schemeClr val="tx2">
                    <a:lumMod val="60000"/>
                    <a:lumOff val="40000"/>
                  </a:schemeClr>
                </a:solidFill>
              </a:defRPr>
            </a:lvl1pPr>
          </a:lstStyle>
          <a:p>
            <a:r>
              <a:rPr lang="en-GB"/>
              <a:t>Slide </a:t>
            </a:r>
            <a:fld id="{DFD062F4-2397-434F-8A99-33EF98098076}" type="slidenum">
              <a:rPr lang="en-GB" smtClean="0"/>
              <a:pPr/>
              <a:t>‹N°›</a:t>
            </a:fld>
            <a:endParaRPr lang="en-GB" dirty="0"/>
          </a:p>
        </p:txBody>
      </p:sp>
    </p:spTree>
    <p:extLst>
      <p:ext uri="{BB962C8B-B14F-4D97-AF65-F5344CB8AC3E}">
        <p14:creationId xmlns:p14="http://schemas.microsoft.com/office/powerpoint/2010/main" val="364331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4"/>
          </p:nvPr>
        </p:nvSpPr>
        <p:spPr>
          <a:xfrm rot="16200000">
            <a:off x="-391603" y="6011342"/>
            <a:ext cx="1167384" cy="365125"/>
          </a:xfrm>
          <a:prstGeom prst="rect">
            <a:avLst/>
          </a:prstGeom>
        </p:spPr>
        <p:txBody>
          <a:bodyPr vert="horz" lIns="91440" tIns="45720" rIns="91440" bIns="45720" rtlCol="0" anchor="ctr"/>
          <a:lstStyle>
            <a:lvl1pPr algn="l">
              <a:defRPr sz="1600" b="1">
                <a:solidFill>
                  <a:schemeClr val="tx2">
                    <a:lumMod val="60000"/>
                    <a:lumOff val="40000"/>
                  </a:schemeClr>
                </a:solidFill>
              </a:defRPr>
            </a:lvl1pPr>
          </a:lstStyle>
          <a:p>
            <a:r>
              <a:rPr lang="en-GB"/>
              <a:t>Slide </a:t>
            </a:r>
            <a:fld id="{DFD062F4-2397-434F-8A99-33EF98098076}" type="slidenum">
              <a:rPr lang="en-GB" smtClean="0"/>
              <a:pPr/>
              <a:t>‹N°›</a:t>
            </a:fld>
            <a:endParaRPr lang="en-GB" dirty="0"/>
          </a:p>
        </p:txBody>
      </p:sp>
    </p:spTree>
    <p:extLst>
      <p:ext uri="{BB962C8B-B14F-4D97-AF65-F5344CB8AC3E}">
        <p14:creationId xmlns:p14="http://schemas.microsoft.com/office/powerpoint/2010/main" val="246606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1720" y="711236"/>
            <a:ext cx="6840760" cy="71095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62880" y="1700808"/>
            <a:ext cx="8229600" cy="45651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rot="16200000">
            <a:off x="-354894" y="5990370"/>
            <a:ext cx="1167384" cy="365125"/>
          </a:xfrm>
          <a:prstGeom prst="rect">
            <a:avLst/>
          </a:prstGeom>
        </p:spPr>
        <p:txBody>
          <a:bodyPr vert="horz" lIns="91440" tIns="45720" rIns="91440" bIns="45720" rtlCol="0" anchor="ctr"/>
          <a:lstStyle>
            <a:lvl1pPr algn="l">
              <a:defRPr sz="1600" b="1">
                <a:solidFill>
                  <a:schemeClr val="tx2">
                    <a:lumMod val="60000"/>
                    <a:lumOff val="40000"/>
                  </a:schemeClr>
                </a:solidFill>
              </a:defRPr>
            </a:lvl1pPr>
          </a:lstStyle>
          <a:p>
            <a:r>
              <a:rPr lang="en-GB"/>
              <a:t>Slide </a:t>
            </a:r>
            <a:fld id="{DFD062F4-2397-434F-8A99-33EF98098076}" type="slidenum">
              <a:rPr lang="en-GB" smtClean="0"/>
              <a:pPr/>
              <a:t>‹N°›</a:t>
            </a:fld>
            <a:endParaRPr lang="en-GB" dirty="0"/>
          </a:p>
        </p:txBody>
      </p:sp>
      <p:pic>
        <p:nvPicPr>
          <p:cNvPr id="8"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41993" y="5983003"/>
            <a:ext cx="1402007"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34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144" y="330876"/>
            <a:ext cx="6060248" cy="710952"/>
          </a:xfrm>
        </p:spPr>
        <p:txBody>
          <a:bodyPr>
            <a:normAutofit/>
          </a:bodyPr>
          <a:lstStyle/>
          <a:p>
            <a:r>
              <a:rPr lang="en-GB" dirty="0"/>
              <a:t>Objective of the session</a:t>
            </a:r>
          </a:p>
        </p:txBody>
      </p:sp>
      <p:sp>
        <p:nvSpPr>
          <p:cNvPr id="5" name="Slide Number Placeholder 4"/>
          <p:cNvSpPr>
            <a:spLocks noGrp="1"/>
          </p:cNvSpPr>
          <p:nvPr>
            <p:ph type="sldNum" sz="quarter" idx="4294967295"/>
          </p:nvPr>
        </p:nvSpPr>
        <p:spPr>
          <a:xfrm rot="16200000">
            <a:off x="-391603" y="6011342"/>
            <a:ext cx="1167384" cy="365125"/>
          </a:xfrm>
        </p:spPr>
        <p:txBody>
          <a:bodyPr/>
          <a:lstStyle/>
          <a:p>
            <a:fld id="{DFD062F4-2397-434F-8A99-33EF98098076}" type="slidenum">
              <a:rPr lang="en-GB" smtClean="0"/>
              <a:t>1</a:t>
            </a:fld>
            <a:endParaRPr lang="en-GB" dirty="0"/>
          </a:p>
        </p:txBody>
      </p:sp>
      <p:pic>
        <p:nvPicPr>
          <p:cNvPr id="7" name="Image 3" descr="EFS-ILO-org-V3-Blue.tif"/>
          <p:cNvPicPr>
            <a:picLocks noChangeAspect="1"/>
          </p:cNvPicPr>
          <p:nvPr/>
        </p:nvPicPr>
        <p:blipFill>
          <a:blip r:embed="rId2">
            <a:lum bright="40000"/>
            <a:extLst>
              <a:ext uri="{28A0092B-C50C-407E-A947-70E740481C1C}">
                <a14:useLocalDpi xmlns:a14="http://schemas.microsoft.com/office/drawing/2010/main" val="0"/>
              </a:ext>
            </a:extLst>
          </a:blip>
          <a:srcRect r="64417" b="70206"/>
          <a:stretch>
            <a:fillRect/>
          </a:stretch>
        </p:blipFill>
        <p:spPr bwMode="auto">
          <a:xfrm>
            <a:off x="6056030" y="5013176"/>
            <a:ext cx="3087970" cy="184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a:extLst>
              <a:ext uri="{FF2B5EF4-FFF2-40B4-BE49-F238E27FC236}">
                <a16:creationId xmlns:a16="http://schemas.microsoft.com/office/drawing/2014/main" id="{37C8D96D-318B-475B-925B-1B8CCCF2458F}"/>
              </a:ext>
            </a:extLst>
          </p:cNvPr>
          <p:cNvSpPr txBox="1">
            <a:spLocks/>
          </p:cNvSpPr>
          <p:nvPr/>
        </p:nvSpPr>
        <p:spPr>
          <a:xfrm>
            <a:off x="539552" y="2089448"/>
            <a:ext cx="7992888"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600" dirty="0">
                <a:solidFill>
                  <a:schemeClr val="tx2">
                    <a:lumMod val="60000"/>
                    <a:lumOff val="40000"/>
                  </a:schemeClr>
                </a:solidFill>
              </a:rPr>
              <a:t>Session 3.2 </a:t>
            </a:r>
            <a:br>
              <a:rPr lang="en-US" sz="2600" dirty="0">
                <a:solidFill>
                  <a:schemeClr val="tx2">
                    <a:lumMod val="60000"/>
                    <a:lumOff val="40000"/>
                  </a:schemeClr>
                </a:solidFill>
              </a:rPr>
            </a:br>
            <a:r>
              <a:rPr lang="en-US" sz="2600" dirty="0">
                <a:solidFill>
                  <a:schemeClr val="tx2">
                    <a:lumMod val="60000"/>
                    <a:lumOff val="40000"/>
                  </a:schemeClr>
                </a:solidFill>
              </a:rPr>
              <a:t>Going from derived variables to indicators on work in the informal economy</a:t>
            </a:r>
          </a:p>
          <a:p>
            <a:pPr marL="0" indent="0" algn="r">
              <a:buNone/>
            </a:pPr>
            <a:r>
              <a:rPr lang="en-US" sz="2600" dirty="0">
                <a:solidFill>
                  <a:schemeClr val="tx2"/>
                </a:solidFill>
              </a:rPr>
              <a:t>Producing informal employment indicators</a:t>
            </a:r>
          </a:p>
          <a:p>
            <a:pPr marL="0" indent="0" algn="r">
              <a:buNone/>
            </a:pPr>
            <a:endParaRPr lang="en-US" sz="2600" dirty="0">
              <a:solidFill>
                <a:schemeClr val="tx2"/>
              </a:solidFill>
            </a:endParaRPr>
          </a:p>
          <a:p>
            <a:pPr marL="0" indent="0" algn="r">
              <a:buNone/>
            </a:pPr>
            <a:r>
              <a:rPr lang="en-US" sz="2000" dirty="0"/>
              <a:t>Regional Course on Informality:  </a:t>
            </a:r>
          </a:p>
          <a:p>
            <a:pPr marL="0" indent="0" algn="r">
              <a:buNone/>
            </a:pPr>
            <a:r>
              <a:rPr lang="en-US" sz="2000" dirty="0"/>
              <a:t>Definitions, Measurement, SDGs and Other Policy Indicators</a:t>
            </a:r>
          </a:p>
          <a:p>
            <a:pPr marL="0" indent="0" algn="r">
              <a:buNone/>
            </a:pPr>
            <a:r>
              <a:rPr lang="en-US" sz="2000" dirty="0"/>
              <a:t>16-20 October 2017, Chiba, Japan</a:t>
            </a:r>
          </a:p>
          <a:p>
            <a:pPr marL="0" indent="0" algn="r">
              <a:buNone/>
            </a:pPr>
            <a:endParaRPr lang="en-US" sz="2200" dirty="0"/>
          </a:p>
          <a:p>
            <a:pPr marL="0" indent="0" algn="r">
              <a:buNone/>
            </a:pPr>
            <a:r>
              <a:rPr lang="en-GB" sz="2000" dirty="0"/>
              <a:t>F. Bonnet (bonnet@ilo.org)</a:t>
            </a:r>
            <a:endParaRPr lang="en-US" sz="2000" dirty="0"/>
          </a:p>
        </p:txBody>
      </p:sp>
    </p:spTree>
    <p:extLst>
      <p:ext uri="{BB962C8B-B14F-4D97-AF65-F5344CB8AC3E}">
        <p14:creationId xmlns:p14="http://schemas.microsoft.com/office/powerpoint/2010/main" val="170194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GB" dirty="0"/>
              <a:t> </a:t>
            </a:r>
          </a:p>
        </p:txBody>
      </p:sp>
      <p:sp>
        <p:nvSpPr>
          <p:cNvPr id="6" name="Titre 5"/>
          <p:cNvSpPr>
            <a:spLocks noGrp="1"/>
          </p:cNvSpPr>
          <p:nvPr>
            <p:ph type="title"/>
          </p:nvPr>
        </p:nvSpPr>
        <p:spPr>
          <a:xfrm>
            <a:off x="12785" y="91480"/>
            <a:ext cx="9064806" cy="1224755"/>
          </a:xfrm>
        </p:spPr>
        <p:txBody>
          <a:bodyPr>
            <a:noAutofit/>
          </a:bodyPr>
          <a:lstStyle/>
          <a:p>
            <a:pPr algn="r"/>
            <a:r>
              <a:rPr lang="en-GB" sz="3600" dirty="0">
                <a:solidFill>
                  <a:schemeClr val="accent1"/>
                </a:solidFill>
              </a:rPr>
              <a:t>2. Key indicators</a:t>
            </a:r>
            <a:br>
              <a:rPr lang="en-GB" sz="2800" dirty="0">
                <a:solidFill>
                  <a:schemeClr val="accent1"/>
                </a:solidFill>
              </a:rPr>
            </a:br>
            <a:r>
              <a:rPr lang="en-GB" sz="2800" dirty="0">
                <a:solidFill>
                  <a:schemeClr val="accent1"/>
                </a:solidFill>
              </a:rPr>
              <a:t>The starting point: </a:t>
            </a:r>
            <a:r>
              <a:rPr lang="en-GB" sz="2800" b="1" dirty="0">
                <a:solidFill>
                  <a:schemeClr val="tx2">
                    <a:lumMod val="60000"/>
                    <a:lumOff val="40000"/>
                  </a:schemeClr>
                </a:solidFill>
              </a:rPr>
              <a:t>Main derived variables</a:t>
            </a:r>
          </a:p>
        </p:txBody>
      </p:sp>
      <p:graphicFrame>
        <p:nvGraphicFramePr>
          <p:cNvPr id="16" name="Tableau 15">
            <a:extLst>
              <a:ext uri="{FF2B5EF4-FFF2-40B4-BE49-F238E27FC236}">
                <a16:creationId xmlns:a16="http://schemas.microsoft.com/office/drawing/2014/main" id="{040D37B4-4A74-494E-85D3-4B2DA8C68CEE}"/>
              </a:ext>
            </a:extLst>
          </p:cNvPr>
          <p:cNvGraphicFramePr>
            <a:graphicFrameLocks noGrp="1"/>
          </p:cNvGraphicFramePr>
          <p:nvPr>
            <p:extLst>
              <p:ext uri="{D42A27DB-BD31-4B8C-83A1-F6EECF244321}">
                <p14:modId xmlns:p14="http://schemas.microsoft.com/office/powerpoint/2010/main" val="2304425814"/>
              </p:ext>
            </p:extLst>
          </p:nvPr>
        </p:nvGraphicFramePr>
        <p:xfrm>
          <a:off x="440732" y="1316235"/>
          <a:ext cx="8208912" cy="4220430"/>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61233861"/>
                    </a:ext>
                  </a:extLst>
                </a:gridCol>
                <a:gridCol w="1944216">
                  <a:extLst>
                    <a:ext uri="{9D8B030D-6E8A-4147-A177-3AD203B41FA5}">
                      <a16:colId xmlns:a16="http://schemas.microsoft.com/office/drawing/2014/main" val="2465924180"/>
                    </a:ext>
                  </a:extLst>
                </a:gridCol>
                <a:gridCol w="1944216">
                  <a:extLst>
                    <a:ext uri="{9D8B030D-6E8A-4147-A177-3AD203B41FA5}">
                      <a16:colId xmlns:a16="http://schemas.microsoft.com/office/drawing/2014/main" val="2872088772"/>
                    </a:ext>
                  </a:extLst>
                </a:gridCol>
                <a:gridCol w="1944216">
                  <a:extLst>
                    <a:ext uri="{9D8B030D-6E8A-4147-A177-3AD203B41FA5}">
                      <a16:colId xmlns:a16="http://schemas.microsoft.com/office/drawing/2014/main" val="1111445789"/>
                    </a:ext>
                  </a:extLst>
                </a:gridCol>
              </a:tblGrid>
              <a:tr h="720472">
                <a:tc>
                  <a:txBody>
                    <a:bodyPr/>
                    <a:lstStyle/>
                    <a:p>
                      <a:endParaRPr lang="fr-FR" sz="2000" dirty="0"/>
                    </a:p>
                  </a:txBody>
                  <a:tcPr/>
                </a:tc>
                <a:tc>
                  <a:txBody>
                    <a:bodyPr/>
                    <a:lstStyle/>
                    <a:p>
                      <a:pPr algn="ctr"/>
                      <a:r>
                        <a:rPr lang="fr-FR" sz="2400" dirty="0"/>
                        <a:t>Informal </a:t>
                      </a:r>
                      <a:r>
                        <a:rPr lang="fr-FR" sz="2400" dirty="0" err="1"/>
                        <a:t>employment</a:t>
                      </a:r>
                      <a:endParaRPr lang="fr-FR" sz="2400" dirty="0"/>
                    </a:p>
                  </a:txBody>
                  <a:tcPr/>
                </a:tc>
                <a:tc>
                  <a:txBody>
                    <a:bodyPr/>
                    <a:lstStyle/>
                    <a:p>
                      <a:pPr algn="ctr"/>
                      <a:r>
                        <a:rPr lang="fr-FR" sz="2400" dirty="0" err="1"/>
                        <a:t>Formal</a:t>
                      </a:r>
                      <a:r>
                        <a:rPr lang="fr-FR" sz="2400" dirty="0"/>
                        <a:t> </a:t>
                      </a:r>
                      <a:r>
                        <a:rPr lang="fr-FR" sz="2400" dirty="0" err="1"/>
                        <a:t>employment</a:t>
                      </a:r>
                      <a:endParaRPr lang="fr-FR" sz="2400" dirty="0"/>
                    </a:p>
                  </a:txBody>
                  <a:tcPr/>
                </a:tc>
                <a:tc>
                  <a:txBody>
                    <a:bodyPr/>
                    <a:lstStyle/>
                    <a:p>
                      <a:pPr algn="ctr"/>
                      <a:r>
                        <a:rPr lang="fr-FR" sz="2400" dirty="0"/>
                        <a:t>Total</a:t>
                      </a:r>
                    </a:p>
                  </a:txBody>
                  <a:tcPr/>
                </a:tc>
                <a:extLst>
                  <a:ext uri="{0D108BD9-81ED-4DB2-BD59-A6C34878D82A}">
                    <a16:rowId xmlns:a16="http://schemas.microsoft.com/office/drawing/2014/main" val="2271712558"/>
                  </a:ext>
                </a:extLst>
              </a:tr>
              <a:tr h="720472">
                <a:tc>
                  <a:txBody>
                    <a:bodyPr/>
                    <a:lstStyle/>
                    <a:p>
                      <a:pPr algn="ctr"/>
                      <a:r>
                        <a:rPr lang="en-GB" sz="2400" noProof="0" dirty="0"/>
                        <a:t>Total employment</a:t>
                      </a:r>
                    </a:p>
                  </a:txBody>
                  <a:tcPr/>
                </a:tc>
                <a:tc>
                  <a:txBody>
                    <a:bodyPr/>
                    <a:lstStyle/>
                    <a:p>
                      <a:pPr algn="ctr"/>
                      <a:r>
                        <a:rPr lang="fr-FR" sz="2800" dirty="0"/>
                        <a:t>A</a:t>
                      </a:r>
                    </a:p>
                  </a:txBody>
                  <a:tcPr/>
                </a:tc>
                <a:tc>
                  <a:txBody>
                    <a:bodyPr/>
                    <a:lstStyle/>
                    <a:p>
                      <a:pPr algn="ctr"/>
                      <a:r>
                        <a:rPr lang="fr-FR" sz="2800" dirty="0"/>
                        <a:t>B</a:t>
                      </a:r>
                    </a:p>
                  </a:txBody>
                  <a:tcPr/>
                </a:tc>
                <a:tc>
                  <a:txBody>
                    <a:bodyPr/>
                    <a:lstStyle/>
                    <a:p>
                      <a:pPr algn="ctr"/>
                      <a:r>
                        <a:rPr lang="fr-FR" sz="2800" dirty="0"/>
                        <a:t>C</a:t>
                      </a:r>
                    </a:p>
                  </a:txBody>
                  <a:tcPr/>
                </a:tc>
                <a:extLst>
                  <a:ext uri="{0D108BD9-81ED-4DB2-BD59-A6C34878D82A}">
                    <a16:rowId xmlns:a16="http://schemas.microsoft.com/office/drawing/2014/main" val="2311434802"/>
                  </a:ext>
                </a:extLst>
              </a:tr>
              <a:tr h="583850">
                <a:tc>
                  <a:txBody>
                    <a:bodyPr/>
                    <a:lstStyle/>
                    <a:p>
                      <a:pPr algn="ctr"/>
                      <a:r>
                        <a:rPr lang="en-GB" sz="2400" noProof="0" dirty="0"/>
                        <a:t>Informal sector</a:t>
                      </a:r>
                    </a:p>
                  </a:txBody>
                  <a:tcPr/>
                </a:tc>
                <a:tc>
                  <a:txBody>
                    <a:bodyPr/>
                    <a:lstStyle/>
                    <a:p>
                      <a:pPr algn="ctr"/>
                      <a:r>
                        <a:rPr lang="fr-FR" sz="2800" dirty="0"/>
                        <a:t>D</a:t>
                      </a:r>
                    </a:p>
                  </a:txBody>
                  <a:tcPr/>
                </a:tc>
                <a:tc>
                  <a:txBody>
                    <a:bodyPr/>
                    <a:lstStyle/>
                    <a:p>
                      <a:pPr algn="ctr"/>
                      <a:r>
                        <a:rPr lang="fr-FR" sz="2800" dirty="0"/>
                        <a:t>E</a:t>
                      </a:r>
                    </a:p>
                  </a:txBody>
                  <a:tcPr/>
                </a:tc>
                <a:tc>
                  <a:txBody>
                    <a:bodyPr/>
                    <a:lstStyle/>
                    <a:p>
                      <a:pPr algn="ctr"/>
                      <a:r>
                        <a:rPr lang="fr-FR" sz="2800" dirty="0"/>
                        <a:t>F</a:t>
                      </a:r>
                    </a:p>
                  </a:txBody>
                  <a:tcPr/>
                </a:tc>
                <a:extLst>
                  <a:ext uri="{0D108BD9-81ED-4DB2-BD59-A6C34878D82A}">
                    <a16:rowId xmlns:a16="http://schemas.microsoft.com/office/drawing/2014/main" val="3897284951"/>
                  </a:ext>
                </a:extLst>
              </a:tr>
              <a:tr h="583850">
                <a:tc>
                  <a:txBody>
                    <a:bodyPr/>
                    <a:lstStyle/>
                    <a:p>
                      <a:pPr algn="ctr"/>
                      <a:r>
                        <a:rPr lang="en-GB" sz="2400" noProof="0" dirty="0"/>
                        <a:t>Formal sector</a:t>
                      </a:r>
                    </a:p>
                  </a:txBody>
                  <a:tcPr/>
                </a:tc>
                <a:tc>
                  <a:txBody>
                    <a:bodyPr/>
                    <a:lstStyle/>
                    <a:p>
                      <a:pPr algn="ctr"/>
                      <a:r>
                        <a:rPr lang="fr-FR" sz="2800" dirty="0"/>
                        <a:t>G</a:t>
                      </a:r>
                    </a:p>
                  </a:txBody>
                  <a:tcPr/>
                </a:tc>
                <a:tc>
                  <a:txBody>
                    <a:bodyPr/>
                    <a:lstStyle/>
                    <a:p>
                      <a:pPr algn="ctr"/>
                      <a:r>
                        <a:rPr lang="fr-FR" sz="2800" dirty="0"/>
                        <a:t>H</a:t>
                      </a:r>
                    </a:p>
                  </a:txBody>
                  <a:tcPr/>
                </a:tc>
                <a:tc>
                  <a:txBody>
                    <a:bodyPr/>
                    <a:lstStyle/>
                    <a:p>
                      <a:pPr algn="ctr"/>
                      <a:r>
                        <a:rPr lang="fr-FR" sz="2800" dirty="0"/>
                        <a:t>I</a:t>
                      </a:r>
                    </a:p>
                  </a:txBody>
                  <a:tcPr/>
                </a:tc>
                <a:extLst>
                  <a:ext uri="{0D108BD9-81ED-4DB2-BD59-A6C34878D82A}">
                    <a16:rowId xmlns:a16="http://schemas.microsoft.com/office/drawing/2014/main" val="3135207844"/>
                  </a:ext>
                </a:extLst>
              </a:tr>
              <a:tr h="583850">
                <a:tc>
                  <a:txBody>
                    <a:bodyPr/>
                    <a:lstStyle/>
                    <a:p>
                      <a:pPr algn="ctr"/>
                      <a:r>
                        <a:rPr lang="en-GB" sz="2400" noProof="0" dirty="0"/>
                        <a:t>Households</a:t>
                      </a:r>
                    </a:p>
                  </a:txBody>
                  <a:tcPr/>
                </a:tc>
                <a:tc>
                  <a:txBody>
                    <a:bodyPr/>
                    <a:lstStyle/>
                    <a:p>
                      <a:pPr algn="ctr"/>
                      <a:r>
                        <a:rPr lang="fr-FR" sz="2800" dirty="0"/>
                        <a:t>J</a:t>
                      </a:r>
                    </a:p>
                  </a:txBody>
                  <a:tcPr/>
                </a:tc>
                <a:tc>
                  <a:txBody>
                    <a:bodyPr/>
                    <a:lstStyle/>
                    <a:p>
                      <a:pPr algn="ctr"/>
                      <a:r>
                        <a:rPr lang="fr-FR" sz="2800" dirty="0"/>
                        <a:t>K</a:t>
                      </a:r>
                    </a:p>
                  </a:txBody>
                  <a:tcPr/>
                </a:tc>
                <a:tc>
                  <a:txBody>
                    <a:bodyPr/>
                    <a:lstStyle/>
                    <a:p>
                      <a:pPr algn="ctr"/>
                      <a:r>
                        <a:rPr lang="fr-FR" sz="2800" dirty="0"/>
                        <a:t>L</a:t>
                      </a:r>
                    </a:p>
                  </a:txBody>
                  <a:tcPr/>
                </a:tc>
                <a:extLst>
                  <a:ext uri="{0D108BD9-81ED-4DB2-BD59-A6C34878D82A}">
                    <a16:rowId xmlns:a16="http://schemas.microsoft.com/office/drawing/2014/main" val="1526292724"/>
                  </a:ext>
                </a:extLst>
              </a:tr>
              <a:tr h="720472">
                <a:tc>
                  <a:txBody>
                    <a:bodyPr/>
                    <a:lstStyle/>
                    <a:p>
                      <a:pPr algn="ctr"/>
                      <a:r>
                        <a:rPr lang="en-GB" sz="2400" noProof="0" dirty="0"/>
                        <a:t>Employment in agriculture</a:t>
                      </a:r>
                    </a:p>
                  </a:txBody>
                  <a:tcPr/>
                </a:tc>
                <a:tc>
                  <a:txBody>
                    <a:bodyPr/>
                    <a:lstStyle/>
                    <a:p>
                      <a:pPr algn="ctr"/>
                      <a:r>
                        <a:rPr lang="fr-FR" sz="2800" dirty="0"/>
                        <a:t>M</a:t>
                      </a:r>
                    </a:p>
                  </a:txBody>
                  <a:tcPr/>
                </a:tc>
                <a:tc>
                  <a:txBody>
                    <a:bodyPr/>
                    <a:lstStyle/>
                    <a:p>
                      <a:pPr algn="ctr"/>
                      <a:r>
                        <a:rPr lang="fr-FR" sz="2800" dirty="0"/>
                        <a:t>N</a:t>
                      </a:r>
                    </a:p>
                  </a:txBody>
                  <a:tcPr/>
                </a:tc>
                <a:tc>
                  <a:txBody>
                    <a:bodyPr/>
                    <a:lstStyle/>
                    <a:p>
                      <a:pPr algn="ctr"/>
                      <a:r>
                        <a:rPr lang="fr-FR" sz="2800" dirty="0"/>
                        <a:t>O</a:t>
                      </a:r>
                    </a:p>
                  </a:txBody>
                  <a:tcPr/>
                </a:tc>
                <a:extLst>
                  <a:ext uri="{0D108BD9-81ED-4DB2-BD59-A6C34878D82A}">
                    <a16:rowId xmlns:a16="http://schemas.microsoft.com/office/drawing/2014/main" val="3000615154"/>
                  </a:ext>
                </a:extLst>
              </a:tr>
            </a:tbl>
          </a:graphicData>
        </a:graphic>
      </p:graphicFrame>
    </p:spTree>
    <p:extLst>
      <p:ext uri="{BB962C8B-B14F-4D97-AF65-F5344CB8AC3E}">
        <p14:creationId xmlns:p14="http://schemas.microsoft.com/office/powerpoint/2010/main" val="4131389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79512" y="176836"/>
            <a:ext cx="8920183" cy="1008112"/>
          </a:xfrm>
        </p:spPr>
        <p:txBody>
          <a:bodyPr>
            <a:normAutofit fontScale="90000"/>
          </a:bodyPr>
          <a:lstStyle/>
          <a:p>
            <a:pPr algn="r">
              <a:spcBef>
                <a:spcPts val="300"/>
              </a:spcBef>
            </a:pPr>
            <a:r>
              <a:rPr lang="en-US" sz="4000" dirty="0">
                <a:solidFill>
                  <a:schemeClr val="accent1"/>
                </a:solidFill>
              </a:rPr>
              <a:t>2. Some key indicators of employment in the informal economy: some examples</a:t>
            </a:r>
            <a:br>
              <a:rPr lang="en-GB" altLang="en-US" dirty="0">
                <a:solidFill>
                  <a:srgbClr val="060606"/>
                </a:solidFill>
              </a:rPr>
            </a:br>
            <a:r>
              <a:rPr lang="en-GB" altLang="en-US" sz="2000" dirty="0">
                <a:solidFill>
                  <a:srgbClr val="060606"/>
                </a:solidFill>
              </a:rPr>
              <a:t> </a:t>
            </a:r>
          </a:p>
        </p:txBody>
      </p:sp>
      <p:sp>
        <p:nvSpPr>
          <p:cNvPr id="37891" name="Content Placeholder 4"/>
          <p:cNvSpPr>
            <a:spLocks noGrp="1"/>
          </p:cNvSpPr>
          <p:nvPr>
            <p:ph idx="1"/>
          </p:nvPr>
        </p:nvSpPr>
        <p:spPr>
          <a:xfrm>
            <a:off x="48897" y="1458722"/>
            <a:ext cx="6539328" cy="5399278"/>
          </a:xfrm>
        </p:spPr>
        <p:txBody>
          <a:bodyPr>
            <a:noAutofit/>
          </a:bodyPr>
          <a:lstStyle/>
          <a:p>
            <a:pPr marL="457200" indent="-457200">
              <a:spcBef>
                <a:spcPts val="300"/>
              </a:spcBef>
              <a:spcAft>
                <a:spcPts val="600"/>
              </a:spcAft>
              <a:buClr>
                <a:schemeClr val="tx2"/>
              </a:buClr>
              <a:buSzPct val="150000"/>
              <a:buFont typeface="+mj-lt"/>
              <a:buAutoNum type="arabicPeriod"/>
            </a:pPr>
            <a:r>
              <a:rPr lang="en-GB" altLang="en-US" sz="1800" dirty="0">
                <a:solidFill>
                  <a:srgbClr val="060606"/>
                </a:solidFill>
              </a:rPr>
              <a:t>Informal employment as % of total employment </a:t>
            </a:r>
          </a:p>
          <a:p>
            <a:pPr marL="457200" indent="-457200">
              <a:spcBef>
                <a:spcPts val="300"/>
              </a:spcBef>
              <a:spcAft>
                <a:spcPts val="600"/>
              </a:spcAft>
              <a:buClr>
                <a:schemeClr val="tx2"/>
              </a:buClr>
              <a:buSzPct val="150000"/>
              <a:buFont typeface="+mj-lt"/>
              <a:buAutoNum type="arabicPeriod"/>
            </a:pPr>
            <a:r>
              <a:rPr lang="en-GB" altLang="en-US" sz="1800" b="1" dirty="0">
                <a:solidFill>
                  <a:srgbClr val="060606"/>
                </a:solidFill>
              </a:rPr>
              <a:t>Informal non-agricultural employment as % of non-agricultural employment </a:t>
            </a:r>
          </a:p>
          <a:p>
            <a:pPr marL="457200" indent="-457200">
              <a:spcBef>
                <a:spcPts val="600"/>
              </a:spcBef>
              <a:buClr>
                <a:schemeClr val="tx2"/>
              </a:buClr>
              <a:buSzPct val="150000"/>
              <a:buFont typeface="+mj-lt"/>
              <a:buAutoNum type="arabicPeriod"/>
            </a:pPr>
            <a:r>
              <a:rPr lang="en-GB" altLang="en-US" sz="1800" dirty="0">
                <a:solidFill>
                  <a:srgbClr val="060606"/>
                </a:solidFill>
              </a:rPr>
              <a:t>Informal employment </a:t>
            </a:r>
            <a:r>
              <a:rPr lang="en-GB" altLang="en-US" sz="1800" b="1" dirty="0">
                <a:solidFill>
                  <a:srgbClr val="060606"/>
                </a:solidFill>
              </a:rPr>
              <a:t>outside of the informal sector </a:t>
            </a:r>
            <a:r>
              <a:rPr lang="en-GB" altLang="en-US" sz="1800" dirty="0">
                <a:solidFill>
                  <a:srgbClr val="060606"/>
                </a:solidFill>
              </a:rPr>
              <a:t>(formal sector and households) as % of total employment</a:t>
            </a:r>
          </a:p>
          <a:p>
            <a:pPr marL="457200" indent="-457200">
              <a:spcBef>
                <a:spcPts val="600"/>
              </a:spcBef>
              <a:buClr>
                <a:schemeClr val="tx2"/>
              </a:buClr>
              <a:buSzPct val="150000"/>
              <a:buFont typeface="+mj-lt"/>
              <a:buAutoNum type="arabicPeriod"/>
            </a:pPr>
            <a:r>
              <a:rPr lang="en-GB" altLang="en-US" sz="1800" dirty="0">
                <a:solidFill>
                  <a:srgbClr val="060606"/>
                </a:solidFill>
              </a:rPr>
              <a:t>(Informal*) employment in the informal sector as % of total employment</a:t>
            </a:r>
          </a:p>
          <a:p>
            <a:pPr marL="457200" indent="-457200">
              <a:spcBef>
                <a:spcPts val="600"/>
              </a:spcBef>
              <a:buClr>
                <a:schemeClr val="tx2"/>
              </a:buClr>
              <a:buSzPct val="150000"/>
              <a:buFont typeface="+mj-lt"/>
              <a:buAutoNum type="arabicPeriod"/>
            </a:pPr>
            <a:r>
              <a:rPr lang="en-GB" altLang="en-US" sz="1800" dirty="0">
                <a:solidFill>
                  <a:srgbClr val="060606"/>
                </a:solidFill>
              </a:rPr>
              <a:t>Share of informal employment among employees </a:t>
            </a:r>
          </a:p>
          <a:p>
            <a:pPr marL="457200" indent="-457200">
              <a:spcBef>
                <a:spcPts val="600"/>
              </a:spcBef>
              <a:buClr>
                <a:schemeClr val="tx2"/>
              </a:buClr>
              <a:buSzPct val="150000"/>
              <a:buFont typeface="+mj-lt"/>
              <a:buAutoNum type="arabicPeriod"/>
            </a:pPr>
            <a:r>
              <a:rPr lang="en-GB" altLang="en-US" sz="1800" dirty="0">
                <a:solidFill>
                  <a:srgbClr val="060606"/>
                </a:solidFill>
              </a:rPr>
              <a:t>Share of informal employment among entrepreneurs (own-account workers and employers)</a:t>
            </a:r>
          </a:p>
          <a:p>
            <a:pPr marL="457200" indent="-457200">
              <a:spcBef>
                <a:spcPts val="600"/>
              </a:spcBef>
              <a:buClr>
                <a:schemeClr val="tx2"/>
              </a:buClr>
              <a:buSzPct val="150000"/>
              <a:buFont typeface="+mj-lt"/>
              <a:buAutoNum type="arabicPeriod"/>
            </a:pPr>
            <a:r>
              <a:rPr lang="en-GB" altLang="en-US" sz="1800" dirty="0">
                <a:solidFill>
                  <a:srgbClr val="060606"/>
                </a:solidFill>
              </a:rPr>
              <a:t>Distribution of informal employment by status in employment (%) compared to the similar distribution of formal employment</a:t>
            </a:r>
          </a:p>
          <a:p>
            <a:pPr marL="457200" indent="-457200">
              <a:spcBef>
                <a:spcPts val="600"/>
              </a:spcBef>
              <a:spcAft>
                <a:spcPts val="600"/>
              </a:spcAft>
              <a:buClr>
                <a:schemeClr val="tx2"/>
              </a:buClr>
              <a:buSzPct val="150000"/>
              <a:buFont typeface="+mj-lt"/>
              <a:buAutoNum type="arabicPeriod"/>
            </a:pPr>
            <a:r>
              <a:rPr lang="en-GB" altLang="en-US" sz="1800" dirty="0">
                <a:solidFill>
                  <a:srgbClr val="060606"/>
                </a:solidFill>
              </a:rPr>
              <a:t>Share of informal employment by economic sectors (ISIC)</a:t>
            </a:r>
          </a:p>
          <a:p>
            <a:pPr marL="457200" indent="-457200">
              <a:spcBef>
                <a:spcPts val="600"/>
              </a:spcBef>
              <a:spcAft>
                <a:spcPts val="600"/>
              </a:spcAft>
              <a:buClr>
                <a:schemeClr val="tx2"/>
              </a:buClr>
              <a:buSzPct val="150000"/>
              <a:buFont typeface="+mj-lt"/>
              <a:buAutoNum type="arabicPeriod"/>
            </a:pPr>
            <a:r>
              <a:rPr lang="en-GB" altLang="en-US" sz="1800" dirty="0">
                <a:solidFill>
                  <a:srgbClr val="060606"/>
                </a:solidFill>
              </a:rPr>
              <a:t>Distribution of informal employment by main economic sectors (ISIC) compared to the distribution of formal employment</a:t>
            </a:r>
          </a:p>
        </p:txBody>
      </p:sp>
      <p:sp>
        <p:nvSpPr>
          <p:cNvPr id="2" name="Left Arrow Callout 1"/>
          <p:cNvSpPr/>
          <p:nvPr/>
        </p:nvSpPr>
        <p:spPr>
          <a:xfrm>
            <a:off x="6516216" y="1164551"/>
            <a:ext cx="2438585" cy="2146212"/>
          </a:xfrm>
          <a:prstGeom prst="leftArrowCallout">
            <a:avLst>
              <a:gd name="adj1" fmla="val 0"/>
              <a:gd name="adj2" fmla="val 21415"/>
              <a:gd name="adj3" fmla="val 7571"/>
              <a:gd name="adj4" fmla="val 87271"/>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1"/>
                </a:solidFill>
              </a:rPr>
              <a:t>SDG 8.3.1 indicator</a:t>
            </a:r>
          </a:p>
          <a:p>
            <a:pPr algn="ctr"/>
            <a:r>
              <a:rPr lang="en-GB" dirty="0">
                <a:solidFill>
                  <a:srgbClr val="060606"/>
                </a:solidFill>
              </a:rPr>
              <a:t>Share of informal employment in non-agriculture employment, by sex</a:t>
            </a:r>
          </a:p>
        </p:txBody>
      </p:sp>
      <p:sp>
        <p:nvSpPr>
          <p:cNvPr id="3" name="TextBox 2"/>
          <p:cNvSpPr txBox="1"/>
          <p:nvPr/>
        </p:nvSpPr>
        <p:spPr>
          <a:xfrm>
            <a:off x="6933553" y="5108555"/>
            <a:ext cx="2099875" cy="1631216"/>
          </a:xfrm>
          <a:prstGeom prst="rect">
            <a:avLst/>
          </a:prstGeom>
          <a:solidFill>
            <a:schemeClr val="accent1">
              <a:lumMod val="40000"/>
              <a:lumOff val="60000"/>
            </a:schemeClr>
          </a:solidFill>
          <a:ln>
            <a:solidFill>
              <a:schemeClr val="accent1"/>
            </a:solidFill>
          </a:ln>
        </p:spPr>
        <p:txBody>
          <a:bodyPr wrap="square" rtlCol="0">
            <a:spAutoFit/>
          </a:bodyPr>
          <a:lstStyle/>
          <a:p>
            <a:r>
              <a:rPr lang="en-GB" sz="2000" dirty="0">
                <a:solidFill>
                  <a:srgbClr val="060606"/>
                </a:solidFill>
              </a:rPr>
              <a:t>All to be disaggregated by sex, age groups, urban/rural residence, ...</a:t>
            </a:r>
            <a:r>
              <a:rPr lang="en-GB" dirty="0">
                <a:solidFill>
                  <a:srgbClr val="060606"/>
                </a:solidFill>
              </a:rPr>
              <a:t> </a:t>
            </a:r>
          </a:p>
        </p:txBody>
      </p:sp>
    </p:spTree>
    <p:extLst>
      <p:ext uri="{BB962C8B-B14F-4D97-AF65-F5344CB8AC3E}">
        <p14:creationId xmlns:p14="http://schemas.microsoft.com/office/powerpoint/2010/main" val="71919262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79512" y="176836"/>
            <a:ext cx="8920183" cy="1008112"/>
          </a:xfrm>
        </p:spPr>
        <p:txBody>
          <a:bodyPr>
            <a:normAutofit fontScale="90000"/>
          </a:bodyPr>
          <a:lstStyle/>
          <a:p>
            <a:pPr algn="r">
              <a:spcBef>
                <a:spcPts val="300"/>
              </a:spcBef>
            </a:pPr>
            <a:r>
              <a:rPr lang="en-US" sz="4000" dirty="0">
                <a:solidFill>
                  <a:schemeClr val="accent1"/>
                </a:solidFill>
              </a:rPr>
              <a:t>2. Some key indicators of employment in the informal economy: some examples</a:t>
            </a:r>
            <a:br>
              <a:rPr lang="en-GB" altLang="en-US" dirty="0">
                <a:solidFill>
                  <a:srgbClr val="060606"/>
                </a:solidFill>
              </a:rPr>
            </a:br>
            <a:r>
              <a:rPr lang="en-GB" altLang="en-US" sz="2000" dirty="0">
                <a:solidFill>
                  <a:srgbClr val="060606"/>
                </a:solidFill>
              </a:rPr>
              <a:t> </a:t>
            </a:r>
          </a:p>
        </p:txBody>
      </p:sp>
      <p:sp>
        <p:nvSpPr>
          <p:cNvPr id="15" name="Content Placeholder 4"/>
          <p:cNvSpPr>
            <a:spLocks noGrp="1"/>
          </p:cNvSpPr>
          <p:nvPr>
            <p:ph idx="1"/>
          </p:nvPr>
        </p:nvSpPr>
        <p:spPr>
          <a:xfrm>
            <a:off x="48897" y="1458722"/>
            <a:ext cx="6539328" cy="5399278"/>
          </a:xfrm>
        </p:spPr>
        <p:txBody>
          <a:bodyPr>
            <a:noAutofit/>
          </a:bodyPr>
          <a:lstStyle/>
          <a:p>
            <a:pPr marL="457200" indent="-457200">
              <a:spcBef>
                <a:spcPts val="300"/>
              </a:spcBef>
              <a:spcAft>
                <a:spcPts val="600"/>
              </a:spcAft>
              <a:buClr>
                <a:schemeClr val="tx2"/>
              </a:buClr>
              <a:buSzPct val="150000"/>
              <a:buFont typeface="+mj-lt"/>
              <a:buAutoNum type="arabicPeriod"/>
            </a:pPr>
            <a:r>
              <a:rPr lang="en-GB" altLang="en-US" sz="1800" dirty="0">
                <a:solidFill>
                  <a:srgbClr val="060606"/>
                </a:solidFill>
              </a:rPr>
              <a:t>Informal employment as % of total employment </a:t>
            </a:r>
          </a:p>
          <a:p>
            <a:pPr marL="457200" indent="-457200">
              <a:spcBef>
                <a:spcPts val="300"/>
              </a:spcBef>
              <a:spcAft>
                <a:spcPts val="600"/>
              </a:spcAft>
              <a:buClr>
                <a:schemeClr val="tx2"/>
              </a:buClr>
              <a:buSzPct val="150000"/>
              <a:buFont typeface="+mj-lt"/>
              <a:buAutoNum type="arabicPeriod"/>
            </a:pPr>
            <a:r>
              <a:rPr lang="en-GB" altLang="en-US" sz="1800" b="1" dirty="0">
                <a:solidFill>
                  <a:srgbClr val="060606"/>
                </a:solidFill>
              </a:rPr>
              <a:t>Informal non-agricultural employment as % of non-agricultural employment </a:t>
            </a:r>
          </a:p>
          <a:p>
            <a:pPr marL="457200" indent="-457200">
              <a:spcBef>
                <a:spcPts val="600"/>
              </a:spcBef>
              <a:buClr>
                <a:schemeClr val="tx2"/>
              </a:buClr>
              <a:buSzPct val="150000"/>
              <a:buFont typeface="+mj-lt"/>
              <a:buAutoNum type="arabicPeriod"/>
            </a:pPr>
            <a:r>
              <a:rPr lang="en-GB" altLang="en-US" sz="1800" dirty="0">
                <a:solidFill>
                  <a:srgbClr val="060606"/>
                </a:solidFill>
              </a:rPr>
              <a:t>Informal employment </a:t>
            </a:r>
            <a:r>
              <a:rPr lang="en-GB" altLang="en-US" sz="1800" b="1" dirty="0">
                <a:solidFill>
                  <a:srgbClr val="060606"/>
                </a:solidFill>
              </a:rPr>
              <a:t>outside of the informal sector </a:t>
            </a:r>
            <a:r>
              <a:rPr lang="en-GB" altLang="en-US" sz="1800" dirty="0">
                <a:solidFill>
                  <a:srgbClr val="060606"/>
                </a:solidFill>
              </a:rPr>
              <a:t>(formal sector and households) as % of total employment</a:t>
            </a:r>
          </a:p>
          <a:p>
            <a:pPr marL="457200" indent="-457200">
              <a:spcBef>
                <a:spcPts val="600"/>
              </a:spcBef>
              <a:buClr>
                <a:schemeClr val="tx2"/>
              </a:buClr>
              <a:buSzPct val="150000"/>
              <a:buFont typeface="+mj-lt"/>
              <a:buAutoNum type="arabicPeriod"/>
            </a:pPr>
            <a:r>
              <a:rPr lang="en-GB" altLang="en-US" sz="1800" dirty="0">
                <a:solidFill>
                  <a:srgbClr val="060606"/>
                </a:solidFill>
              </a:rPr>
              <a:t>(Informal*) employment in the informal sector as % of total employment</a:t>
            </a:r>
          </a:p>
          <a:p>
            <a:pPr marL="457200" indent="-457200">
              <a:spcBef>
                <a:spcPts val="600"/>
              </a:spcBef>
              <a:buClr>
                <a:schemeClr val="tx2"/>
              </a:buClr>
              <a:buSzPct val="150000"/>
              <a:buFont typeface="+mj-lt"/>
              <a:buAutoNum type="arabicPeriod"/>
            </a:pPr>
            <a:r>
              <a:rPr lang="en-GB" altLang="en-US" sz="1800" dirty="0">
                <a:solidFill>
                  <a:srgbClr val="060606"/>
                </a:solidFill>
              </a:rPr>
              <a:t>Share of informal employment among employees </a:t>
            </a:r>
          </a:p>
          <a:p>
            <a:pPr marL="457200" indent="-457200">
              <a:spcBef>
                <a:spcPts val="600"/>
              </a:spcBef>
              <a:buClr>
                <a:schemeClr val="tx2"/>
              </a:buClr>
              <a:buSzPct val="150000"/>
              <a:buFont typeface="+mj-lt"/>
              <a:buAutoNum type="arabicPeriod"/>
            </a:pPr>
            <a:r>
              <a:rPr lang="en-GB" altLang="en-US" sz="1800" dirty="0">
                <a:solidFill>
                  <a:srgbClr val="060606"/>
                </a:solidFill>
              </a:rPr>
              <a:t>Share of informal employment among entrepreneurs (own-account workers and employers)</a:t>
            </a:r>
          </a:p>
          <a:p>
            <a:pPr marL="457200" indent="-457200">
              <a:spcBef>
                <a:spcPts val="600"/>
              </a:spcBef>
              <a:buClr>
                <a:schemeClr val="tx2"/>
              </a:buClr>
              <a:buSzPct val="150000"/>
              <a:buFont typeface="+mj-lt"/>
              <a:buAutoNum type="arabicPeriod"/>
            </a:pPr>
            <a:r>
              <a:rPr lang="en-GB" altLang="en-US" sz="1800" dirty="0">
                <a:solidFill>
                  <a:srgbClr val="060606"/>
                </a:solidFill>
              </a:rPr>
              <a:t>Distribution of informal employment by status in employment (%) compared to the similar distribution of formal employment</a:t>
            </a:r>
          </a:p>
          <a:p>
            <a:pPr marL="457200" indent="-457200">
              <a:spcBef>
                <a:spcPts val="600"/>
              </a:spcBef>
              <a:spcAft>
                <a:spcPts val="600"/>
              </a:spcAft>
              <a:buClr>
                <a:schemeClr val="tx2"/>
              </a:buClr>
              <a:buSzPct val="150000"/>
              <a:buFont typeface="+mj-lt"/>
              <a:buAutoNum type="arabicPeriod"/>
            </a:pPr>
            <a:r>
              <a:rPr lang="en-GB" altLang="en-US" sz="1800" dirty="0">
                <a:solidFill>
                  <a:srgbClr val="060606"/>
                </a:solidFill>
              </a:rPr>
              <a:t>Share of informal employment by economic sectors (ISIC)</a:t>
            </a:r>
          </a:p>
          <a:p>
            <a:pPr marL="457200" indent="-457200">
              <a:spcBef>
                <a:spcPts val="600"/>
              </a:spcBef>
              <a:spcAft>
                <a:spcPts val="600"/>
              </a:spcAft>
              <a:buClr>
                <a:schemeClr val="tx2"/>
              </a:buClr>
              <a:buSzPct val="150000"/>
              <a:buFont typeface="+mj-lt"/>
              <a:buAutoNum type="arabicPeriod"/>
            </a:pPr>
            <a:r>
              <a:rPr lang="en-GB" altLang="en-US" sz="1800" dirty="0">
                <a:solidFill>
                  <a:srgbClr val="060606"/>
                </a:solidFill>
              </a:rPr>
              <a:t>Distribution of informal employment by main economic sectors (ISIC) compared to the distribution of formal employment</a:t>
            </a:r>
          </a:p>
        </p:txBody>
      </p:sp>
      <p:grpSp>
        <p:nvGrpSpPr>
          <p:cNvPr id="6" name="Group 5"/>
          <p:cNvGrpSpPr/>
          <p:nvPr/>
        </p:nvGrpSpPr>
        <p:grpSpPr>
          <a:xfrm>
            <a:off x="179512" y="1441031"/>
            <a:ext cx="8909303" cy="379179"/>
            <a:chOff x="179512" y="1441031"/>
            <a:chExt cx="8909303" cy="379179"/>
          </a:xfrm>
        </p:grpSpPr>
        <p:sp>
          <p:nvSpPr>
            <p:cNvPr id="4" name="ZoneTexte 3">
              <a:extLst>
                <a:ext uri="{FF2B5EF4-FFF2-40B4-BE49-F238E27FC236}">
                  <a16:creationId xmlns:a16="http://schemas.microsoft.com/office/drawing/2014/main" id="{59D8E913-61E7-45A1-A590-7AE953D5E965}"/>
                </a:ext>
              </a:extLst>
            </p:cNvPr>
            <p:cNvSpPr txBox="1"/>
            <p:nvPr/>
          </p:nvSpPr>
          <p:spPr>
            <a:xfrm>
              <a:off x="6701260" y="1441031"/>
              <a:ext cx="2387555" cy="369332"/>
            </a:xfrm>
            <a:prstGeom prst="rect">
              <a:avLst/>
            </a:prstGeom>
            <a:solidFill>
              <a:schemeClr val="accent1">
                <a:lumMod val="20000"/>
                <a:lumOff val="80000"/>
              </a:schemeClr>
            </a:solidFill>
            <a:ln>
              <a:solidFill>
                <a:schemeClr val="accent1"/>
              </a:solidFill>
            </a:ln>
          </p:spPr>
          <p:txBody>
            <a:bodyPr wrap="square" rtlCol="0">
              <a:spAutoFit/>
            </a:bodyPr>
            <a:lstStyle/>
            <a:p>
              <a:r>
                <a:rPr lang="fr-FR" b="1" dirty="0" err="1"/>
                <a:t>Ind</a:t>
              </a:r>
              <a:r>
                <a:rPr lang="fr-FR" b="1" dirty="0"/>
                <a:t> 1= A/C *100</a:t>
              </a:r>
            </a:p>
          </p:txBody>
        </p:sp>
        <p:cxnSp>
          <p:nvCxnSpPr>
            <p:cNvPr id="5" name="Straight Connector 4"/>
            <p:cNvCxnSpPr/>
            <p:nvPr/>
          </p:nvCxnSpPr>
          <p:spPr>
            <a:xfrm flipV="1">
              <a:off x="179512" y="1796774"/>
              <a:ext cx="6408713" cy="2343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179511" y="1843596"/>
            <a:ext cx="8917635" cy="669767"/>
            <a:chOff x="179511" y="1843596"/>
            <a:chExt cx="8917635" cy="669767"/>
          </a:xfrm>
        </p:grpSpPr>
        <p:sp>
          <p:nvSpPr>
            <p:cNvPr id="7" name="ZoneTexte 6">
              <a:extLst>
                <a:ext uri="{FF2B5EF4-FFF2-40B4-BE49-F238E27FC236}">
                  <a16:creationId xmlns:a16="http://schemas.microsoft.com/office/drawing/2014/main" id="{B5BCB65B-AFCF-475A-A21A-E2A5AB9C7306}"/>
                </a:ext>
              </a:extLst>
            </p:cNvPr>
            <p:cNvSpPr txBox="1"/>
            <p:nvPr/>
          </p:nvSpPr>
          <p:spPr>
            <a:xfrm>
              <a:off x="6709591" y="1843596"/>
              <a:ext cx="2387555" cy="646331"/>
            </a:xfrm>
            <a:prstGeom prst="rect">
              <a:avLst/>
            </a:prstGeom>
            <a:solidFill>
              <a:schemeClr val="accent1">
                <a:lumMod val="20000"/>
                <a:lumOff val="80000"/>
              </a:schemeClr>
            </a:solidFill>
            <a:ln>
              <a:solidFill>
                <a:schemeClr val="accent1"/>
              </a:solidFill>
            </a:ln>
          </p:spPr>
          <p:txBody>
            <a:bodyPr wrap="square" rtlCol="0">
              <a:spAutoFit/>
            </a:bodyPr>
            <a:lstStyle/>
            <a:p>
              <a:r>
                <a:rPr lang="fr-FR" b="1" dirty="0" err="1"/>
                <a:t>Ind</a:t>
              </a:r>
              <a:r>
                <a:rPr lang="fr-FR" b="1" dirty="0"/>
                <a:t> 2= (A-M)/(C-O) *100</a:t>
              </a:r>
            </a:p>
          </p:txBody>
        </p:sp>
        <p:cxnSp>
          <p:nvCxnSpPr>
            <p:cNvPr id="18" name="Straight Connector 17"/>
            <p:cNvCxnSpPr/>
            <p:nvPr/>
          </p:nvCxnSpPr>
          <p:spPr>
            <a:xfrm flipV="1">
              <a:off x="179511" y="2489927"/>
              <a:ext cx="6408713" cy="2343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179510" y="2810499"/>
            <a:ext cx="8909304" cy="369332"/>
            <a:chOff x="179510" y="2810499"/>
            <a:chExt cx="8909304" cy="369332"/>
          </a:xfrm>
        </p:grpSpPr>
        <p:sp>
          <p:nvSpPr>
            <p:cNvPr id="8" name="ZoneTexte 7">
              <a:extLst>
                <a:ext uri="{FF2B5EF4-FFF2-40B4-BE49-F238E27FC236}">
                  <a16:creationId xmlns:a16="http://schemas.microsoft.com/office/drawing/2014/main" id="{50D83F90-13F1-42F7-9C4F-888FEE3989E9}"/>
                </a:ext>
              </a:extLst>
            </p:cNvPr>
            <p:cNvSpPr txBox="1"/>
            <p:nvPr/>
          </p:nvSpPr>
          <p:spPr>
            <a:xfrm>
              <a:off x="6701259" y="2810499"/>
              <a:ext cx="2387555" cy="369332"/>
            </a:xfrm>
            <a:prstGeom prst="rect">
              <a:avLst/>
            </a:prstGeom>
            <a:solidFill>
              <a:schemeClr val="accent1">
                <a:lumMod val="20000"/>
                <a:lumOff val="80000"/>
              </a:schemeClr>
            </a:solidFill>
            <a:ln>
              <a:solidFill>
                <a:schemeClr val="accent1"/>
              </a:solidFill>
            </a:ln>
          </p:spPr>
          <p:txBody>
            <a:bodyPr wrap="square" rtlCol="0">
              <a:spAutoFit/>
            </a:bodyPr>
            <a:lstStyle/>
            <a:p>
              <a:r>
                <a:rPr lang="fr-FR" b="1" dirty="0" err="1"/>
                <a:t>Ind</a:t>
              </a:r>
              <a:r>
                <a:rPr lang="fr-FR" b="1" dirty="0"/>
                <a:t> 3= F/C *100</a:t>
              </a:r>
            </a:p>
          </p:txBody>
        </p:sp>
        <p:cxnSp>
          <p:nvCxnSpPr>
            <p:cNvPr id="20" name="Straight Connector 19"/>
            <p:cNvCxnSpPr/>
            <p:nvPr/>
          </p:nvCxnSpPr>
          <p:spPr>
            <a:xfrm flipV="1">
              <a:off x="179510" y="3156395"/>
              <a:ext cx="6408713" cy="2343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79510" y="3408170"/>
            <a:ext cx="8917636" cy="373200"/>
            <a:chOff x="179510" y="3408170"/>
            <a:chExt cx="8917636" cy="373200"/>
          </a:xfrm>
        </p:grpSpPr>
        <p:sp>
          <p:nvSpPr>
            <p:cNvPr id="9" name="ZoneTexte 8">
              <a:extLst>
                <a:ext uri="{FF2B5EF4-FFF2-40B4-BE49-F238E27FC236}">
                  <a16:creationId xmlns:a16="http://schemas.microsoft.com/office/drawing/2014/main" id="{4BDBFB86-CD85-442D-82DC-13CA5C9C1710}"/>
                </a:ext>
              </a:extLst>
            </p:cNvPr>
            <p:cNvSpPr txBox="1"/>
            <p:nvPr/>
          </p:nvSpPr>
          <p:spPr>
            <a:xfrm>
              <a:off x="6709591" y="3408170"/>
              <a:ext cx="2387555" cy="369332"/>
            </a:xfrm>
            <a:prstGeom prst="rect">
              <a:avLst/>
            </a:prstGeom>
            <a:solidFill>
              <a:schemeClr val="accent1">
                <a:lumMod val="20000"/>
                <a:lumOff val="80000"/>
              </a:schemeClr>
            </a:solidFill>
            <a:ln>
              <a:solidFill>
                <a:schemeClr val="accent1"/>
              </a:solidFill>
            </a:ln>
          </p:spPr>
          <p:txBody>
            <a:bodyPr wrap="square" rtlCol="0">
              <a:spAutoFit/>
            </a:bodyPr>
            <a:lstStyle/>
            <a:p>
              <a:r>
                <a:rPr lang="fr-FR" b="1" dirty="0" err="1"/>
                <a:t>Ind</a:t>
              </a:r>
              <a:r>
                <a:rPr lang="fr-FR" b="1" dirty="0"/>
                <a:t> 4= (G+J)/C *100</a:t>
              </a:r>
            </a:p>
          </p:txBody>
        </p:sp>
        <p:cxnSp>
          <p:nvCxnSpPr>
            <p:cNvPr id="22" name="Straight Connector 21"/>
            <p:cNvCxnSpPr/>
            <p:nvPr/>
          </p:nvCxnSpPr>
          <p:spPr>
            <a:xfrm flipV="1">
              <a:off x="179510" y="3757934"/>
              <a:ext cx="6408713" cy="2343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150468" y="4054494"/>
            <a:ext cx="8978270" cy="688347"/>
            <a:chOff x="118876" y="3855428"/>
            <a:chExt cx="8978270" cy="688347"/>
          </a:xfrm>
        </p:grpSpPr>
        <p:sp>
          <p:nvSpPr>
            <p:cNvPr id="10" name="ZoneTexte 9">
              <a:extLst>
                <a:ext uri="{FF2B5EF4-FFF2-40B4-BE49-F238E27FC236}">
                  <a16:creationId xmlns:a16="http://schemas.microsoft.com/office/drawing/2014/main" id="{910CEA7B-FB1F-497A-BACD-945EBC4DBEFD}"/>
                </a:ext>
              </a:extLst>
            </p:cNvPr>
            <p:cNvSpPr txBox="1"/>
            <p:nvPr/>
          </p:nvSpPr>
          <p:spPr>
            <a:xfrm>
              <a:off x="6709591" y="3855428"/>
              <a:ext cx="2387555" cy="646331"/>
            </a:xfrm>
            <a:prstGeom prst="rect">
              <a:avLst/>
            </a:prstGeom>
            <a:solidFill>
              <a:schemeClr val="tx2">
                <a:lumMod val="20000"/>
                <a:lumOff val="80000"/>
              </a:schemeClr>
            </a:solidFill>
            <a:ln>
              <a:solidFill>
                <a:schemeClr val="accent3">
                  <a:lumMod val="50000"/>
                </a:schemeClr>
              </a:solidFill>
            </a:ln>
          </p:spPr>
          <p:txBody>
            <a:bodyPr wrap="square" rtlCol="0">
              <a:spAutoFit/>
            </a:bodyPr>
            <a:lstStyle/>
            <a:p>
              <a:r>
                <a:rPr lang="fr-FR" b="1" dirty="0" err="1"/>
                <a:t>Ind</a:t>
              </a:r>
              <a:r>
                <a:rPr lang="fr-FR" b="1" dirty="0"/>
                <a:t> 5 &amp; 6 = A/C *100 </a:t>
              </a:r>
              <a:r>
                <a:rPr lang="fr-FR" b="1" dirty="0" err="1"/>
                <a:t>applied</a:t>
              </a:r>
              <a:r>
                <a:rPr lang="fr-FR" b="1" dirty="0"/>
                <a:t> to </a:t>
              </a:r>
              <a:r>
                <a:rPr lang="fr-FR" b="1" dirty="0" err="1"/>
                <a:t>statuses</a:t>
              </a:r>
              <a:endParaRPr lang="fr-FR" b="1" dirty="0"/>
            </a:p>
          </p:txBody>
        </p:sp>
        <p:cxnSp>
          <p:nvCxnSpPr>
            <p:cNvPr id="24" name="Straight Connector 23"/>
            <p:cNvCxnSpPr/>
            <p:nvPr/>
          </p:nvCxnSpPr>
          <p:spPr>
            <a:xfrm flipV="1">
              <a:off x="118876" y="4520339"/>
              <a:ext cx="6408713" cy="2343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50467" y="4811829"/>
            <a:ext cx="8946680" cy="600729"/>
            <a:chOff x="150467" y="4811829"/>
            <a:chExt cx="8946680" cy="600729"/>
          </a:xfrm>
        </p:grpSpPr>
        <p:sp>
          <p:nvSpPr>
            <p:cNvPr id="12" name="ZoneTexte 11">
              <a:extLst>
                <a:ext uri="{FF2B5EF4-FFF2-40B4-BE49-F238E27FC236}">
                  <a16:creationId xmlns:a16="http://schemas.microsoft.com/office/drawing/2014/main" id="{949EAFCC-8D73-4BC9-9CDD-11CD720EE8D6}"/>
                </a:ext>
              </a:extLst>
            </p:cNvPr>
            <p:cNvSpPr txBox="1"/>
            <p:nvPr/>
          </p:nvSpPr>
          <p:spPr>
            <a:xfrm>
              <a:off x="6709592" y="4811829"/>
              <a:ext cx="2387555" cy="584775"/>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r>
                <a:rPr lang="fr-FR" sz="1600" b="1" dirty="0" err="1"/>
                <a:t>Ind</a:t>
              </a:r>
              <a:r>
                <a:rPr lang="fr-FR" sz="1600" b="1" dirty="0"/>
                <a:t> 7= distribution of A (&amp;F) by </a:t>
              </a:r>
              <a:r>
                <a:rPr lang="fr-FR" sz="1600" b="1" dirty="0" err="1"/>
                <a:t>emp</a:t>
              </a:r>
              <a:r>
                <a:rPr lang="fr-FR" sz="1600" b="1" dirty="0"/>
                <a:t>. </a:t>
              </a:r>
              <a:r>
                <a:rPr lang="fr-FR" sz="1600" b="1" dirty="0" err="1"/>
                <a:t>status</a:t>
              </a:r>
              <a:endParaRPr lang="fr-FR" sz="1600" b="1" dirty="0"/>
            </a:p>
          </p:txBody>
        </p:sp>
        <p:cxnSp>
          <p:nvCxnSpPr>
            <p:cNvPr id="26" name="Straight Connector 25"/>
            <p:cNvCxnSpPr/>
            <p:nvPr/>
          </p:nvCxnSpPr>
          <p:spPr>
            <a:xfrm flipV="1">
              <a:off x="150467" y="5389122"/>
              <a:ext cx="6408713" cy="2343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74690" y="5435239"/>
            <a:ext cx="8909303" cy="646331"/>
            <a:chOff x="179510" y="5465536"/>
            <a:chExt cx="8909303" cy="646331"/>
          </a:xfrm>
        </p:grpSpPr>
        <p:sp>
          <p:nvSpPr>
            <p:cNvPr id="14" name="ZoneTexte 9">
              <a:extLst>
                <a:ext uri="{FF2B5EF4-FFF2-40B4-BE49-F238E27FC236}">
                  <a16:creationId xmlns:a16="http://schemas.microsoft.com/office/drawing/2014/main" id="{910CEA7B-FB1F-497A-BACD-945EBC4DBEFD}"/>
                </a:ext>
              </a:extLst>
            </p:cNvPr>
            <p:cNvSpPr txBox="1"/>
            <p:nvPr/>
          </p:nvSpPr>
          <p:spPr>
            <a:xfrm>
              <a:off x="6701258" y="5465536"/>
              <a:ext cx="2387555" cy="646331"/>
            </a:xfrm>
            <a:prstGeom prst="rect">
              <a:avLst/>
            </a:prstGeom>
            <a:solidFill>
              <a:schemeClr val="tx2">
                <a:lumMod val="20000"/>
                <a:lumOff val="80000"/>
              </a:schemeClr>
            </a:solidFill>
            <a:ln>
              <a:solidFill>
                <a:schemeClr val="accent3">
                  <a:lumMod val="50000"/>
                </a:schemeClr>
              </a:solidFill>
            </a:ln>
          </p:spPr>
          <p:txBody>
            <a:bodyPr wrap="square" rtlCol="0">
              <a:spAutoFit/>
            </a:bodyPr>
            <a:lstStyle/>
            <a:p>
              <a:r>
                <a:rPr lang="fr-FR" b="1" dirty="0" err="1"/>
                <a:t>Ind</a:t>
              </a:r>
              <a:r>
                <a:rPr lang="fr-FR" b="1" dirty="0"/>
                <a:t> 8= A/C *100 </a:t>
              </a:r>
              <a:r>
                <a:rPr lang="fr-FR" b="1" dirty="0" err="1"/>
                <a:t>applied</a:t>
              </a:r>
              <a:r>
                <a:rPr lang="fr-FR" b="1" dirty="0"/>
                <a:t> to ISIC</a:t>
              </a:r>
            </a:p>
          </p:txBody>
        </p:sp>
        <p:cxnSp>
          <p:nvCxnSpPr>
            <p:cNvPr id="28" name="Straight Connector 27"/>
            <p:cNvCxnSpPr/>
            <p:nvPr/>
          </p:nvCxnSpPr>
          <p:spPr>
            <a:xfrm flipV="1">
              <a:off x="179510" y="5788702"/>
              <a:ext cx="6408713" cy="2343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150467" y="6176312"/>
            <a:ext cx="8943913" cy="646331"/>
            <a:chOff x="150467" y="6176312"/>
            <a:chExt cx="8943913" cy="646331"/>
          </a:xfrm>
        </p:grpSpPr>
        <p:sp>
          <p:nvSpPr>
            <p:cNvPr id="13" name="ZoneTexte 12">
              <a:extLst>
                <a:ext uri="{FF2B5EF4-FFF2-40B4-BE49-F238E27FC236}">
                  <a16:creationId xmlns:a16="http://schemas.microsoft.com/office/drawing/2014/main" id="{505FC62B-A431-450A-9FCA-AD5D3E7AE4C5}"/>
                </a:ext>
              </a:extLst>
            </p:cNvPr>
            <p:cNvSpPr txBox="1"/>
            <p:nvPr/>
          </p:nvSpPr>
          <p:spPr>
            <a:xfrm>
              <a:off x="6706825" y="6176312"/>
              <a:ext cx="2387555" cy="646331"/>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r>
                <a:rPr lang="fr-FR" b="1" dirty="0" err="1"/>
                <a:t>Ind</a:t>
              </a:r>
              <a:r>
                <a:rPr lang="fr-FR" b="1" dirty="0"/>
                <a:t> 9= distribution of A (&amp; F) by </a:t>
              </a:r>
              <a:r>
                <a:rPr lang="fr-FR" b="1" dirty="0" err="1"/>
                <a:t>sectors</a:t>
              </a:r>
              <a:endParaRPr lang="fr-FR" b="1" dirty="0"/>
            </a:p>
          </p:txBody>
        </p:sp>
        <p:cxnSp>
          <p:nvCxnSpPr>
            <p:cNvPr id="30" name="Straight Connector 29"/>
            <p:cNvCxnSpPr/>
            <p:nvPr/>
          </p:nvCxnSpPr>
          <p:spPr>
            <a:xfrm flipV="1">
              <a:off x="150467" y="6499477"/>
              <a:ext cx="6408713" cy="2343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836599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fld id="{DFD062F4-2397-434F-8A99-33EF98098076}" type="slidenum">
              <a:rPr lang="en-GB" smtClean="0"/>
              <a:t>13</a:t>
            </a:fld>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185" y="1438334"/>
            <a:ext cx="4238295" cy="2721432"/>
          </a:xfrm>
          <a:prstGeom prst="rect">
            <a:avLst/>
          </a:prstGeom>
        </p:spPr>
      </p:pic>
      <p:sp>
        <p:nvSpPr>
          <p:cNvPr id="7" name="Content Placeholder 2"/>
          <p:cNvSpPr>
            <a:spLocks noGrp="1"/>
          </p:cNvSpPr>
          <p:nvPr>
            <p:ph idx="1"/>
          </p:nvPr>
        </p:nvSpPr>
        <p:spPr>
          <a:xfrm>
            <a:off x="755577" y="3789040"/>
            <a:ext cx="4536504" cy="2160240"/>
          </a:xfrm>
        </p:spPr>
        <p:txBody>
          <a:bodyPr>
            <a:noAutofit/>
          </a:bodyPr>
          <a:lstStyle/>
          <a:p>
            <a:pPr marL="0" indent="0" algn="r">
              <a:spcBef>
                <a:spcPts val="600"/>
              </a:spcBef>
              <a:spcAft>
                <a:spcPts val="600"/>
              </a:spcAft>
              <a:buClr>
                <a:schemeClr val="accent3">
                  <a:lumMod val="50000"/>
                </a:schemeClr>
              </a:buClr>
              <a:buSzPct val="110000"/>
              <a:buNone/>
            </a:pPr>
            <a:r>
              <a:rPr lang="en-GB" sz="3600" b="1" dirty="0">
                <a:solidFill>
                  <a:schemeClr val="tx2"/>
                </a:solidFill>
              </a:rPr>
              <a:t>3.</a:t>
            </a:r>
            <a:r>
              <a:rPr lang="en-GB" sz="2800" b="1" dirty="0">
                <a:solidFill>
                  <a:srgbClr val="C00000"/>
                </a:solidFill>
              </a:rPr>
              <a:t> </a:t>
            </a:r>
            <a:r>
              <a:rPr lang="en-US" sz="2800" b="1" dirty="0">
                <a:solidFill>
                  <a:schemeClr val="accent1"/>
                </a:solidFill>
              </a:rPr>
              <a:t>First: </a:t>
            </a:r>
            <a:br>
              <a:rPr lang="en-US" sz="2800" b="1" dirty="0">
                <a:solidFill>
                  <a:schemeClr val="accent1"/>
                </a:solidFill>
              </a:rPr>
            </a:br>
            <a:r>
              <a:rPr lang="en-US" sz="2800" b="1" dirty="0">
                <a:solidFill>
                  <a:schemeClr val="accent1"/>
                </a:solidFill>
              </a:rPr>
              <a:t>Indicators to assess the extent of informality</a:t>
            </a:r>
            <a:endParaRPr lang="en-US" sz="2800" b="1" dirty="0"/>
          </a:p>
        </p:txBody>
      </p:sp>
      <p:cxnSp>
        <p:nvCxnSpPr>
          <p:cNvPr id="8" name="Straight Connector 7"/>
          <p:cNvCxnSpPr/>
          <p:nvPr/>
        </p:nvCxnSpPr>
        <p:spPr>
          <a:xfrm>
            <a:off x="5508104" y="3933056"/>
            <a:ext cx="0" cy="158417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124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79512" y="176836"/>
            <a:ext cx="8920183" cy="1008112"/>
          </a:xfrm>
        </p:spPr>
        <p:txBody>
          <a:bodyPr>
            <a:normAutofit/>
          </a:bodyPr>
          <a:lstStyle/>
          <a:p>
            <a:pPr algn="r">
              <a:spcBef>
                <a:spcPts val="300"/>
              </a:spcBef>
            </a:pPr>
            <a:r>
              <a:rPr lang="en-US" sz="4000" dirty="0">
                <a:solidFill>
                  <a:schemeClr val="accent1"/>
                </a:solidFill>
              </a:rPr>
              <a:t>2. Extent of informal employment</a:t>
            </a:r>
            <a:br>
              <a:rPr lang="en-GB" altLang="en-US" dirty="0">
                <a:solidFill>
                  <a:srgbClr val="060606"/>
                </a:solidFill>
              </a:rPr>
            </a:br>
            <a:r>
              <a:rPr lang="en-GB" altLang="en-US" sz="2000" dirty="0">
                <a:solidFill>
                  <a:srgbClr val="060606"/>
                </a:solidFill>
              </a:rPr>
              <a:t> </a:t>
            </a:r>
          </a:p>
        </p:txBody>
      </p:sp>
      <p:graphicFrame>
        <p:nvGraphicFramePr>
          <p:cNvPr id="4" name="Tableau 3">
            <a:extLst>
              <a:ext uri="{FF2B5EF4-FFF2-40B4-BE49-F238E27FC236}">
                <a16:creationId xmlns:a16="http://schemas.microsoft.com/office/drawing/2014/main" id="{05B55358-50E4-4E3B-BCCD-0CA17D11D386}"/>
              </a:ext>
            </a:extLst>
          </p:cNvPr>
          <p:cNvGraphicFramePr>
            <a:graphicFrameLocks noGrp="1"/>
          </p:cNvGraphicFramePr>
          <p:nvPr>
            <p:extLst>
              <p:ext uri="{D42A27DB-BD31-4B8C-83A1-F6EECF244321}">
                <p14:modId xmlns:p14="http://schemas.microsoft.com/office/powerpoint/2010/main" val="3279966087"/>
              </p:ext>
            </p:extLst>
          </p:nvPr>
        </p:nvGraphicFramePr>
        <p:xfrm>
          <a:off x="71957" y="1759984"/>
          <a:ext cx="7272808" cy="512064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712775439"/>
                    </a:ext>
                  </a:extLst>
                </a:gridCol>
                <a:gridCol w="5760640">
                  <a:extLst>
                    <a:ext uri="{9D8B030D-6E8A-4147-A177-3AD203B41FA5}">
                      <a16:colId xmlns:a16="http://schemas.microsoft.com/office/drawing/2014/main" val="220698731"/>
                    </a:ext>
                  </a:extLst>
                </a:gridCol>
              </a:tblGrid>
              <a:tr h="0">
                <a:tc>
                  <a:txBody>
                    <a:bodyPr/>
                    <a:lstStyle/>
                    <a:p>
                      <a:r>
                        <a:rPr lang="en-GB" b="1" noProof="0" dirty="0">
                          <a:solidFill>
                            <a:schemeClr val="tx1"/>
                          </a:solidFill>
                        </a:rPr>
                        <a:t>Indicator 1</a:t>
                      </a:r>
                    </a:p>
                  </a:txBody>
                  <a:tcPr>
                    <a:solidFill>
                      <a:schemeClr val="tx2">
                        <a:lumMod val="20000"/>
                        <a:lumOff val="80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altLang="en-US" sz="1800" noProof="0" dirty="0">
                          <a:solidFill>
                            <a:srgbClr val="060606"/>
                          </a:solidFill>
                        </a:rPr>
                        <a:t>Informal employment as % of total employment &amp;</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altLang="en-US" sz="1800" b="1" i="1" noProof="0" dirty="0">
                          <a:solidFill>
                            <a:schemeClr val="tx2"/>
                          </a:solidFill>
                        </a:rPr>
                        <a:t>Informal non-agricultural employment as % of non-agricultural employment </a:t>
                      </a:r>
                      <a:endParaRPr lang="en-GB" i="1" noProof="0" dirty="0">
                        <a:solidFill>
                          <a:schemeClr val="tx2"/>
                        </a:solidFill>
                      </a:endParaRPr>
                    </a:p>
                  </a:txBody>
                  <a:tcPr>
                    <a:solidFill>
                      <a:schemeClr val="tx2">
                        <a:lumMod val="20000"/>
                        <a:lumOff val="80000"/>
                      </a:schemeClr>
                    </a:solidFill>
                  </a:tcPr>
                </a:tc>
                <a:extLst>
                  <a:ext uri="{0D108BD9-81ED-4DB2-BD59-A6C34878D82A}">
                    <a16:rowId xmlns:a16="http://schemas.microsoft.com/office/drawing/2014/main" val="2652310049"/>
                  </a:ext>
                </a:extLst>
              </a:tr>
              <a:tr h="370840">
                <a:tc>
                  <a:txBody>
                    <a:bodyPr/>
                    <a:lstStyle/>
                    <a:p>
                      <a:r>
                        <a:rPr lang="en-GB" b="1" noProof="0" dirty="0">
                          <a:solidFill>
                            <a:schemeClr val="tx1"/>
                          </a:solidFill>
                        </a:rPr>
                        <a:t>Numerator</a:t>
                      </a:r>
                    </a:p>
                  </a:txBody>
                  <a:tcPr>
                    <a:solidFill>
                      <a:schemeClr val="bg1"/>
                    </a:solidFill>
                  </a:tcPr>
                </a:tc>
                <a:tc>
                  <a:txBody>
                    <a:bodyPr/>
                    <a:lstStyle/>
                    <a:p>
                      <a:pPr marL="342900" indent="-342900">
                        <a:buAutoNum type="arabicPeriod"/>
                      </a:pPr>
                      <a:r>
                        <a:rPr lang="en-GB" noProof="0" dirty="0"/>
                        <a:t>Number of persons in informal employment</a:t>
                      </a:r>
                    </a:p>
                    <a:p>
                      <a:pPr marL="342900" indent="-342900">
                        <a:buAutoNum type="arabicPeriod"/>
                      </a:pPr>
                      <a:r>
                        <a:rPr lang="en-GB" i="1" noProof="0" dirty="0">
                          <a:solidFill>
                            <a:schemeClr val="tx2"/>
                          </a:solidFill>
                        </a:rPr>
                        <a:t>Number of persons in non-agricultural informal employment</a:t>
                      </a:r>
                    </a:p>
                  </a:txBody>
                  <a:tcPr>
                    <a:solidFill>
                      <a:schemeClr val="bg1"/>
                    </a:solidFill>
                  </a:tcPr>
                </a:tc>
                <a:extLst>
                  <a:ext uri="{0D108BD9-81ED-4DB2-BD59-A6C34878D82A}">
                    <a16:rowId xmlns:a16="http://schemas.microsoft.com/office/drawing/2014/main" val="3646781877"/>
                  </a:ext>
                </a:extLst>
              </a:tr>
              <a:tr h="370840">
                <a:tc>
                  <a:txBody>
                    <a:bodyPr/>
                    <a:lstStyle/>
                    <a:p>
                      <a:r>
                        <a:rPr lang="en-GB" b="1" noProof="0" dirty="0">
                          <a:solidFill>
                            <a:schemeClr val="tx1"/>
                          </a:solidFill>
                        </a:rPr>
                        <a:t>Denominator</a:t>
                      </a:r>
                    </a:p>
                  </a:txBody>
                  <a:tcPr>
                    <a:solidFill>
                      <a:schemeClr val="bg1"/>
                    </a:solidFill>
                  </a:tcPr>
                </a:tc>
                <a:tc>
                  <a:txBody>
                    <a:bodyPr/>
                    <a:lstStyle/>
                    <a:p>
                      <a:pPr marL="342900" indent="-342900">
                        <a:buAutoNum type="arabicPeriod"/>
                      </a:pPr>
                      <a:r>
                        <a:rPr lang="en-GB" noProof="0" dirty="0"/>
                        <a:t>Number of persons in employment (if we focus on employment)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i="1" noProof="0" dirty="0">
                          <a:solidFill>
                            <a:schemeClr val="tx2"/>
                          </a:solidFill>
                        </a:rPr>
                        <a:t>Number of persons in non-agricultural employment</a:t>
                      </a:r>
                      <a:endParaRPr lang="en-GB" noProof="0" dirty="0"/>
                    </a:p>
                  </a:txBody>
                  <a:tcPr>
                    <a:solidFill>
                      <a:schemeClr val="bg1"/>
                    </a:solidFill>
                  </a:tcPr>
                </a:tc>
                <a:extLst>
                  <a:ext uri="{0D108BD9-81ED-4DB2-BD59-A6C34878D82A}">
                    <a16:rowId xmlns:a16="http://schemas.microsoft.com/office/drawing/2014/main" val="4218062811"/>
                  </a:ext>
                </a:extLst>
              </a:tr>
              <a:tr h="370840">
                <a:tc>
                  <a:txBody>
                    <a:bodyPr/>
                    <a:lstStyle/>
                    <a:p>
                      <a:r>
                        <a:rPr lang="en-GB" b="1" noProof="0">
                          <a:solidFill>
                            <a:schemeClr val="tx1"/>
                          </a:solidFill>
                        </a:rPr>
                        <a:t>Objective</a:t>
                      </a:r>
                    </a:p>
                  </a:txBody>
                  <a:tcPr>
                    <a:solidFill>
                      <a:schemeClr val="bg1"/>
                    </a:solidFill>
                  </a:tcPr>
                </a:tc>
                <a:tc>
                  <a:txBody>
                    <a:bodyPr/>
                    <a:lstStyle/>
                    <a:p>
                      <a:r>
                        <a:rPr lang="en-GB" noProof="0" dirty="0"/>
                        <a:t>Assess and monitor the overall incidence of informal employment or of non-agricultural employment in the country; allows for comparisons over time, between countries or between groups in a country</a:t>
                      </a:r>
                    </a:p>
                  </a:txBody>
                  <a:tcPr>
                    <a:solidFill>
                      <a:schemeClr val="bg1"/>
                    </a:solidFill>
                  </a:tcPr>
                </a:tc>
                <a:extLst>
                  <a:ext uri="{0D108BD9-81ED-4DB2-BD59-A6C34878D82A}">
                    <a16:rowId xmlns:a16="http://schemas.microsoft.com/office/drawing/2014/main" val="319769574"/>
                  </a:ext>
                </a:extLst>
              </a:tr>
              <a:tr h="370840">
                <a:tc>
                  <a:txBody>
                    <a:bodyPr/>
                    <a:lstStyle/>
                    <a:p>
                      <a:r>
                        <a:rPr lang="en-GB" b="1" noProof="0">
                          <a:solidFill>
                            <a:schemeClr val="tx1"/>
                          </a:solidFill>
                        </a:rPr>
                        <a:t>Limitations</a:t>
                      </a:r>
                    </a:p>
                  </a:txBody>
                  <a:tcPr>
                    <a:solidFill>
                      <a:schemeClr val="bg1"/>
                    </a:solidFill>
                  </a:tcPr>
                </a:tc>
                <a:tc>
                  <a:txBody>
                    <a:bodyPr/>
                    <a:lstStyle/>
                    <a:p>
                      <a:r>
                        <a:rPr lang="en-GB" noProof="0" dirty="0"/>
                        <a:t>A synthetic measure. If not complemented by additional</a:t>
                      </a:r>
                      <a:r>
                        <a:rPr lang="en-GB" baseline="0" noProof="0" dirty="0"/>
                        <a:t> indicators, d</a:t>
                      </a:r>
                      <a:r>
                        <a:rPr lang="en-GB" noProof="0" dirty="0"/>
                        <a:t>oes not really provide useful elements to understand the diversity of situations and needs in the informal economy. </a:t>
                      </a:r>
                    </a:p>
                  </a:txBody>
                  <a:tcPr>
                    <a:solidFill>
                      <a:schemeClr val="bg1"/>
                    </a:solidFill>
                  </a:tcPr>
                </a:tc>
                <a:extLst>
                  <a:ext uri="{0D108BD9-81ED-4DB2-BD59-A6C34878D82A}">
                    <a16:rowId xmlns:a16="http://schemas.microsoft.com/office/drawing/2014/main" val="862379511"/>
                  </a:ext>
                </a:extLst>
              </a:tr>
            </a:tbl>
          </a:graphicData>
        </a:graphic>
      </p:graphicFrame>
      <p:sp>
        <p:nvSpPr>
          <p:cNvPr id="7" name="ZoneTexte 6">
            <a:extLst>
              <a:ext uri="{FF2B5EF4-FFF2-40B4-BE49-F238E27FC236}">
                <a16:creationId xmlns:a16="http://schemas.microsoft.com/office/drawing/2014/main" id="{CE03D94F-D5C6-457C-8FFF-5F3432706225}"/>
              </a:ext>
            </a:extLst>
          </p:cNvPr>
          <p:cNvSpPr txBox="1"/>
          <p:nvPr/>
        </p:nvSpPr>
        <p:spPr>
          <a:xfrm>
            <a:off x="222324" y="1003958"/>
            <a:ext cx="6972074" cy="707886"/>
          </a:xfrm>
          <a:prstGeom prst="rect">
            <a:avLst/>
          </a:prstGeom>
          <a:noFill/>
        </p:spPr>
        <p:txBody>
          <a:bodyPr wrap="square" rtlCol="0">
            <a:spAutoFit/>
          </a:bodyPr>
          <a:lstStyle/>
          <a:p>
            <a:pPr marL="1260475" indent="-1260475"/>
            <a:r>
              <a:rPr lang="en-GB" sz="2000" b="1" dirty="0"/>
              <a:t>Question 1: What is the overall share of informal employment at the national level? What are the trends?</a:t>
            </a:r>
          </a:p>
        </p:txBody>
      </p:sp>
      <p:sp>
        <p:nvSpPr>
          <p:cNvPr id="2" name="Left Arrow Callout 1"/>
          <p:cNvSpPr/>
          <p:nvPr/>
        </p:nvSpPr>
        <p:spPr>
          <a:xfrm>
            <a:off x="7181955" y="1158746"/>
            <a:ext cx="1878685" cy="2476407"/>
          </a:xfrm>
          <a:prstGeom prst="leftArrowCallout">
            <a:avLst>
              <a:gd name="adj1" fmla="val 0"/>
              <a:gd name="adj2" fmla="val 21415"/>
              <a:gd name="adj3" fmla="val 7571"/>
              <a:gd name="adj4" fmla="val 87271"/>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1"/>
                </a:solidFill>
              </a:rPr>
              <a:t>SDG 8.3.1 indicator</a:t>
            </a:r>
          </a:p>
          <a:p>
            <a:pPr algn="ctr"/>
            <a:r>
              <a:rPr lang="en-GB" dirty="0">
                <a:solidFill>
                  <a:srgbClr val="060606"/>
                </a:solidFill>
              </a:rPr>
              <a:t>Share of informal employment in non-agriculture employment, by sex</a:t>
            </a:r>
          </a:p>
        </p:txBody>
      </p:sp>
    </p:spTree>
    <p:extLst>
      <p:ext uri="{BB962C8B-B14F-4D97-AF65-F5344CB8AC3E}">
        <p14:creationId xmlns:p14="http://schemas.microsoft.com/office/powerpoint/2010/main" val="191559008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51" y="18524"/>
            <a:ext cx="9098368" cy="1052736"/>
          </a:xfrm>
        </p:spPr>
        <p:txBody>
          <a:bodyPr>
            <a:noAutofit/>
          </a:bodyPr>
          <a:lstStyle/>
          <a:p>
            <a:pPr algn="r"/>
            <a:r>
              <a:rPr lang="en-GB" sz="3600" dirty="0">
                <a:solidFill>
                  <a:schemeClr val="accent1"/>
                </a:solidFill>
                <a:latin typeface="Calibri" panose="020F0502020204030204" pitchFamily="34" charset="0"/>
                <a:cs typeface="Calibri" panose="020F0502020204030204" pitchFamily="34" charset="0"/>
              </a:rPr>
              <a:t>2. The magnitude of informality</a:t>
            </a:r>
            <a:br>
              <a:rPr lang="en-GB" sz="2400" b="1" dirty="0">
                <a:solidFill>
                  <a:schemeClr val="accent1"/>
                </a:solidFill>
                <a:latin typeface="Calibri" panose="020F0502020204030204" pitchFamily="34" charset="0"/>
                <a:cs typeface="Calibri" panose="020F0502020204030204" pitchFamily="34" charset="0"/>
              </a:rPr>
            </a:br>
            <a:r>
              <a:rPr lang="en-GB" sz="2800" b="1" dirty="0">
                <a:solidFill>
                  <a:schemeClr val="accent1"/>
                </a:solidFill>
                <a:latin typeface="Calibri" panose="020F0502020204030204" pitchFamily="34" charset="0"/>
                <a:cs typeface="Calibri" panose="020F0502020204030204" pitchFamily="34" charset="0"/>
              </a:rPr>
              <a:t>% informal employment (estimates for 2016)</a:t>
            </a:r>
            <a:endParaRPr lang="en-GB" sz="2800" dirty="0">
              <a:solidFill>
                <a:schemeClr val="accent1"/>
              </a:solidFill>
              <a:latin typeface="Calibri" panose="020F0502020204030204" pitchFamily="34" charset="0"/>
              <a:cs typeface="Calibri" panose="020F0502020204030204" pitchFamily="34" charset="0"/>
            </a:endParaRPr>
          </a:p>
        </p:txBody>
      </p:sp>
      <p:sp>
        <p:nvSpPr>
          <p:cNvPr id="4" name="ZoneTexte 3"/>
          <p:cNvSpPr txBox="1"/>
          <p:nvPr/>
        </p:nvSpPr>
        <p:spPr>
          <a:xfrm>
            <a:off x="313312" y="6123459"/>
            <a:ext cx="8820472" cy="900246"/>
          </a:xfrm>
          <a:prstGeom prst="rect">
            <a:avLst/>
          </a:prstGeom>
          <a:noFill/>
        </p:spPr>
        <p:txBody>
          <a:bodyPr wrap="square" rtlCol="0">
            <a:spAutoFit/>
          </a:bodyPr>
          <a:lstStyle/>
          <a:p>
            <a:r>
              <a:rPr lang="en-GB" sz="1050" dirty="0">
                <a:solidFill>
                  <a:schemeClr val="bg1"/>
                </a:solidFill>
              </a:rPr>
              <a:t>Note: based on 118 countries representing 90 percent of global employment and estimated missing values. Estimates for 2016. Harmonized definition of informal employment (no registration or no complete set of accounts to define the informal sector and informal employment among own-account workers and employers; no social security gained through employment or, in case of missing, neither annual paid leave, nor paid sick leave to define informal employment among employees; all contributing family members are in informal employment). Limited number of countries for the Arab States, not displayed on this graph. Source: ILO calculations based on national household surveys </a:t>
            </a:r>
            <a:endParaRPr lang="fr-FR" sz="105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2" y="1492753"/>
            <a:ext cx="9098368" cy="4621578"/>
          </a:xfrm>
          <a:prstGeom prst="rect">
            <a:avLst/>
          </a:prstGeom>
        </p:spPr>
      </p:pic>
      <p:pic>
        <p:nvPicPr>
          <p:cNvPr id="3" name="Image 2">
            <a:extLst>
              <a:ext uri="{FF2B5EF4-FFF2-40B4-BE49-F238E27FC236}">
                <a16:creationId xmlns:a16="http://schemas.microsoft.com/office/drawing/2014/main" id="{78DC5D8E-6C32-4D8B-825B-115F70000520}"/>
              </a:ext>
            </a:extLst>
          </p:cNvPr>
          <p:cNvPicPr>
            <a:picLocks noChangeAspect="1"/>
          </p:cNvPicPr>
          <p:nvPr/>
        </p:nvPicPr>
        <p:blipFill>
          <a:blip r:embed="rId4"/>
          <a:stretch>
            <a:fillRect/>
          </a:stretch>
        </p:blipFill>
        <p:spPr>
          <a:xfrm>
            <a:off x="2749545" y="4819827"/>
            <a:ext cx="3670110" cy="2194750"/>
          </a:xfrm>
          <a:prstGeom prst="rect">
            <a:avLst/>
          </a:prstGeom>
          <a:solidFill>
            <a:schemeClr val="bg1">
              <a:alpha val="67000"/>
            </a:schemeClr>
          </a:solidFill>
        </p:spPr>
      </p:pic>
      <p:pic>
        <p:nvPicPr>
          <p:cNvPr id="7" name="Image 6">
            <a:extLst>
              <a:ext uri="{FF2B5EF4-FFF2-40B4-BE49-F238E27FC236}">
                <a16:creationId xmlns:a16="http://schemas.microsoft.com/office/drawing/2014/main" id="{990F9780-CB1D-49ED-A7A6-FAD240D0B71B}"/>
              </a:ext>
            </a:extLst>
          </p:cNvPr>
          <p:cNvPicPr>
            <a:picLocks noChangeAspect="1"/>
          </p:cNvPicPr>
          <p:nvPr/>
        </p:nvPicPr>
        <p:blipFill>
          <a:blip r:embed="rId5"/>
          <a:stretch>
            <a:fillRect/>
          </a:stretch>
        </p:blipFill>
        <p:spPr>
          <a:xfrm>
            <a:off x="9865" y="2689637"/>
            <a:ext cx="3664014" cy="2188654"/>
          </a:xfrm>
          <a:prstGeom prst="rect">
            <a:avLst/>
          </a:prstGeom>
          <a:solidFill>
            <a:schemeClr val="bg1">
              <a:alpha val="61000"/>
            </a:schemeClr>
          </a:solidFill>
        </p:spPr>
      </p:pic>
      <p:pic>
        <p:nvPicPr>
          <p:cNvPr id="10" name="Image 9">
            <a:extLst>
              <a:ext uri="{FF2B5EF4-FFF2-40B4-BE49-F238E27FC236}">
                <a16:creationId xmlns:a16="http://schemas.microsoft.com/office/drawing/2014/main" id="{BF19D526-7A47-40AD-85A1-74DE07585944}"/>
              </a:ext>
            </a:extLst>
          </p:cNvPr>
          <p:cNvPicPr>
            <a:picLocks noChangeAspect="1"/>
          </p:cNvPicPr>
          <p:nvPr/>
        </p:nvPicPr>
        <p:blipFill>
          <a:blip r:embed="rId6"/>
          <a:stretch>
            <a:fillRect/>
          </a:stretch>
        </p:blipFill>
        <p:spPr>
          <a:xfrm>
            <a:off x="2341069" y="2680509"/>
            <a:ext cx="5114987" cy="1390008"/>
          </a:xfrm>
          <a:prstGeom prst="rect">
            <a:avLst/>
          </a:prstGeom>
          <a:solidFill>
            <a:schemeClr val="bg1">
              <a:alpha val="65000"/>
            </a:schemeClr>
          </a:solidFill>
        </p:spPr>
      </p:pic>
      <p:pic>
        <p:nvPicPr>
          <p:cNvPr id="9" name="Image 8">
            <a:extLst>
              <a:ext uri="{FF2B5EF4-FFF2-40B4-BE49-F238E27FC236}">
                <a16:creationId xmlns:a16="http://schemas.microsoft.com/office/drawing/2014/main" id="{3AA83616-F6A4-401D-ACE8-0ADCE9DF4D90}"/>
              </a:ext>
            </a:extLst>
          </p:cNvPr>
          <p:cNvPicPr>
            <a:picLocks noChangeAspect="1"/>
          </p:cNvPicPr>
          <p:nvPr/>
        </p:nvPicPr>
        <p:blipFill>
          <a:blip r:embed="rId7"/>
          <a:stretch>
            <a:fillRect/>
          </a:stretch>
        </p:blipFill>
        <p:spPr>
          <a:xfrm>
            <a:off x="2208730" y="1085252"/>
            <a:ext cx="5029636" cy="1944793"/>
          </a:xfrm>
          <a:prstGeom prst="rect">
            <a:avLst/>
          </a:prstGeom>
          <a:solidFill>
            <a:schemeClr val="bg1">
              <a:alpha val="67000"/>
            </a:schemeClr>
          </a:solidFill>
        </p:spPr>
      </p:pic>
      <p:pic>
        <p:nvPicPr>
          <p:cNvPr id="8" name="Image 7">
            <a:extLst>
              <a:ext uri="{FF2B5EF4-FFF2-40B4-BE49-F238E27FC236}">
                <a16:creationId xmlns:a16="http://schemas.microsoft.com/office/drawing/2014/main" id="{75D4D00C-2CE2-464E-BACD-96B29DC47567}"/>
              </a:ext>
            </a:extLst>
          </p:cNvPr>
          <p:cNvPicPr>
            <a:picLocks noChangeAspect="1"/>
          </p:cNvPicPr>
          <p:nvPr/>
        </p:nvPicPr>
        <p:blipFill>
          <a:blip r:embed="rId8"/>
          <a:stretch>
            <a:fillRect/>
          </a:stretch>
        </p:blipFill>
        <p:spPr>
          <a:xfrm>
            <a:off x="4584600" y="3216714"/>
            <a:ext cx="4590686" cy="2011854"/>
          </a:xfrm>
          <a:prstGeom prst="rect">
            <a:avLst/>
          </a:prstGeom>
          <a:solidFill>
            <a:schemeClr val="bg1">
              <a:alpha val="72000"/>
            </a:schemeClr>
          </a:solidFill>
        </p:spPr>
      </p:pic>
      <p:sp>
        <p:nvSpPr>
          <p:cNvPr id="6" name="ZoneTexte 5">
            <a:extLst>
              <a:ext uri="{FF2B5EF4-FFF2-40B4-BE49-F238E27FC236}">
                <a16:creationId xmlns:a16="http://schemas.microsoft.com/office/drawing/2014/main" id="{6D9FE877-4BE7-401F-AB97-10F4CE672191}"/>
              </a:ext>
            </a:extLst>
          </p:cNvPr>
          <p:cNvSpPr txBox="1"/>
          <p:nvPr/>
        </p:nvSpPr>
        <p:spPr>
          <a:xfrm rot="16200000">
            <a:off x="-704748" y="5417744"/>
            <a:ext cx="2436233" cy="400110"/>
          </a:xfrm>
          <a:prstGeom prst="rect">
            <a:avLst/>
          </a:prstGeom>
          <a:solidFill>
            <a:schemeClr val="accent1"/>
          </a:solidFill>
        </p:spPr>
        <p:txBody>
          <a:bodyPr wrap="square" rtlCol="0">
            <a:spAutoFit/>
          </a:bodyPr>
          <a:lstStyle/>
          <a:p>
            <a:pPr algn="ctr"/>
            <a:r>
              <a:rPr lang="fr-FR" sz="2000" b="1" dirty="0">
                <a:solidFill>
                  <a:schemeClr val="bg1"/>
                </a:solidFill>
              </a:rPr>
              <a:t>Indicator 1</a:t>
            </a:r>
          </a:p>
        </p:txBody>
      </p:sp>
    </p:spTree>
    <p:extLst>
      <p:ext uri="{BB962C8B-B14F-4D97-AF65-F5344CB8AC3E}">
        <p14:creationId xmlns:p14="http://schemas.microsoft.com/office/powerpoint/2010/main" val="268113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80120"/>
          </a:xfrm>
        </p:spPr>
        <p:txBody>
          <a:bodyPr>
            <a:noAutofit/>
          </a:bodyPr>
          <a:lstStyle/>
          <a:p>
            <a:pPr algn="r"/>
            <a:r>
              <a:rPr lang="en-GB" sz="3600" dirty="0">
                <a:solidFill>
                  <a:schemeClr val="accent1"/>
                </a:solidFill>
                <a:latin typeface="Calibri" panose="020F0502020204030204" pitchFamily="34" charset="0"/>
                <a:cs typeface="Calibri" panose="020F0502020204030204" pitchFamily="34" charset="0"/>
              </a:rPr>
              <a:t>3. Extent of informal employment</a:t>
            </a:r>
            <a:br>
              <a:rPr lang="en-GB" sz="3600" dirty="0">
                <a:solidFill>
                  <a:schemeClr val="accent1"/>
                </a:solidFill>
                <a:latin typeface="Calibri" panose="020F0502020204030204" pitchFamily="34" charset="0"/>
                <a:cs typeface="Calibri" panose="020F0502020204030204" pitchFamily="34" charset="0"/>
              </a:rPr>
            </a:br>
            <a:r>
              <a:rPr lang="en-GB" sz="2800" b="1" dirty="0">
                <a:solidFill>
                  <a:schemeClr val="accent1"/>
                </a:solidFill>
                <a:latin typeface="Calibri" panose="020F0502020204030204" pitchFamily="34" charset="0"/>
                <a:cs typeface="Calibri" panose="020F0502020204030204" pitchFamily="34" charset="0"/>
              </a:rPr>
              <a:t>Selected Asian countries (including &amp; excluding agriculture)</a:t>
            </a:r>
            <a:endParaRPr lang="en-GB" sz="2800" dirty="0">
              <a:solidFill>
                <a:schemeClr val="accent1"/>
              </a:solidFill>
              <a:latin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282C7A25-238F-438F-9DDE-59D22821840E}"/>
              </a:ext>
            </a:extLst>
          </p:cNvPr>
          <p:cNvSpPr txBox="1"/>
          <p:nvPr/>
        </p:nvSpPr>
        <p:spPr>
          <a:xfrm>
            <a:off x="237246" y="1139306"/>
            <a:ext cx="4572000" cy="646331"/>
          </a:xfrm>
          <a:prstGeom prst="rect">
            <a:avLst/>
          </a:prstGeom>
          <a:noFill/>
        </p:spPr>
        <p:txBody>
          <a:bodyPr wrap="square" rtlCol="0">
            <a:spAutoFit/>
          </a:bodyPr>
          <a:lstStyle/>
          <a:p>
            <a:pPr algn="ctr"/>
            <a:r>
              <a:rPr lang="en-GB" dirty="0">
                <a:solidFill>
                  <a:schemeClr val="accent1"/>
                </a:solidFill>
              </a:rPr>
              <a:t>Share of informal employment (</a:t>
            </a:r>
            <a:r>
              <a:rPr lang="en-GB" b="1" dirty="0">
                <a:solidFill>
                  <a:schemeClr val="accent1"/>
                </a:solidFill>
              </a:rPr>
              <a:t>including agriculture</a:t>
            </a:r>
            <a:r>
              <a:rPr lang="en-GB" dirty="0">
                <a:solidFill>
                  <a:schemeClr val="accent1"/>
                </a:solidFill>
              </a:rPr>
              <a:t>)</a:t>
            </a:r>
          </a:p>
        </p:txBody>
      </p:sp>
      <p:sp>
        <p:nvSpPr>
          <p:cNvPr id="12" name="ZoneTexte 11">
            <a:extLst>
              <a:ext uri="{FF2B5EF4-FFF2-40B4-BE49-F238E27FC236}">
                <a16:creationId xmlns:a16="http://schemas.microsoft.com/office/drawing/2014/main" id="{C0BD41EA-C123-4FC2-998D-EBE7787239E8}"/>
              </a:ext>
            </a:extLst>
          </p:cNvPr>
          <p:cNvSpPr txBox="1"/>
          <p:nvPr/>
        </p:nvSpPr>
        <p:spPr>
          <a:xfrm>
            <a:off x="4678047" y="1198492"/>
            <a:ext cx="4572000" cy="646331"/>
          </a:xfrm>
          <a:prstGeom prst="rect">
            <a:avLst/>
          </a:prstGeom>
          <a:noFill/>
        </p:spPr>
        <p:txBody>
          <a:bodyPr wrap="square" rtlCol="0">
            <a:spAutoFit/>
          </a:bodyPr>
          <a:lstStyle/>
          <a:p>
            <a:pPr algn="ctr"/>
            <a:r>
              <a:rPr lang="en-GB">
                <a:solidFill>
                  <a:schemeClr val="accent1"/>
                </a:solidFill>
              </a:rPr>
              <a:t>Share of informal employment (</a:t>
            </a:r>
            <a:r>
              <a:rPr lang="en-GB" b="1">
                <a:solidFill>
                  <a:schemeClr val="accent1"/>
                </a:solidFill>
              </a:rPr>
              <a:t>excluding agriculture</a:t>
            </a:r>
            <a:r>
              <a:rPr lang="en-GB">
                <a:solidFill>
                  <a:schemeClr val="accent1"/>
                </a:solidFill>
              </a:rPr>
              <a:t>)</a:t>
            </a:r>
          </a:p>
        </p:txBody>
      </p:sp>
      <p:cxnSp>
        <p:nvCxnSpPr>
          <p:cNvPr id="14" name="Connecteur droit 13">
            <a:extLst>
              <a:ext uri="{FF2B5EF4-FFF2-40B4-BE49-F238E27FC236}">
                <a16:creationId xmlns:a16="http://schemas.microsoft.com/office/drawing/2014/main" id="{C68B17DB-B629-4B34-9CAF-0EB036E47C65}"/>
              </a:ext>
            </a:extLst>
          </p:cNvPr>
          <p:cNvCxnSpPr/>
          <p:nvPr/>
        </p:nvCxnSpPr>
        <p:spPr>
          <a:xfrm>
            <a:off x="539552" y="1785637"/>
            <a:ext cx="38164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8272D566-05F7-4658-ACE6-3B3C6830E048}"/>
              </a:ext>
            </a:extLst>
          </p:cNvPr>
          <p:cNvCxnSpPr/>
          <p:nvPr/>
        </p:nvCxnSpPr>
        <p:spPr>
          <a:xfrm>
            <a:off x="5055835" y="1829369"/>
            <a:ext cx="3816424"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32C2713D-33F4-4F8F-9716-FC7275BD22FD}"/>
              </a:ext>
            </a:extLst>
          </p:cNvPr>
          <p:cNvPicPr>
            <a:picLocks noChangeAspect="1"/>
          </p:cNvPicPr>
          <p:nvPr/>
        </p:nvPicPr>
        <p:blipFill>
          <a:blip r:embed="rId3"/>
          <a:stretch>
            <a:fillRect/>
          </a:stretch>
        </p:blipFill>
        <p:spPr>
          <a:xfrm>
            <a:off x="0" y="2011694"/>
            <a:ext cx="4544291" cy="4697962"/>
          </a:xfrm>
          <a:prstGeom prst="rect">
            <a:avLst/>
          </a:prstGeom>
        </p:spPr>
      </p:pic>
      <p:pic>
        <p:nvPicPr>
          <p:cNvPr id="3" name="Picture 2"/>
          <p:cNvPicPr>
            <a:picLocks noChangeAspect="1"/>
          </p:cNvPicPr>
          <p:nvPr/>
        </p:nvPicPr>
        <p:blipFill>
          <a:blip r:embed="rId4"/>
          <a:stretch>
            <a:fillRect/>
          </a:stretch>
        </p:blipFill>
        <p:spPr>
          <a:xfrm>
            <a:off x="4571999" y="1979837"/>
            <a:ext cx="4374835" cy="4761677"/>
          </a:xfrm>
          <a:prstGeom prst="rect">
            <a:avLst/>
          </a:prstGeom>
        </p:spPr>
      </p:pic>
      <p:sp>
        <p:nvSpPr>
          <p:cNvPr id="18" name="ZoneTexte 17">
            <a:extLst>
              <a:ext uri="{FF2B5EF4-FFF2-40B4-BE49-F238E27FC236}">
                <a16:creationId xmlns:a16="http://schemas.microsoft.com/office/drawing/2014/main" id="{9692EAA5-03A8-4414-97B9-206650D00121}"/>
              </a:ext>
            </a:extLst>
          </p:cNvPr>
          <p:cNvSpPr txBox="1"/>
          <p:nvPr/>
        </p:nvSpPr>
        <p:spPr>
          <a:xfrm rot="16200000">
            <a:off x="7654143" y="4447061"/>
            <a:ext cx="2436233" cy="400110"/>
          </a:xfrm>
          <a:prstGeom prst="rect">
            <a:avLst/>
          </a:prstGeom>
          <a:solidFill>
            <a:schemeClr val="accent1"/>
          </a:solidFill>
        </p:spPr>
        <p:txBody>
          <a:bodyPr wrap="square" rtlCol="0">
            <a:spAutoFit/>
          </a:bodyPr>
          <a:lstStyle/>
          <a:p>
            <a:pPr algn="ctr"/>
            <a:r>
              <a:rPr lang="fr-FR" sz="2000" b="1" dirty="0" err="1">
                <a:solidFill>
                  <a:schemeClr val="bg1"/>
                </a:solidFill>
              </a:rPr>
              <a:t>Indicators</a:t>
            </a:r>
            <a:r>
              <a:rPr lang="fr-FR" sz="2000" b="1" dirty="0">
                <a:solidFill>
                  <a:schemeClr val="bg1"/>
                </a:solidFill>
              </a:rPr>
              <a:t> 1 -4</a:t>
            </a:r>
          </a:p>
        </p:txBody>
      </p:sp>
    </p:spTree>
    <p:extLst>
      <p:ext uri="{BB962C8B-B14F-4D97-AF65-F5344CB8AC3E}">
        <p14:creationId xmlns:p14="http://schemas.microsoft.com/office/powerpoint/2010/main" val="263233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E587426-79BE-4397-9A17-E113778CA9E5}"/>
              </a:ext>
            </a:extLst>
          </p:cNvPr>
          <p:cNvPicPr>
            <a:picLocks noChangeAspect="1"/>
          </p:cNvPicPr>
          <p:nvPr/>
        </p:nvPicPr>
        <p:blipFill>
          <a:blip r:embed="rId3"/>
          <a:stretch>
            <a:fillRect/>
          </a:stretch>
        </p:blipFill>
        <p:spPr>
          <a:xfrm>
            <a:off x="255145" y="2473399"/>
            <a:ext cx="8827773" cy="4413887"/>
          </a:xfrm>
          <a:prstGeom prst="rect">
            <a:avLst/>
          </a:prstGeom>
        </p:spPr>
      </p:pic>
      <p:sp>
        <p:nvSpPr>
          <p:cNvPr id="2" name="Titre 1"/>
          <p:cNvSpPr>
            <a:spLocks noGrp="1"/>
          </p:cNvSpPr>
          <p:nvPr>
            <p:ph type="title"/>
          </p:nvPr>
        </p:nvSpPr>
        <p:spPr>
          <a:xfrm>
            <a:off x="0" y="-99392"/>
            <a:ext cx="9144000" cy="1080120"/>
          </a:xfrm>
        </p:spPr>
        <p:txBody>
          <a:bodyPr>
            <a:noAutofit/>
          </a:bodyPr>
          <a:lstStyle/>
          <a:p>
            <a:pPr algn="r"/>
            <a:r>
              <a:rPr lang="en-GB" sz="3600" dirty="0">
                <a:solidFill>
                  <a:schemeClr val="accent1"/>
                </a:solidFill>
                <a:latin typeface="Calibri" panose="020F0502020204030204" pitchFamily="34" charset="0"/>
                <a:cs typeface="Calibri" panose="020F0502020204030204" pitchFamily="34" charset="0"/>
              </a:rPr>
              <a:t>3.  Extent of informal employment?</a:t>
            </a:r>
            <a:br>
              <a:rPr lang="en-GB" sz="3600" dirty="0">
                <a:solidFill>
                  <a:schemeClr val="accent1"/>
                </a:solidFill>
                <a:latin typeface="Calibri" panose="020F0502020204030204" pitchFamily="34" charset="0"/>
                <a:cs typeface="Calibri" panose="020F0502020204030204" pitchFamily="34" charset="0"/>
              </a:rPr>
            </a:br>
            <a:r>
              <a:rPr lang="en-GB" sz="2800" b="1" dirty="0">
                <a:solidFill>
                  <a:schemeClr val="accent1"/>
                </a:solidFill>
                <a:latin typeface="Calibri" panose="020F0502020204030204" pitchFamily="34" charset="0"/>
                <a:cs typeface="Calibri" panose="020F0502020204030204" pitchFamily="34" charset="0"/>
              </a:rPr>
              <a:t>The gender dimension of informality (outside agriculture)</a:t>
            </a:r>
            <a:endParaRPr lang="en-GB" sz="2800" dirty="0">
              <a:solidFill>
                <a:schemeClr val="accent1"/>
              </a:solidFill>
              <a:latin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90C03D39-C9C9-4550-98A4-73A320C13C65}"/>
              </a:ext>
            </a:extLst>
          </p:cNvPr>
          <p:cNvSpPr txBox="1"/>
          <p:nvPr/>
        </p:nvSpPr>
        <p:spPr>
          <a:xfrm>
            <a:off x="77271" y="1003919"/>
            <a:ext cx="8964488" cy="1400383"/>
          </a:xfrm>
          <a:prstGeom prst="rect">
            <a:avLst/>
          </a:prstGeom>
          <a:solidFill>
            <a:schemeClr val="accent1">
              <a:lumMod val="20000"/>
              <a:lumOff val="80000"/>
            </a:schemeClr>
          </a:solidFill>
          <a:ln>
            <a:solidFill>
              <a:schemeClr val="accent1"/>
            </a:solidFill>
          </a:ln>
        </p:spPr>
        <p:txBody>
          <a:bodyPr wrap="square" rtlCol="0">
            <a:spAutoFit/>
          </a:bodyPr>
          <a:lstStyle/>
          <a:p>
            <a:pPr marL="285750" indent="-285750">
              <a:buClr>
                <a:srgbClr val="0070C0"/>
              </a:buClr>
              <a:buFont typeface="Wingdings" panose="05000000000000000000" pitchFamily="2" charset="2"/>
              <a:buChar char="l"/>
              <a:tabLst>
                <a:tab pos="0" algn="l"/>
              </a:tabLst>
            </a:pPr>
            <a:r>
              <a:rPr lang="en-GB" sz="1700" dirty="0">
                <a:latin typeface="Calibri" panose="020F0502020204030204" pitchFamily="34" charset="0"/>
                <a:cs typeface="Calibri" panose="020F0502020204030204" pitchFamily="34" charset="0"/>
              </a:rPr>
              <a:t>Women are more exposed than men in some regions </a:t>
            </a:r>
            <a:r>
              <a:rPr lang="en-GB" sz="1700" b="1" dirty="0">
                <a:latin typeface="Calibri" panose="020F0502020204030204" pitchFamily="34" charset="0"/>
                <a:cs typeface="Calibri" panose="020F0502020204030204" pitchFamily="34" charset="0"/>
              </a:rPr>
              <a:t>but not globally</a:t>
            </a:r>
            <a:r>
              <a:rPr lang="en-GB" sz="1700" dirty="0">
                <a:latin typeface="Calibri" panose="020F0502020204030204" pitchFamily="34" charset="0"/>
                <a:cs typeface="Calibri" panose="020F0502020204030204" pitchFamily="34" charset="0"/>
              </a:rPr>
              <a:t>.</a:t>
            </a:r>
          </a:p>
          <a:p>
            <a:pPr marL="285750" indent="-285750">
              <a:buClr>
                <a:srgbClr val="0070C0"/>
              </a:buClr>
              <a:buFont typeface="Wingdings" panose="05000000000000000000" pitchFamily="2" charset="2"/>
              <a:buChar char="l"/>
              <a:tabLst>
                <a:tab pos="0" algn="l"/>
              </a:tabLst>
            </a:pPr>
            <a:r>
              <a:rPr lang="en-US" sz="1700" dirty="0">
                <a:latin typeface="Calibri" panose="020F0502020204030204" pitchFamily="34" charset="0"/>
                <a:cs typeface="Calibri" panose="020F0502020204030204" pitchFamily="34" charset="0"/>
              </a:rPr>
              <a:t>Women are not more affected in numbers than men but when in the informal economy, they tend to be in the most vulnerable segments</a:t>
            </a:r>
            <a:endParaRPr lang="en-GB" sz="1700" dirty="0">
              <a:latin typeface="Calibri" panose="020F0502020204030204" pitchFamily="34" charset="0"/>
              <a:cs typeface="Calibri" panose="020F0502020204030204" pitchFamily="34" charset="0"/>
            </a:endParaRPr>
          </a:p>
          <a:p>
            <a:pPr marL="285750" indent="-285750">
              <a:buClr>
                <a:srgbClr val="0070C0"/>
              </a:buClr>
              <a:buFont typeface="Wingdings" panose="05000000000000000000" pitchFamily="2" charset="2"/>
              <a:buChar char="l"/>
              <a:tabLst>
                <a:tab pos="0" algn="l"/>
              </a:tabLst>
            </a:pPr>
            <a:r>
              <a:rPr lang="en-GB" sz="1700" dirty="0">
                <a:latin typeface="Calibri" panose="020F0502020204030204" pitchFamily="34" charset="0"/>
                <a:cs typeface="Calibri" panose="020F0502020204030204" pitchFamily="34" charset="0"/>
              </a:rPr>
              <a:t>The lower the participation of women in the labour market, the lower the share of informal employment in women employment </a:t>
            </a:r>
            <a:r>
              <a:rPr lang="en-GB" sz="1600" dirty="0">
                <a:latin typeface="Calibri" panose="020F0502020204030204" pitchFamily="34" charset="0"/>
                <a:cs typeface="Calibri" panose="020F0502020204030204" pitchFamily="34" charset="0"/>
              </a:rPr>
              <a:t>(most extreme cases are North Africa and the Arab States)</a:t>
            </a:r>
          </a:p>
        </p:txBody>
      </p:sp>
      <p:sp>
        <p:nvSpPr>
          <p:cNvPr id="5" name="ZoneTexte 4">
            <a:extLst>
              <a:ext uri="{FF2B5EF4-FFF2-40B4-BE49-F238E27FC236}">
                <a16:creationId xmlns:a16="http://schemas.microsoft.com/office/drawing/2014/main" id="{B5C2F223-D354-4DA9-A7C1-872AC7204970}"/>
              </a:ext>
            </a:extLst>
          </p:cNvPr>
          <p:cNvSpPr txBox="1"/>
          <p:nvPr/>
        </p:nvSpPr>
        <p:spPr>
          <a:xfrm rot="16200000">
            <a:off x="-1131560" y="5152578"/>
            <a:ext cx="2695138" cy="400110"/>
          </a:xfrm>
          <a:prstGeom prst="rect">
            <a:avLst/>
          </a:prstGeom>
          <a:solidFill>
            <a:srgbClr val="C00000"/>
          </a:solidFill>
        </p:spPr>
        <p:txBody>
          <a:bodyPr wrap="square" rtlCol="0">
            <a:spAutoFit/>
          </a:bodyPr>
          <a:lstStyle/>
          <a:p>
            <a:pPr algn="ctr"/>
            <a:r>
              <a:rPr lang="fr-FR" sz="2000" b="1" dirty="0">
                <a:solidFill>
                  <a:schemeClr val="bg1"/>
                </a:solidFill>
              </a:rPr>
              <a:t>Indicator 2 — SDG 8.3.1</a:t>
            </a:r>
          </a:p>
        </p:txBody>
      </p:sp>
      <p:grpSp>
        <p:nvGrpSpPr>
          <p:cNvPr id="11" name="Groupe 10">
            <a:extLst>
              <a:ext uri="{FF2B5EF4-FFF2-40B4-BE49-F238E27FC236}">
                <a16:creationId xmlns:a16="http://schemas.microsoft.com/office/drawing/2014/main" id="{0351B845-2EED-449B-8979-57B4C3D38F56}"/>
              </a:ext>
            </a:extLst>
          </p:cNvPr>
          <p:cNvGrpSpPr/>
          <p:nvPr/>
        </p:nvGrpSpPr>
        <p:grpSpPr>
          <a:xfrm>
            <a:off x="683568" y="2535179"/>
            <a:ext cx="6120680" cy="3990165"/>
            <a:chOff x="683568" y="2535179"/>
            <a:chExt cx="6120680" cy="3990165"/>
          </a:xfrm>
        </p:grpSpPr>
        <p:sp>
          <p:nvSpPr>
            <p:cNvPr id="9" name="Rectangle 8">
              <a:extLst>
                <a:ext uri="{FF2B5EF4-FFF2-40B4-BE49-F238E27FC236}">
                  <a16:creationId xmlns:a16="http://schemas.microsoft.com/office/drawing/2014/main" id="{C15D8B38-0FD9-4CB5-BE78-BAC4F77961C0}"/>
                </a:ext>
              </a:extLst>
            </p:cNvPr>
            <p:cNvSpPr/>
            <p:nvPr/>
          </p:nvSpPr>
          <p:spPr>
            <a:xfrm>
              <a:off x="683568" y="2535179"/>
              <a:ext cx="936104" cy="399016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99930109-2A54-4743-A6BB-310117CB8B3D}"/>
                </a:ext>
              </a:extLst>
            </p:cNvPr>
            <p:cNvSpPr/>
            <p:nvPr/>
          </p:nvSpPr>
          <p:spPr>
            <a:xfrm>
              <a:off x="6228183" y="3645024"/>
              <a:ext cx="576065" cy="28657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67104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8" y="126398"/>
            <a:ext cx="9144000" cy="1080120"/>
          </a:xfrm>
        </p:spPr>
        <p:txBody>
          <a:bodyPr>
            <a:noAutofit/>
          </a:bodyPr>
          <a:lstStyle/>
          <a:p>
            <a:pPr algn="r"/>
            <a:r>
              <a:rPr lang="en-GB" sz="3600" dirty="0">
                <a:solidFill>
                  <a:schemeClr val="accent1"/>
                </a:solidFill>
                <a:latin typeface="Calibri" panose="020F0502020204030204" pitchFamily="34" charset="0"/>
                <a:cs typeface="Calibri" panose="020F0502020204030204" pitchFamily="34" charset="0"/>
              </a:rPr>
              <a:t>3.  Extent of informal employment?</a:t>
            </a:r>
            <a:br>
              <a:rPr lang="en-GB" sz="3600" dirty="0">
                <a:solidFill>
                  <a:schemeClr val="accent1"/>
                </a:solidFill>
                <a:latin typeface="Calibri" panose="020F0502020204030204" pitchFamily="34" charset="0"/>
                <a:cs typeface="Calibri" panose="020F0502020204030204" pitchFamily="34" charset="0"/>
              </a:rPr>
            </a:br>
            <a:r>
              <a:rPr lang="en-GB" sz="2800" b="1" dirty="0">
                <a:solidFill>
                  <a:schemeClr val="accent1"/>
                </a:solidFill>
                <a:latin typeface="Calibri" panose="020F0502020204030204" pitchFamily="34" charset="0"/>
                <a:cs typeface="Calibri" panose="020F0502020204030204" pitchFamily="34" charset="0"/>
              </a:rPr>
              <a:t>The gender dimension of informality in selected Asian countries</a:t>
            </a:r>
            <a:endParaRPr lang="en-GB" sz="2800" dirty="0">
              <a:solidFill>
                <a:schemeClr val="accent1"/>
              </a:solidFill>
              <a:latin typeface="Calibri" panose="020F0502020204030204" pitchFamily="34" charset="0"/>
              <a:cs typeface="Calibri" panose="020F0502020204030204" pitchFamily="34" charset="0"/>
            </a:endParaRPr>
          </a:p>
        </p:txBody>
      </p:sp>
      <p:pic>
        <p:nvPicPr>
          <p:cNvPr id="6" name="Image 5">
            <a:extLst>
              <a:ext uri="{FF2B5EF4-FFF2-40B4-BE49-F238E27FC236}">
                <a16:creationId xmlns:a16="http://schemas.microsoft.com/office/drawing/2014/main" id="{9897074F-47F7-480D-AF31-91366B1A1EBB}"/>
              </a:ext>
            </a:extLst>
          </p:cNvPr>
          <p:cNvPicPr>
            <a:picLocks noChangeAspect="1"/>
          </p:cNvPicPr>
          <p:nvPr/>
        </p:nvPicPr>
        <p:blipFill>
          <a:blip r:embed="rId3"/>
          <a:stretch>
            <a:fillRect/>
          </a:stretch>
        </p:blipFill>
        <p:spPr>
          <a:xfrm>
            <a:off x="395536" y="1412776"/>
            <a:ext cx="7513288" cy="2880320"/>
          </a:xfrm>
          <a:prstGeom prst="rect">
            <a:avLst/>
          </a:prstGeom>
        </p:spPr>
      </p:pic>
      <p:sp>
        <p:nvSpPr>
          <p:cNvPr id="8" name="ZoneTexte 7">
            <a:extLst>
              <a:ext uri="{FF2B5EF4-FFF2-40B4-BE49-F238E27FC236}">
                <a16:creationId xmlns:a16="http://schemas.microsoft.com/office/drawing/2014/main" id="{4748D754-37D1-4E37-9A1E-02EC99C2CE64}"/>
              </a:ext>
            </a:extLst>
          </p:cNvPr>
          <p:cNvSpPr txBox="1"/>
          <p:nvPr/>
        </p:nvSpPr>
        <p:spPr>
          <a:xfrm rot="16200000">
            <a:off x="7224973" y="2246965"/>
            <a:ext cx="2376264" cy="707886"/>
          </a:xfrm>
          <a:prstGeom prst="rect">
            <a:avLst/>
          </a:prstGeom>
          <a:solidFill>
            <a:schemeClr val="tx2">
              <a:lumMod val="60000"/>
              <a:lumOff val="40000"/>
            </a:schemeClr>
          </a:solidFill>
        </p:spPr>
        <p:txBody>
          <a:bodyPr wrap="square" rtlCol="0">
            <a:spAutoFit/>
          </a:bodyPr>
          <a:lstStyle/>
          <a:p>
            <a:r>
              <a:rPr lang="en-GB" sz="2000" b="1" dirty="0">
                <a:solidFill>
                  <a:schemeClr val="bg1"/>
                </a:solidFill>
              </a:rPr>
              <a:t>Including agriculture</a:t>
            </a:r>
          </a:p>
          <a:p>
            <a:endParaRPr lang="en-GB" sz="2000" b="1" dirty="0">
              <a:solidFill>
                <a:schemeClr val="bg1"/>
              </a:solidFill>
            </a:endParaRPr>
          </a:p>
        </p:txBody>
      </p:sp>
      <p:pic>
        <p:nvPicPr>
          <p:cNvPr id="12" name="Image 11">
            <a:extLst>
              <a:ext uri="{FF2B5EF4-FFF2-40B4-BE49-F238E27FC236}">
                <a16:creationId xmlns:a16="http://schemas.microsoft.com/office/drawing/2014/main" id="{54BEFEED-87DC-4014-80D2-95D6E68E46DB}"/>
              </a:ext>
            </a:extLst>
          </p:cNvPr>
          <p:cNvPicPr>
            <a:picLocks noChangeAspect="1"/>
          </p:cNvPicPr>
          <p:nvPr/>
        </p:nvPicPr>
        <p:blipFill>
          <a:blip r:embed="rId4"/>
          <a:stretch>
            <a:fillRect/>
          </a:stretch>
        </p:blipFill>
        <p:spPr>
          <a:xfrm>
            <a:off x="395536" y="4005065"/>
            <a:ext cx="7524687" cy="2740556"/>
          </a:xfrm>
          <a:prstGeom prst="rect">
            <a:avLst/>
          </a:prstGeom>
        </p:spPr>
      </p:pic>
      <p:sp>
        <p:nvSpPr>
          <p:cNvPr id="13" name="ZoneTexte 12">
            <a:extLst>
              <a:ext uri="{FF2B5EF4-FFF2-40B4-BE49-F238E27FC236}">
                <a16:creationId xmlns:a16="http://schemas.microsoft.com/office/drawing/2014/main" id="{D6A59D68-7CE5-4403-8E67-92C1CBFF21CE}"/>
              </a:ext>
            </a:extLst>
          </p:cNvPr>
          <p:cNvSpPr txBox="1"/>
          <p:nvPr/>
        </p:nvSpPr>
        <p:spPr>
          <a:xfrm rot="16200000">
            <a:off x="7166171" y="4898056"/>
            <a:ext cx="2493868" cy="707886"/>
          </a:xfrm>
          <a:prstGeom prst="rect">
            <a:avLst/>
          </a:prstGeom>
          <a:solidFill>
            <a:schemeClr val="tx2">
              <a:lumMod val="60000"/>
              <a:lumOff val="40000"/>
            </a:schemeClr>
          </a:solidFill>
        </p:spPr>
        <p:txBody>
          <a:bodyPr wrap="square" rtlCol="0">
            <a:spAutoFit/>
          </a:bodyPr>
          <a:lstStyle/>
          <a:p>
            <a:r>
              <a:rPr lang="en-GB" sz="2000" b="1" dirty="0">
                <a:solidFill>
                  <a:schemeClr val="bg1"/>
                </a:solidFill>
              </a:rPr>
              <a:t>Excluding agriculture</a:t>
            </a:r>
          </a:p>
          <a:p>
            <a:pPr algn="ctr"/>
            <a:r>
              <a:rPr lang="en-GB" sz="2000" b="1" dirty="0">
                <a:solidFill>
                  <a:schemeClr val="bg1"/>
                </a:solidFill>
              </a:rPr>
              <a:t>SDG 8.3.1</a:t>
            </a:r>
          </a:p>
        </p:txBody>
      </p:sp>
    </p:spTree>
    <p:extLst>
      <p:ext uri="{BB962C8B-B14F-4D97-AF65-F5344CB8AC3E}">
        <p14:creationId xmlns:p14="http://schemas.microsoft.com/office/powerpoint/2010/main" val="4003215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fld id="{DFD062F4-2397-434F-8A99-33EF98098076}" type="slidenum">
              <a:rPr lang="en-GB" smtClean="0"/>
              <a:t>19</a:t>
            </a:fld>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185" y="1438334"/>
            <a:ext cx="4238295" cy="2721432"/>
          </a:xfrm>
          <a:prstGeom prst="rect">
            <a:avLst/>
          </a:prstGeom>
        </p:spPr>
      </p:pic>
      <p:sp>
        <p:nvSpPr>
          <p:cNvPr id="7" name="Content Placeholder 2"/>
          <p:cNvSpPr>
            <a:spLocks noGrp="1"/>
          </p:cNvSpPr>
          <p:nvPr>
            <p:ph idx="1"/>
          </p:nvPr>
        </p:nvSpPr>
        <p:spPr>
          <a:xfrm>
            <a:off x="755577" y="3789040"/>
            <a:ext cx="4536504" cy="2160240"/>
          </a:xfrm>
        </p:spPr>
        <p:txBody>
          <a:bodyPr>
            <a:noAutofit/>
          </a:bodyPr>
          <a:lstStyle/>
          <a:p>
            <a:pPr marL="0" indent="0" algn="r">
              <a:spcBef>
                <a:spcPts val="600"/>
              </a:spcBef>
              <a:spcAft>
                <a:spcPts val="600"/>
              </a:spcAft>
              <a:buClr>
                <a:schemeClr val="accent3">
                  <a:lumMod val="50000"/>
                </a:schemeClr>
              </a:buClr>
              <a:buSzPct val="110000"/>
              <a:buNone/>
            </a:pPr>
            <a:r>
              <a:rPr lang="en-GB" sz="3600" b="1" dirty="0">
                <a:solidFill>
                  <a:schemeClr val="tx2"/>
                </a:solidFill>
              </a:rPr>
              <a:t>4.</a:t>
            </a:r>
            <a:r>
              <a:rPr lang="en-GB" sz="2800" b="1" dirty="0">
                <a:solidFill>
                  <a:srgbClr val="C00000"/>
                </a:solidFill>
              </a:rPr>
              <a:t> </a:t>
            </a:r>
            <a:r>
              <a:rPr lang="en-US" sz="2800" b="1" dirty="0">
                <a:solidFill>
                  <a:schemeClr val="accent1"/>
                </a:solidFill>
              </a:rPr>
              <a:t>Second: indicators about the composition &amp; some first elements for policies</a:t>
            </a:r>
            <a:endParaRPr lang="en-US" sz="2800" b="1" dirty="0"/>
          </a:p>
        </p:txBody>
      </p:sp>
      <p:cxnSp>
        <p:nvCxnSpPr>
          <p:cNvPr id="8" name="Straight Connector 7"/>
          <p:cNvCxnSpPr/>
          <p:nvPr/>
        </p:nvCxnSpPr>
        <p:spPr>
          <a:xfrm>
            <a:off x="5508104" y="3933056"/>
            <a:ext cx="0" cy="158417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36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040766" y="2968579"/>
            <a:ext cx="3859832" cy="710952"/>
          </a:xfrm>
        </p:spPr>
        <p:txBody>
          <a:bodyPr/>
          <a:lstStyle/>
          <a:p>
            <a:r>
              <a:rPr lang="fr-CH" dirty="0">
                <a:solidFill>
                  <a:schemeClr val="accent1">
                    <a:lumMod val="75000"/>
                  </a:schemeClr>
                </a:solidFill>
              </a:rPr>
              <a:t>Content</a:t>
            </a:r>
            <a:endParaRPr lang="en-GB" dirty="0">
              <a:solidFill>
                <a:schemeClr val="accent1">
                  <a:lumMod val="75000"/>
                </a:schemeClr>
              </a:solidFill>
            </a:endParaRPr>
          </a:p>
        </p:txBody>
      </p:sp>
      <p:sp>
        <p:nvSpPr>
          <p:cNvPr id="3" name="Content Placeholder 2"/>
          <p:cNvSpPr>
            <a:spLocks noGrp="1"/>
          </p:cNvSpPr>
          <p:nvPr>
            <p:ph idx="1"/>
          </p:nvPr>
        </p:nvSpPr>
        <p:spPr>
          <a:xfrm>
            <a:off x="1398740" y="1211018"/>
            <a:ext cx="6413620" cy="5170309"/>
          </a:xfrm>
        </p:spPr>
        <p:txBody>
          <a:bodyPr>
            <a:noAutofit/>
          </a:bodyPr>
          <a:lstStyle/>
          <a:p>
            <a:pPr marL="534988" indent="-534988">
              <a:spcBef>
                <a:spcPts val="600"/>
              </a:spcBef>
              <a:spcAft>
                <a:spcPts val="1200"/>
              </a:spcAft>
              <a:buClr>
                <a:schemeClr val="tx2"/>
              </a:buClr>
              <a:buSzPct val="122000"/>
              <a:buAutoNum type="arabicPeriod"/>
              <a:tabLst>
                <a:tab pos="534988" algn="l"/>
              </a:tabLst>
            </a:pPr>
            <a:r>
              <a:rPr lang="en-GB" sz="2000" dirty="0"/>
              <a:t>Objectives and focus of sessions 3.2 and 3.3</a:t>
            </a:r>
          </a:p>
          <a:p>
            <a:pPr marL="534988" indent="-534988">
              <a:spcBef>
                <a:spcPts val="600"/>
              </a:spcBef>
              <a:spcAft>
                <a:spcPts val="1200"/>
              </a:spcAft>
              <a:buClr>
                <a:schemeClr val="tx2"/>
              </a:buClr>
              <a:buSzPct val="122000"/>
              <a:buAutoNum type="arabicPeriod"/>
              <a:tabLst>
                <a:tab pos="534988" algn="l"/>
              </a:tabLst>
            </a:pPr>
            <a:r>
              <a:rPr lang="en-US" sz="2000" dirty="0"/>
              <a:t>A set of internationally comparable indicators -  a minimum set</a:t>
            </a:r>
          </a:p>
          <a:p>
            <a:pPr marL="534988" indent="-534988">
              <a:spcBef>
                <a:spcPts val="600"/>
              </a:spcBef>
              <a:spcAft>
                <a:spcPts val="1200"/>
              </a:spcAft>
              <a:buClr>
                <a:schemeClr val="tx2"/>
              </a:buClr>
              <a:buSzPct val="122000"/>
              <a:buAutoNum type="arabicPeriod"/>
              <a:tabLst>
                <a:tab pos="534988" algn="l"/>
              </a:tabLst>
            </a:pPr>
            <a:r>
              <a:rPr lang="en-US" sz="2000" dirty="0"/>
              <a:t>First step: Indicators to estimate the extent of informality</a:t>
            </a:r>
          </a:p>
          <a:p>
            <a:pPr marL="534988" indent="-534988">
              <a:spcBef>
                <a:spcPts val="600"/>
              </a:spcBef>
              <a:spcAft>
                <a:spcPts val="1200"/>
              </a:spcAft>
              <a:buClr>
                <a:schemeClr val="tx2"/>
              </a:buClr>
              <a:buSzPct val="122000"/>
              <a:buAutoNum type="arabicPeriod"/>
              <a:tabLst>
                <a:tab pos="534988" algn="l"/>
              </a:tabLst>
            </a:pPr>
            <a:r>
              <a:rPr lang="en-US" sz="2000" dirty="0"/>
              <a:t>Second step: Indicators to assess the composition of informal employment and identify groups most affected by informality </a:t>
            </a:r>
          </a:p>
          <a:p>
            <a:pPr marL="534988" indent="-534988">
              <a:spcBef>
                <a:spcPts val="600"/>
              </a:spcBef>
              <a:spcAft>
                <a:spcPts val="1200"/>
              </a:spcAft>
              <a:buClr>
                <a:schemeClr val="tx2"/>
              </a:buClr>
              <a:buSzPct val="122000"/>
              <a:buAutoNum type="arabicPeriod"/>
              <a:tabLst>
                <a:tab pos="534988" algn="l"/>
              </a:tabLst>
            </a:pPr>
            <a:r>
              <a:rPr lang="en-US" sz="2000" dirty="0"/>
              <a:t>Group work</a:t>
            </a:r>
          </a:p>
          <a:p>
            <a:pPr marL="534988" indent="-534988">
              <a:spcBef>
                <a:spcPts val="600"/>
              </a:spcBef>
              <a:spcAft>
                <a:spcPts val="1200"/>
              </a:spcAft>
              <a:buClr>
                <a:schemeClr val="tx2"/>
              </a:buClr>
              <a:buSzPct val="122000"/>
              <a:buAutoNum type="arabicPeriod"/>
              <a:tabLst>
                <a:tab pos="534988" algn="l"/>
              </a:tabLst>
            </a:pPr>
            <a:r>
              <a:rPr lang="en-US" sz="2000" dirty="0"/>
              <a:t>Next steps in session 3.3 ….</a:t>
            </a:r>
          </a:p>
          <a:p>
            <a:pPr marL="534988" indent="-534988">
              <a:spcBef>
                <a:spcPts val="600"/>
              </a:spcBef>
              <a:spcAft>
                <a:spcPts val="1200"/>
              </a:spcAft>
              <a:buClr>
                <a:schemeClr val="tx2"/>
              </a:buClr>
              <a:buSzPct val="122000"/>
              <a:buAutoNum type="arabicPeriod"/>
              <a:tabLst>
                <a:tab pos="534988" algn="l"/>
              </a:tabLst>
            </a:pPr>
            <a:endParaRPr lang="en-US" sz="2000" dirty="0"/>
          </a:p>
          <a:p>
            <a:pPr marL="400050" lvl="1" indent="0">
              <a:spcBef>
                <a:spcPts val="600"/>
              </a:spcBef>
              <a:spcAft>
                <a:spcPts val="1200"/>
              </a:spcAft>
              <a:buClr>
                <a:schemeClr val="tx2"/>
              </a:buClr>
              <a:buSzPct val="122000"/>
              <a:buNone/>
              <a:tabLst>
                <a:tab pos="534988" algn="l"/>
              </a:tabLst>
            </a:pPr>
            <a:endParaRPr lang="en-US" sz="2000" dirty="0"/>
          </a:p>
          <a:p>
            <a:pPr marL="534988" indent="-534988">
              <a:spcBef>
                <a:spcPts val="600"/>
              </a:spcBef>
              <a:spcAft>
                <a:spcPts val="1200"/>
              </a:spcAft>
              <a:buClr>
                <a:schemeClr val="tx2"/>
              </a:buClr>
              <a:buSzPct val="122000"/>
              <a:buAutoNum type="arabicPeriod"/>
              <a:tabLst>
                <a:tab pos="534988" algn="l"/>
              </a:tabLst>
            </a:pPr>
            <a:endParaRPr lang="en-GB" sz="2000" dirty="0"/>
          </a:p>
          <a:p>
            <a:pPr marL="0" indent="0">
              <a:lnSpc>
                <a:spcPct val="170000"/>
              </a:lnSpc>
              <a:spcBef>
                <a:spcPts val="600"/>
              </a:spcBef>
              <a:spcAft>
                <a:spcPts val="600"/>
              </a:spcAft>
              <a:buNone/>
            </a:pPr>
            <a:endParaRPr lang="en-GB" sz="2000" dirty="0"/>
          </a:p>
        </p:txBody>
      </p:sp>
      <p:sp>
        <p:nvSpPr>
          <p:cNvPr id="5" name="Slide Number Placeholder 4"/>
          <p:cNvSpPr>
            <a:spLocks noGrp="1"/>
          </p:cNvSpPr>
          <p:nvPr>
            <p:ph type="sldNum" sz="quarter" idx="4294967295"/>
          </p:nvPr>
        </p:nvSpPr>
        <p:spPr>
          <a:xfrm rot="16200000">
            <a:off x="-391603" y="6011342"/>
            <a:ext cx="1167384" cy="365125"/>
          </a:xfrm>
        </p:spPr>
        <p:txBody>
          <a:bodyPr/>
          <a:lstStyle/>
          <a:p>
            <a:fld id="{DFD062F4-2397-434F-8A99-33EF98098076}" type="slidenum">
              <a:rPr lang="en-GB" smtClean="0"/>
              <a:t>2</a:t>
            </a:fld>
            <a:endParaRPr lang="en-GB" dirty="0"/>
          </a:p>
        </p:txBody>
      </p:sp>
      <p:cxnSp>
        <p:nvCxnSpPr>
          <p:cNvPr id="6" name="Connecteur droit 5"/>
          <p:cNvCxnSpPr>
            <a:cxnSpLocks/>
          </p:cNvCxnSpPr>
          <p:nvPr/>
        </p:nvCxnSpPr>
        <p:spPr>
          <a:xfrm>
            <a:off x="1216264" y="1211019"/>
            <a:ext cx="28362" cy="42342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0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0760"/>
            <a:ext cx="8797145" cy="1052736"/>
          </a:xfrm>
        </p:spPr>
        <p:txBody>
          <a:bodyPr>
            <a:noAutofit/>
          </a:bodyPr>
          <a:lstStyle/>
          <a:p>
            <a:pPr algn="r"/>
            <a:r>
              <a:rPr lang="en-GB" sz="3600" dirty="0">
                <a:solidFill>
                  <a:schemeClr val="accent1"/>
                </a:solidFill>
                <a:latin typeface="Calibri" panose="020F0502020204030204" pitchFamily="34" charset="0"/>
                <a:cs typeface="Calibri" panose="020F0502020204030204" pitchFamily="34" charset="0"/>
              </a:rPr>
              <a:t>4. The composition of informal employment</a:t>
            </a:r>
            <a:endParaRPr lang="en-GB" sz="2800" dirty="0">
              <a:solidFill>
                <a:schemeClr val="accent1"/>
              </a:solidFill>
              <a:latin typeface="Calibri" panose="020F0502020204030204" pitchFamily="34" charset="0"/>
              <a:cs typeface="Calibri" panose="020F0502020204030204" pitchFamily="34" charset="0"/>
            </a:endParaRPr>
          </a:p>
        </p:txBody>
      </p:sp>
      <p:sp>
        <p:nvSpPr>
          <p:cNvPr id="7" name="TextBox 6"/>
          <p:cNvSpPr txBox="1"/>
          <p:nvPr/>
        </p:nvSpPr>
        <p:spPr>
          <a:xfrm>
            <a:off x="899984" y="1038342"/>
            <a:ext cx="7920488" cy="646331"/>
          </a:xfrm>
          <a:prstGeom prst="rect">
            <a:avLst/>
          </a:prstGeom>
          <a:noFill/>
        </p:spPr>
        <p:txBody>
          <a:bodyPr wrap="square" rtlCol="0">
            <a:spAutoFit/>
          </a:bodyPr>
          <a:lstStyle/>
          <a:p>
            <a:r>
              <a:rPr lang="en-GB" dirty="0"/>
              <a:t>Once you know about the “size” of informal employment =&gt; important to know about the composition</a:t>
            </a:r>
          </a:p>
        </p:txBody>
      </p:sp>
      <p:grpSp>
        <p:nvGrpSpPr>
          <p:cNvPr id="24" name="Group 23"/>
          <p:cNvGrpSpPr/>
          <p:nvPr/>
        </p:nvGrpSpPr>
        <p:grpSpPr>
          <a:xfrm>
            <a:off x="4067944" y="1702418"/>
            <a:ext cx="4918212" cy="5038950"/>
            <a:chOff x="4067944" y="1702418"/>
            <a:chExt cx="4752528" cy="5038950"/>
          </a:xfrm>
        </p:grpSpPr>
        <p:sp>
          <p:nvSpPr>
            <p:cNvPr id="11" name="Rectangle 10"/>
            <p:cNvSpPr/>
            <p:nvPr/>
          </p:nvSpPr>
          <p:spPr>
            <a:xfrm>
              <a:off x="4067944" y="1702418"/>
              <a:ext cx="4752528" cy="503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4535996" y="1702418"/>
              <a:ext cx="3816424" cy="400110"/>
            </a:xfrm>
            <a:prstGeom prst="rect">
              <a:avLst/>
            </a:prstGeom>
            <a:noFill/>
          </p:spPr>
          <p:txBody>
            <a:bodyPr wrap="square" rtlCol="0">
              <a:spAutoFit/>
            </a:bodyPr>
            <a:lstStyle/>
            <a:p>
              <a:pPr algn="ctr"/>
              <a:r>
                <a:rPr lang="en-GB" sz="2000" dirty="0">
                  <a:solidFill>
                    <a:schemeClr val="tx2">
                      <a:lumMod val="60000"/>
                      <a:lumOff val="40000"/>
                    </a:schemeClr>
                  </a:solidFill>
                </a:rPr>
                <a:t>In </a:t>
              </a:r>
              <a:r>
                <a:rPr lang="en-GB" sz="2000" b="1" dirty="0">
                  <a:solidFill>
                    <a:schemeClr val="tx2">
                      <a:lumMod val="60000"/>
                      <a:lumOff val="40000"/>
                    </a:schemeClr>
                  </a:solidFill>
                </a:rPr>
                <a:t>informal sector </a:t>
              </a:r>
              <a:r>
                <a:rPr lang="en-GB" sz="2000" dirty="0">
                  <a:solidFill>
                    <a:schemeClr val="tx2">
                      <a:lumMod val="60000"/>
                      <a:lumOff val="40000"/>
                    </a:schemeClr>
                  </a:solidFill>
                </a:rPr>
                <a:t>enterprises</a:t>
              </a:r>
            </a:p>
          </p:txBody>
        </p:sp>
      </p:grpSp>
      <p:sp>
        <p:nvSpPr>
          <p:cNvPr id="13" name="Rectangle 12"/>
          <p:cNvSpPr/>
          <p:nvPr/>
        </p:nvSpPr>
        <p:spPr>
          <a:xfrm>
            <a:off x="4233628" y="5149516"/>
            <a:ext cx="4658851" cy="1477328"/>
          </a:xfrm>
          <a:prstGeom prst="rect">
            <a:avLst/>
          </a:prstGeom>
          <a:solidFill>
            <a:srgbClr val="B5CEED"/>
          </a:solidFill>
          <a:ln>
            <a:solidFill>
              <a:schemeClr val="bg1"/>
            </a:solidFill>
          </a:ln>
        </p:spPr>
        <p:txBody>
          <a:bodyPr wrap="square">
            <a:spAutoFit/>
          </a:bodyPr>
          <a:lstStyle/>
          <a:p>
            <a:r>
              <a:rPr lang="en-GB" sz="1500" b="1" dirty="0"/>
              <a:t>Structural factors of influence</a:t>
            </a:r>
          </a:p>
          <a:p>
            <a:pPr marL="285750" indent="-285750">
              <a:buFont typeface="Courier New" panose="02070309020205020404" pitchFamily="49" charset="0"/>
              <a:buChar char="o"/>
            </a:pPr>
            <a:r>
              <a:rPr lang="en-GB" sz="1500" dirty="0"/>
              <a:t>The lower the share of employees in total employment, the higher the share of informal employment in informal sector enterprises</a:t>
            </a:r>
          </a:p>
          <a:p>
            <a:pPr marL="285750" indent="-285750">
              <a:buFont typeface="Courier New" panose="02070309020205020404" pitchFamily="49" charset="0"/>
              <a:buChar char="o"/>
            </a:pPr>
            <a:r>
              <a:rPr lang="en-GB" sz="1500" dirty="0"/>
              <a:t>Represents most of informal employment in low and lower-middle income countries</a:t>
            </a:r>
          </a:p>
        </p:txBody>
      </p:sp>
      <p:sp>
        <p:nvSpPr>
          <p:cNvPr id="14" name="Rectangle 13"/>
          <p:cNvSpPr/>
          <p:nvPr/>
        </p:nvSpPr>
        <p:spPr>
          <a:xfrm>
            <a:off x="4211960" y="2102528"/>
            <a:ext cx="4680520" cy="3046988"/>
          </a:xfrm>
          <a:prstGeom prst="rect">
            <a:avLst/>
          </a:prstGeom>
          <a:solidFill>
            <a:srgbClr val="B5CEED"/>
          </a:solidFill>
          <a:ln>
            <a:solidFill>
              <a:schemeClr val="bg1"/>
            </a:solidFill>
          </a:ln>
        </p:spPr>
        <p:txBody>
          <a:bodyPr wrap="square">
            <a:spAutoFit/>
          </a:bodyPr>
          <a:lstStyle/>
          <a:p>
            <a:r>
              <a:rPr lang="en-GB" sz="1600" b="1" dirty="0">
                <a:solidFill>
                  <a:schemeClr val="tx2">
                    <a:lumMod val="60000"/>
                    <a:lumOff val="40000"/>
                  </a:schemeClr>
                </a:solidFill>
              </a:rPr>
              <a:t>Concerns all statuses in employment</a:t>
            </a:r>
          </a:p>
          <a:p>
            <a:pPr marL="285750" indent="-285750">
              <a:buFont typeface="Courier New" panose="02070309020205020404" pitchFamily="49" charset="0"/>
              <a:buChar char="o"/>
            </a:pPr>
            <a:r>
              <a:rPr lang="en-GB" sz="1600" b="1" dirty="0"/>
              <a:t>Employees</a:t>
            </a:r>
          </a:p>
          <a:p>
            <a:pPr marL="536575" lvl="1" indent="-273050">
              <a:buClr>
                <a:schemeClr val="accent1"/>
              </a:buClr>
              <a:buFont typeface="Courier New" panose="02070309020205020404" pitchFamily="49" charset="0"/>
              <a:buChar char="o"/>
            </a:pPr>
            <a:r>
              <a:rPr lang="en-GB" sz="1600" dirty="0"/>
              <a:t>Measures: Formalization of jobs &amp; formalization of enterprises</a:t>
            </a:r>
          </a:p>
          <a:p>
            <a:pPr marL="285750" indent="-285750">
              <a:buFont typeface="Courier New" panose="02070309020205020404" pitchFamily="49" charset="0"/>
              <a:buChar char="o"/>
            </a:pPr>
            <a:r>
              <a:rPr lang="en-GB" sz="1600" b="1" dirty="0"/>
              <a:t>Employers</a:t>
            </a:r>
          </a:p>
          <a:p>
            <a:pPr marL="536575" lvl="1" indent="-273050">
              <a:buClr>
                <a:schemeClr val="accent1"/>
              </a:buClr>
              <a:buFont typeface="Courier New" panose="02070309020205020404" pitchFamily="49" charset="0"/>
              <a:buChar char="o"/>
            </a:pPr>
            <a:r>
              <a:rPr lang="en-GB" sz="1600" dirty="0"/>
              <a:t>Measures: Formalization of enterprises (+ jobs for their employees)</a:t>
            </a:r>
          </a:p>
          <a:p>
            <a:pPr marL="285750" indent="-285750">
              <a:buFont typeface="Courier New" panose="02070309020205020404" pitchFamily="49" charset="0"/>
              <a:buChar char="o"/>
            </a:pPr>
            <a:r>
              <a:rPr lang="en-GB" sz="1600" b="1" dirty="0"/>
              <a:t>Own-account workers</a:t>
            </a:r>
            <a:r>
              <a:rPr lang="en-GB" sz="1600" dirty="0"/>
              <a:t>:</a:t>
            </a:r>
          </a:p>
          <a:p>
            <a:pPr marL="536575" lvl="1" indent="-273050">
              <a:buClr>
                <a:schemeClr val="accent1"/>
              </a:buClr>
              <a:buFont typeface="Courier New" panose="02070309020205020404" pitchFamily="49" charset="0"/>
              <a:buChar char="o"/>
            </a:pPr>
            <a:r>
              <a:rPr lang="en-GB" sz="1600" dirty="0"/>
              <a:t>Measures: Formalization of enterprises</a:t>
            </a:r>
          </a:p>
          <a:p>
            <a:pPr marL="285750" indent="-285750">
              <a:buFont typeface="Courier New" panose="02070309020205020404" pitchFamily="49" charset="0"/>
              <a:buChar char="o"/>
            </a:pPr>
            <a:r>
              <a:rPr lang="en-GB" sz="1600" b="1" dirty="0"/>
              <a:t>Contributing family workers</a:t>
            </a:r>
            <a:r>
              <a:rPr lang="en-GB" sz="1600" dirty="0"/>
              <a:t>:</a:t>
            </a:r>
          </a:p>
          <a:p>
            <a:pPr marL="536575" lvl="1" indent="-273050">
              <a:buClr>
                <a:schemeClr val="accent1"/>
              </a:buClr>
              <a:buFont typeface="Courier New" panose="02070309020205020404" pitchFamily="49" charset="0"/>
              <a:buChar char="o"/>
            </a:pPr>
            <a:r>
              <a:rPr lang="en-GB" sz="1600" dirty="0"/>
              <a:t>Measures: try to shift their status to employees &amp; Formalization of enterprises  </a:t>
            </a:r>
          </a:p>
        </p:txBody>
      </p:sp>
      <p:grpSp>
        <p:nvGrpSpPr>
          <p:cNvPr id="25" name="Group 24"/>
          <p:cNvGrpSpPr/>
          <p:nvPr/>
        </p:nvGrpSpPr>
        <p:grpSpPr>
          <a:xfrm>
            <a:off x="733303" y="1675801"/>
            <a:ext cx="3334348" cy="3112479"/>
            <a:chOff x="899984" y="1684673"/>
            <a:chExt cx="3167960" cy="3112479"/>
          </a:xfrm>
        </p:grpSpPr>
        <p:sp>
          <p:nvSpPr>
            <p:cNvPr id="18" name="Rectangle 17"/>
            <p:cNvSpPr/>
            <p:nvPr/>
          </p:nvSpPr>
          <p:spPr>
            <a:xfrm>
              <a:off x="899984" y="1702418"/>
              <a:ext cx="3167960" cy="30947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971600" y="1684673"/>
              <a:ext cx="3096344" cy="400110"/>
            </a:xfrm>
            <a:prstGeom prst="rect">
              <a:avLst/>
            </a:prstGeom>
            <a:noFill/>
          </p:spPr>
          <p:txBody>
            <a:bodyPr wrap="square" rtlCol="0">
              <a:spAutoFit/>
            </a:bodyPr>
            <a:lstStyle/>
            <a:p>
              <a:pPr algn="ctr"/>
              <a:r>
                <a:rPr lang="en-GB" sz="2000" dirty="0">
                  <a:solidFill>
                    <a:schemeClr val="tx1">
                      <a:lumMod val="50000"/>
                      <a:lumOff val="50000"/>
                    </a:schemeClr>
                  </a:solidFill>
                </a:rPr>
                <a:t>In </a:t>
              </a:r>
              <a:r>
                <a:rPr lang="en-GB" sz="2000" b="1" dirty="0">
                  <a:solidFill>
                    <a:schemeClr val="tx1">
                      <a:lumMod val="65000"/>
                      <a:lumOff val="35000"/>
                    </a:schemeClr>
                  </a:solidFill>
                </a:rPr>
                <a:t>formal sector </a:t>
              </a:r>
              <a:r>
                <a:rPr lang="en-GB" sz="2000" dirty="0">
                  <a:solidFill>
                    <a:schemeClr val="tx1">
                      <a:lumMod val="50000"/>
                      <a:lumOff val="50000"/>
                    </a:schemeClr>
                  </a:solidFill>
                </a:rPr>
                <a:t>enterprises</a:t>
              </a:r>
            </a:p>
          </p:txBody>
        </p:sp>
      </p:grpSp>
      <p:sp>
        <p:nvSpPr>
          <p:cNvPr id="17" name="Rectangle 16"/>
          <p:cNvSpPr/>
          <p:nvPr/>
        </p:nvSpPr>
        <p:spPr>
          <a:xfrm>
            <a:off x="807585" y="2015369"/>
            <a:ext cx="3191855" cy="1323439"/>
          </a:xfrm>
          <a:prstGeom prst="rect">
            <a:avLst/>
          </a:prstGeom>
          <a:solidFill>
            <a:srgbClr val="D1D1D1"/>
          </a:solidFill>
          <a:ln>
            <a:solidFill>
              <a:schemeClr val="bg1"/>
            </a:solidFill>
          </a:ln>
        </p:spPr>
        <p:txBody>
          <a:bodyPr wrap="square">
            <a:spAutoFit/>
          </a:bodyPr>
          <a:lstStyle/>
          <a:p>
            <a:r>
              <a:rPr lang="en-GB" sz="1600" b="1" dirty="0">
                <a:solidFill>
                  <a:schemeClr val="tx2">
                    <a:lumMod val="60000"/>
                    <a:lumOff val="40000"/>
                  </a:schemeClr>
                </a:solidFill>
              </a:rPr>
              <a:t>Employment status concerned</a:t>
            </a:r>
          </a:p>
          <a:p>
            <a:pPr marL="285750" indent="-285750">
              <a:buFont typeface="Courier New" panose="02070309020205020404" pitchFamily="49" charset="0"/>
              <a:buChar char="o"/>
            </a:pPr>
            <a:r>
              <a:rPr lang="en-GB" sz="1600" b="1" dirty="0"/>
              <a:t>Employees</a:t>
            </a:r>
          </a:p>
          <a:p>
            <a:pPr marL="536575" lvl="1" indent="-273050">
              <a:buClr>
                <a:schemeClr val="accent1"/>
              </a:buClr>
              <a:buFont typeface="Courier New" panose="02070309020205020404" pitchFamily="49" charset="0"/>
              <a:buChar char="o"/>
            </a:pPr>
            <a:r>
              <a:rPr lang="en-GB" sz="1600" dirty="0"/>
              <a:t>Formalization of jobs </a:t>
            </a:r>
          </a:p>
          <a:p>
            <a:pPr marL="285750" indent="-285750">
              <a:buFont typeface="Courier New" panose="02070309020205020404" pitchFamily="49" charset="0"/>
              <a:buChar char="o"/>
            </a:pPr>
            <a:r>
              <a:rPr lang="en-GB" sz="1600" dirty="0"/>
              <a:t>Contributing family workers</a:t>
            </a:r>
          </a:p>
          <a:p>
            <a:pPr marL="536575" lvl="1" indent="-273050">
              <a:buClr>
                <a:schemeClr val="accent1"/>
              </a:buClr>
              <a:buFont typeface="Courier New" panose="02070309020205020404" pitchFamily="49" charset="0"/>
              <a:buChar char="o"/>
            </a:pPr>
            <a:r>
              <a:rPr lang="en-GB" sz="1600" dirty="0"/>
              <a:t>Shift to employees</a:t>
            </a:r>
          </a:p>
        </p:txBody>
      </p:sp>
      <p:sp>
        <p:nvSpPr>
          <p:cNvPr id="19" name="Rectangle 18"/>
          <p:cNvSpPr/>
          <p:nvPr/>
        </p:nvSpPr>
        <p:spPr>
          <a:xfrm>
            <a:off x="807585" y="3364857"/>
            <a:ext cx="3182768" cy="1246495"/>
          </a:xfrm>
          <a:prstGeom prst="rect">
            <a:avLst/>
          </a:prstGeom>
          <a:solidFill>
            <a:srgbClr val="D1D1D1"/>
          </a:solidFill>
          <a:ln>
            <a:solidFill>
              <a:schemeClr val="bg1"/>
            </a:solidFill>
          </a:ln>
        </p:spPr>
        <p:txBody>
          <a:bodyPr wrap="square">
            <a:spAutoFit/>
          </a:bodyPr>
          <a:lstStyle/>
          <a:p>
            <a:r>
              <a:rPr lang="en-GB" sz="1500" b="1" dirty="0"/>
              <a:t>Structural factors of influence</a:t>
            </a:r>
          </a:p>
          <a:p>
            <a:pPr marL="285750" indent="-285750">
              <a:buFont typeface="Courier New" panose="02070309020205020404" pitchFamily="49" charset="0"/>
              <a:buChar char="o"/>
            </a:pPr>
            <a:r>
              <a:rPr lang="en-GB" sz="1500" dirty="0"/>
              <a:t>Tends to increase with levels of development &amp; the increase in the share of wage workers in total employment</a:t>
            </a:r>
          </a:p>
        </p:txBody>
      </p:sp>
      <p:grpSp>
        <p:nvGrpSpPr>
          <p:cNvPr id="26" name="Group 25"/>
          <p:cNvGrpSpPr/>
          <p:nvPr/>
        </p:nvGrpSpPr>
        <p:grpSpPr>
          <a:xfrm>
            <a:off x="705569" y="4761002"/>
            <a:ext cx="3374043" cy="1980366"/>
            <a:chOff x="803889" y="4465865"/>
            <a:chExt cx="3205674" cy="1863588"/>
          </a:xfrm>
        </p:grpSpPr>
        <p:sp>
          <p:nvSpPr>
            <p:cNvPr id="20" name="Rectangle 19"/>
            <p:cNvSpPr/>
            <p:nvPr/>
          </p:nvSpPr>
          <p:spPr>
            <a:xfrm>
              <a:off x="841603" y="4465865"/>
              <a:ext cx="3167960" cy="186358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803889" y="4479811"/>
              <a:ext cx="3096344" cy="400110"/>
            </a:xfrm>
            <a:prstGeom prst="rect">
              <a:avLst/>
            </a:prstGeom>
            <a:noFill/>
            <a:ln>
              <a:noFill/>
            </a:ln>
          </p:spPr>
          <p:txBody>
            <a:bodyPr wrap="square" rtlCol="0">
              <a:spAutoFit/>
            </a:bodyPr>
            <a:lstStyle/>
            <a:p>
              <a:pPr algn="ctr"/>
              <a:r>
                <a:rPr lang="en-GB" sz="2000" dirty="0">
                  <a:solidFill>
                    <a:schemeClr val="tx1">
                      <a:lumMod val="50000"/>
                      <a:lumOff val="50000"/>
                    </a:schemeClr>
                  </a:solidFill>
                </a:rPr>
                <a:t>In </a:t>
              </a:r>
              <a:r>
                <a:rPr lang="en-GB" sz="2000" b="1" dirty="0">
                  <a:solidFill>
                    <a:schemeClr val="accent3">
                      <a:lumMod val="50000"/>
                    </a:schemeClr>
                  </a:solidFill>
                </a:rPr>
                <a:t>households</a:t>
              </a:r>
              <a:endParaRPr lang="en-GB" sz="2000" dirty="0">
                <a:solidFill>
                  <a:schemeClr val="accent3">
                    <a:lumMod val="50000"/>
                  </a:schemeClr>
                </a:solidFill>
              </a:endParaRPr>
            </a:p>
          </p:txBody>
        </p:sp>
      </p:grpSp>
      <p:sp>
        <p:nvSpPr>
          <p:cNvPr id="22" name="Rectangle 21"/>
          <p:cNvSpPr/>
          <p:nvPr/>
        </p:nvSpPr>
        <p:spPr>
          <a:xfrm>
            <a:off x="817585" y="5117220"/>
            <a:ext cx="3191855" cy="1569660"/>
          </a:xfrm>
          <a:prstGeom prst="rect">
            <a:avLst/>
          </a:prstGeom>
          <a:solidFill>
            <a:srgbClr val="CCDDAB"/>
          </a:solidFill>
          <a:ln>
            <a:solidFill>
              <a:schemeClr val="bg1"/>
            </a:solidFill>
          </a:ln>
        </p:spPr>
        <p:txBody>
          <a:bodyPr wrap="square">
            <a:spAutoFit/>
          </a:bodyPr>
          <a:lstStyle/>
          <a:p>
            <a:pPr algn="ctr"/>
            <a:r>
              <a:rPr lang="en-GB" sz="1600" b="1" dirty="0">
                <a:solidFill>
                  <a:schemeClr val="accent3">
                    <a:lumMod val="50000"/>
                  </a:schemeClr>
                </a:solidFill>
              </a:rPr>
              <a:t>Employment status concerned</a:t>
            </a:r>
          </a:p>
          <a:p>
            <a:pPr marL="285750" indent="-285750">
              <a:buFont typeface="Courier New" panose="02070309020205020404" pitchFamily="49" charset="0"/>
              <a:buChar char="o"/>
            </a:pPr>
            <a:r>
              <a:rPr lang="en-GB" sz="1600" b="1" dirty="0"/>
              <a:t>Employees </a:t>
            </a:r>
            <a:r>
              <a:rPr lang="en-GB" sz="1600" dirty="0"/>
              <a:t>(domestic workers)</a:t>
            </a:r>
          </a:p>
          <a:p>
            <a:pPr marL="536575" lvl="1" indent="-273050">
              <a:buClr>
                <a:schemeClr val="accent1"/>
              </a:buClr>
              <a:buFont typeface="Courier New" panose="02070309020205020404" pitchFamily="49" charset="0"/>
              <a:buChar char="o"/>
            </a:pPr>
            <a:r>
              <a:rPr lang="en-GB" sz="1600" dirty="0"/>
              <a:t>Formalization of jobs </a:t>
            </a:r>
          </a:p>
          <a:p>
            <a:pPr marL="285750" indent="-285750">
              <a:buFont typeface="Courier New" panose="02070309020205020404" pitchFamily="49" charset="0"/>
              <a:buChar char="o"/>
            </a:pPr>
            <a:r>
              <a:rPr lang="en-GB" sz="1600" dirty="0"/>
              <a:t>Independent workers producing for own-use</a:t>
            </a:r>
          </a:p>
          <a:p>
            <a:pPr marL="742950" lvl="1" indent="-285750">
              <a:buFont typeface="Courier New" panose="02070309020205020404" pitchFamily="49" charset="0"/>
              <a:buChar char="o"/>
            </a:pPr>
            <a:r>
              <a:rPr lang="en-GB" sz="1600" dirty="0"/>
              <a:t>Is it a formalization issue?</a:t>
            </a:r>
          </a:p>
        </p:txBody>
      </p:sp>
      <p:grpSp>
        <p:nvGrpSpPr>
          <p:cNvPr id="23" name="Group 22"/>
          <p:cNvGrpSpPr/>
          <p:nvPr/>
        </p:nvGrpSpPr>
        <p:grpSpPr>
          <a:xfrm>
            <a:off x="289746" y="1684674"/>
            <a:ext cx="8696410" cy="5068965"/>
            <a:chOff x="289746" y="1684674"/>
            <a:chExt cx="8696410" cy="5068965"/>
          </a:xfrm>
        </p:grpSpPr>
        <p:sp>
          <p:nvSpPr>
            <p:cNvPr id="8" name="TextBox 7"/>
            <p:cNvSpPr txBox="1"/>
            <p:nvPr/>
          </p:nvSpPr>
          <p:spPr>
            <a:xfrm rot="16200000">
              <a:off x="-991589" y="5010638"/>
              <a:ext cx="3024336" cy="461665"/>
            </a:xfrm>
            <a:prstGeom prst="rect">
              <a:avLst/>
            </a:prstGeom>
            <a:noFill/>
          </p:spPr>
          <p:txBody>
            <a:bodyPr wrap="square" rtlCol="0">
              <a:spAutoFit/>
            </a:bodyPr>
            <a:lstStyle/>
            <a:p>
              <a:r>
                <a:rPr lang="en-GB" sz="2400" b="1" dirty="0"/>
                <a:t>Informal employment</a:t>
              </a:r>
            </a:p>
          </p:txBody>
        </p:sp>
        <p:sp>
          <p:nvSpPr>
            <p:cNvPr id="10" name="Rectangle 9"/>
            <p:cNvSpPr/>
            <p:nvPr/>
          </p:nvSpPr>
          <p:spPr>
            <a:xfrm>
              <a:off x="733303" y="1684674"/>
              <a:ext cx="8252853" cy="5056694"/>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Rectangle 26"/>
          <p:cNvSpPr/>
          <p:nvPr/>
        </p:nvSpPr>
        <p:spPr>
          <a:xfrm>
            <a:off x="230360" y="3622080"/>
            <a:ext cx="3887924" cy="2862322"/>
          </a:xfrm>
          <a:prstGeom prst="rect">
            <a:avLst/>
          </a:prstGeom>
          <a:solidFill>
            <a:schemeClr val="bg1">
              <a:lumMod val="95000"/>
            </a:schemeClr>
          </a:solidFill>
          <a:ln>
            <a:solidFill>
              <a:schemeClr val="tx2">
                <a:lumMod val="40000"/>
                <a:lumOff val="60000"/>
              </a:schemeClr>
            </a:solidFill>
          </a:ln>
        </p:spPr>
        <p:txBody>
          <a:bodyPr wrap="square">
            <a:spAutoFit/>
          </a:bodyPr>
          <a:lstStyle/>
          <a:p>
            <a:r>
              <a:rPr lang="en-GB" b="1" dirty="0"/>
              <a:t>Formalization of enterprises</a:t>
            </a:r>
            <a:r>
              <a:rPr lang="en-GB" dirty="0"/>
              <a:t>: </a:t>
            </a:r>
            <a:br>
              <a:rPr lang="en-GB" dirty="0"/>
            </a:br>
            <a:r>
              <a:rPr lang="en-GB" dirty="0"/>
              <a:t>How to lower the costs of registration and of remaining formal &amp; how to increase the benefits of the formalization of economic units (access to social security, access to markets, financial resources, etc.) </a:t>
            </a:r>
          </a:p>
          <a:p>
            <a:r>
              <a:rPr lang="en-GB" dirty="0"/>
              <a:t>+ measures to tackle the root causes of informality including to increase productivity</a:t>
            </a:r>
          </a:p>
        </p:txBody>
      </p:sp>
      <p:sp>
        <p:nvSpPr>
          <p:cNvPr id="28" name="Rectangle 27"/>
          <p:cNvSpPr/>
          <p:nvPr/>
        </p:nvSpPr>
        <p:spPr>
          <a:xfrm>
            <a:off x="230360" y="1776214"/>
            <a:ext cx="3887924" cy="1754326"/>
          </a:xfrm>
          <a:prstGeom prst="rect">
            <a:avLst/>
          </a:prstGeom>
          <a:solidFill>
            <a:schemeClr val="bg1">
              <a:lumMod val="95000"/>
            </a:schemeClr>
          </a:solidFill>
          <a:ln>
            <a:solidFill>
              <a:schemeClr val="tx2">
                <a:lumMod val="40000"/>
                <a:lumOff val="60000"/>
              </a:schemeClr>
            </a:solidFill>
          </a:ln>
        </p:spPr>
        <p:txBody>
          <a:bodyPr wrap="square">
            <a:spAutoFit/>
          </a:bodyPr>
          <a:lstStyle/>
          <a:p>
            <a:r>
              <a:rPr lang="en-GB" b="1" dirty="0"/>
              <a:t>Formalization of jobs</a:t>
            </a:r>
            <a:r>
              <a:rPr lang="en-GB" dirty="0"/>
              <a:t>: </a:t>
            </a:r>
            <a:br>
              <a:rPr lang="en-GB" dirty="0"/>
            </a:br>
            <a:r>
              <a:rPr lang="en-GB" dirty="0"/>
              <a:t>Mainly an issue of protections: </a:t>
            </a:r>
            <a:r>
              <a:rPr lang="en-GB" dirty="0" err="1"/>
              <a:t>ie</a:t>
            </a:r>
            <a:r>
              <a:rPr lang="en-GB" dirty="0"/>
              <a:t> an effective access to social security and to other employment related benefits. Being registered or declared can be necessary but not enough.</a:t>
            </a:r>
          </a:p>
        </p:txBody>
      </p:sp>
    </p:spTree>
    <p:extLst>
      <p:ext uri="{BB962C8B-B14F-4D97-AF65-F5344CB8AC3E}">
        <p14:creationId xmlns:p14="http://schemas.microsoft.com/office/powerpoint/2010/main" val="78755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righ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righ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right)">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right)">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right)">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9" grpId="0" animBg="1"/>
      <p:bldP spid="22" grpId="0" animBg="1"/>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27" y="30760"/>
            <a:ext cx="9097346" cy="1052736"/>
          </a:xfrm>
        </p:spPr>
        <p:txBody>
          <a:bodyPr>
            <a:noAutofit/>
          </a:bodyPr>
          <a:lstStyle/>
          <a:p>
            <a:pPr algn="r"/>
            <a:r>
              <a:rPr lang="en-GB" sz="3600" dirty="0">
                <a:solidFill>
                  <a:schemeClr val="accent1"/>
                </a:solidFill>
                <a:latin typeface="Calibri" panose="020F0502020204030204" pitchFamily="34" charset="0"/>
                <a:cs typeface="Calibri" panose="020F0502020204030204" pitchFamily="34" charset="0"/>
              </a:rPr>
              <a:t>4. The composition of informal employment</a:t>
            </a:r>
            <a:br>
              <a:rPr lang="en-GB" sz="3600" dirty="0">
                <a:solidFill>
                  <a:schemeClr val="accent1"/>
                </a:solidFill>
                <a:latin typeface="Calibri" panose="020F0502020204030204" pitchFamily="34" charset="0"/>
                <a:cs typeface="Calibri" panose="020F0502020204030204" pitchFamily="34" charset="0"/>
              </a:rPr>
            </a:br>
            <a:r>
              <a:rPr lang="en-GB" sz="2800" dirty="0">
                <a:solidFill>
                  <a:schemeClr val="tx2">
                    <a:lumMod val="75000"/>
                  </a:schemeClr>
                </a:solidFill>
                <a:latin typeface="Calibri" panose="020F0502020204030204" pitchFamily="34" charset="0"/>
                <a:cs typeface="Calibri" panose="020F0502020204030204" pitchFamily="34" charset="0"/>
              </a:rPr>
              <a:t>Examples from selected Asian countries</a:t>
            </a:r>
          </a:p>
        </p:txBody>
      </p:sp>
      <p:grpSp>
        <p:nvGrpSpPr>
          <p:cNvPr id="18" name="Groupe 17">
            <a:extLst>
              <a:ext uri="{FF2B5EF4-FFF2-40B4-BE49-F238E27FC236}">
                <a16:creationId xmlns:a16="http://schemas.microsoft.com/office/drawing/2014/main" id="{12145FF8-BEA0-4D41-962B-FDAB95CC3034}"/>
              </a:ext>
            </a:extLst>
          </p:cNvPr>
          <p:cNvGrpSpPr/>
          <p:nvPr/>
        </p:nvGrpSpPr>
        <p:grpSpPr>
          <a:xfrm>
            <a:off x="371230" y="2956446"/>
            <a:ext cx="8749443" cy="1899600"/>
            <a:chOff x="371230" y="2956446"/>
            <a:chExt cx="8749443" cy="1899600"/>
          </a:xfrm>
        </p:grpSpPr>
        <p:pic>
          <p:nvPicPr>
            <p:cNvPr id="3" name="Image 2">
              <a:extLst>
                <a:ext uri="{FF2B5EF4-FFF2-40B4-BE49-F238E27FC236}">
                  <a16:creationId xmlns:a16="http://schemas.microsoft.com/office/drawing/2014/main" id="{C186510D-9F61-4C48-AEDA-360B9521960A}"/>
                </a:ext>
              </a:extLst>
            </p:cNvPr>
            <p:cNvPicPr>
              <a:picLocks noChangeAspect="1"/>
            </p:cNvPicPr>
            <p:nvPr/>
          </p:nvPicPr>
          <p:blipFill>
            <a:blip r:embed="rId3"/>
            <a:stretch>
              <a:fillRect/>
            </a:stretch>
          </p:blipFill>
          <p:spPr>
            <a:xfrm>
              <a:off x="371230" y="2956446"/>
              <a:ext cx="7450653" cy="1899600"/>
            </a:xfrm>
            <a:prstGeom prst="rect">
              <a:avLst/>
            </a:prstGeom>
          </p:spPr>
        </p:pic>
        <p:sp>
          <p:nvSpPr>
            <p:cNvPr id="7" name="ZoneTexte 6">
              <a:extLst>
                <a:ext uri="{FF2B5EF4-FFF2-40B4-BE49-F238E27FC236}">
                  <a16:creationId xmlns:a16="http://schemas.microsoft.com/office/drawing/2014/main" id="{86E5189B-492C-45E9-A331-DBDD68A23A84}"/>
                </a:ext>
              </a:extLst>
            </p:cNvPr>
            <p:cNvSpPr txBox="1"/>
            <p:nvPr/>
          </p:nvSpPr>
          <p:spPr>
            <a:xfrm rot="16200000">
              <a:off x="7299278" y="3689109"/>
              <a:ext cx="1872208" cy="461665"/>
            </a:xfrm>
            <a:prstGeom prst="rect">
              <a:avLst/>
            </a:prstGeom>
            <a:noFill/>
          </p:spPr>
          <p:txBody>
            <a:bodyPr wrap="square" rtlCol="0">
              <a:spAutoFit/>
            </a:bodyPr>
            <a:lstStyle/>
            <a:p>
              <a:r>
                <a:rPr lang="fr-FR" sz="2400" b="1" dirty="0"/>
                <a:t>Viet Nam</a:t>
              </a:r>
            </a:p>
          </p:txBody>
        </p:sp>
        <p:cxnSp>
          <p:nvCxnSpPr>
            <p:cNvPr id="13" name="Connecteur : en angle 12">
              <a:extLst>
                <a:ext uri="{FF2B5EF4-FFF2-40B4-BE49-F238E27FC236}">
                  <a16:creationId xmlns:a16="http://schemas.microsoft.com/office/drawing/2014/main" id="{C7D70EA8-4D7E-4453-AA36-1F752ED10725}"/>
                </a:ext>
              </a:extLst>
            </p:cNvPr>
            <p:cNvCxnSpPr/>
            <p:nvPr/>
          </p:nvCxnSpPr>
          <p:spPr>
            <a:xfrm rot="10800000" flipV="1">
              <a:off x="6888425" y="3229119"/>
              <a:ext cx="2232248" cy="1571952"/>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9" name="Groupe 18">
            <a:extLst>
              <a:ext uri="{FF2B5EF4-FFF2-40B4-BE49-F238E27FC236}">
                <a16:creationId xmlns:a16="http://schemas.microsoft.com/office/drawing/2014/main" id="{5D7465FA-E310-4D63-BFE3-9129E053B604}"/>
              </a:ext>
            </a:extLst>
          </p:cNvPr>
          <p:cNvGrpSpPr/>
          <p:nvPr/>
        </p:nvGrpSpPr>
        <p:grpSpPr>
          <a:xfrm>
            <a:off x="371229" y="4942198"/>
            <a:ext cx="8747755" cy="1899600"/>
            <a:chOff x="371229" y="4942198"/>
            <a:chExt cx="8747755" cy="1899600"/>
          </a:xfrm>
        </p:grpSpPr>
        <p:pic>
          <p:nvPicPr>
            <p:cNvPr id="8" name="Image 7">
              <a:extLst>
                <a:ext uri="{FF2B5EF4-FFF2-40B4-BE49-F238E27FC236}">
                  <a16:creationId xmlns:a16="http://schemas.microsoft.com/office/drawing/2014/main" id="{9D987339-6F97-468B-8EE1-C51791A90A6F}"/>
                </a:ext>
              </a:extLst>
            </p:cNvPr>
            <p:cNvPicPr>
              <a:picLocks noChangeAspect="1"/>
            </p:cNvPicPr>
            <p:nvPr/>
          </p:nvPicPr>
          <p:blipFill>
            <a:blip r:embed="rId4"/>
            <a:stretch>
              <a:fillRect/>
            </a:stretch>
          </p:blipFill>
          <p:spPr>
            <a:xfrm>
              <a:off x="371229" y="4942198"/>
              <a:ext cx="7450653" cy="1899600"/>
            </a:xfrm>
            <a:prstGeom prst="rect">
              <a:avLst/>
            </a:prstGeom>
          </p:spPr>
        </p:pic>
        <p:sp>
          <p:nvSpPr>
            <p:cNvPr id="9" name="ZoneTexte 8">
              <a:extLst>
                <a:ext uri="{FF2B5EF4-FFF2-40B4-BE49-F238E27FC236}">
                  <a16:creationId xmlns:a16="http://schemas.microsoft.com/office/drawing/2014/main" id="{16977E83-27A3-436D-B7D8-2AB7B53A09C9}"/>
                </a:ext>
              </a:extLst>
            </p:cNvPr>
            <p:cNvSpPr txBox="1"/>
            <p:nvPr/>
          </p:nvSpPr>
          <p:spPr>
            <a:xfrm rot="16200000">
              <a:off x="7265006" y="5647469"/>
              <a:ext cx="1872208" cy="461665"/>
            </a:xfrm>
            <a:prstGeom prst="rect">
              <a:avLst/>
            </a:prstGeom>
            <a:noFill/>
          </p:spPr>
          <p:txBody>
            <a:bodyPr wrap="square" rtlCol="0">
              <a:spAutoFit/>
            </a:bodyPr>
            <a:lstStyle/>
            <a:p>
              <a:r>
                <a:rPr lang="fr-FR" sz="2400" b="1" dirty="0"/>
                <a:t>Samoa</a:t>
              </a:r>
            </a:p>
          </p:txBody>
        </p:sp>
        <p:cxnSp>
          <p:nvCxnSpPr>
            <p:cNvPr id="14" name="Connecteur : en angle 13">
              <a:extLst>
                <a:ext uri="{FF2B5EF4-FFF2-40B4-BE49-F238E27FC236}">
                  <a16:creationId xmlns:a16="http://schemas.microsoft.com/office/drawing/2014/main" id="{D3894030-1762-4A8D-9319-69B60F109664}"/>
                </a:ext>
              </a:extLst>
            </p:cNvPr>
            <p:cNvCxnSpPr/>
            <p:nvPr/>
          </p:nvCxnSpPr>
          <p:spPr>
            <a:xfrm rot="10800000" flipV="1">
              <a:off x="6886736" y="5184435"/>
              <a:ext cx="2232248" cy="1571952"/>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 name="Groupe 16">
            <a:extLst>
              <a:ext uri="{FF2B5EF4-FFF2-40B4-BE49-F238E27FC236}">
                <a16:creationId xmlns:a16="http://schemas.microsoft.com/office/drawing/2014/main" id="{6BB2E077-2986-4201-8D95-8B2AD807095B}"/>
              </a:ext>
            </a:extLst>
          </p:cNvPr>
          <p:cNvGrpSpPr/>
          <p:nvPr/>
        </p:nvGrpSpPr>
        <p:grpSpPr>
          <a:xfrm>
            <a:off x="371230" y="1028819"/>
            <a:ext cx="8747754" cy="1911187"/>
            <a:chOff x="371230" y="1028819"/>
            <a:chExt cx="8747754" cy="1911187"/>
          </a:xfrm>
        </p:grpSpPr>
        <p:pic>
          <p:nvPicPr>
            <p:cNvPr id="11" name="Image 10">
              <a:extLst>
                <a:ext uri="{FF2B5EF4-FFF2-40B4-BE49-F238E27FC236}">
                  <a16:creationId xmlns:a16="http://schemas.microsoft.com/office/drawing/2014/main" id="{B9D8AFA7-CF4E-49AA-8EBE-EF8CFD11B7AE}"/>
                </a:ext>
              </a:extLst>
            </p:cNvPr>
            <p:cNvPicPr>
              <a:picLocks noChangeAspect="1"/>
            </p:cNvPicPr>
            <p:nvPr/>
          </p:nvPicPr>
          <p:blipFill>
            <a:blip r:embed="rId5"/>
            <a:stretch>
              <a:fillRect/>
            </a:stretch>
          </p:blipFill>
          <p:spPr>
            <a:xfrm>
              <a:off x="371230" y="1028819"/>
              <a:ext cx="7489018" cy="1911187"/>
            </a:xfrm>
            <a:prstGeom prst="rect">
              <a:avLst/>
            </a:prstGeom>
          </p:spPr>
        </p:pic>
        <p:sp>
          <p:nvSpPr>
            <p:cNvPr id="15" name="ZoneTexte 14">
              <a:extLst>
                <a:ext uri="{FF2B5EF4-FFF2-40B4-BE49-F238E27FC236}">
                  <a16:creationId xmlns:a16="http://schemas.microsoft.com/office/drawing/2014/main" id="{1AE11177-3274-489B-A702-9118443C2828}"/>
                </a:ext>
              </a:extLst>
            </p:cNvPr>
            <p:cNvSpPr txBox="1"/>
            <p:nvPr/>
          </p:nvSpPr>
          <p:spPr>
            <a:xfrm rot="16200000">
              <a:off x="7265006" y="1739945"/>
              <a:ext cx="1872208" cy="461665"/>
            </a:xfrm>
            <a:prstGeom prst="rect">
              <a:avLst/>
            </a:prstGeom>
            <a:noFill/>
          </p:spPr>
          <p:txBody>
            <a:bodyPr wrap="square" rtlCol="0">
              <a:spAutoFit/>
            </a:bodyPr>
            <a:lstStyle/>
            <a:p>
              <a:r>
                <a:rPr lang="fr-FR" sz="2400" b="1" dirty="0"/>
                <a:t>Lao PDR</a:t>
              </a:r>
            </a:p>
          </p:txBody>
        </p:sp>
        <p:cxnSp>
          <p:nvCxnSpPr>
            <p:cNvPr id="16" name="Connecteur : en angle 15">
              <a:extLst>
                <a:ext uri="{FF2B5EF4-FFF2-40B4-BE49-F238E27FC236}">
                  <a16:creationId xmlns:a16="http://schemas.microsoft.com/office/drawing/2014/main" id="{9AF25CF6-068A-45BF-9C5C-EA4A8D977606}"/>
                </a:ext>
              </a:extLst>
            </p:cNvPr>
            <p:cNvCxnSpPr/>
            <p:nvPr/>
          </p:nvCxnSpPr>
          <p:spPr>
            <a:xfrm rot="10800000" flipV="1">
              <a:off x="6886736" y="1276911"/>
              <a:ext cx="2232248" cy="1571952"/>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328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78977" y="116632"/>
            <a:ext cx="8920183" cy="1296144"/>
          </a:xfrm>
        </p:spPr>
        <p:txBody>
          <a:bodyPr>
            <a:normAutofit fontScale="90000"/>
          </a:bodyPr>
          <a:lstStyle/>
          <a:p>
            <a:pPr algn="r">
              <a:spcBef>
                <a:spcPts val="300"/>
              </a:spcBef>
            </a:pPr>
            <a:r>
              <a:rPr lang="en-US" sz="4000" dirty="0">
                <a:solidFill>
                  <a:schemeClr val="accent1"/>
                </a:solidFill>
              </a:rPr>
              <a:t>4. Workers most exposed to informal employment</a:t>
            </a:r>
            <a:endParaRPr lang="en-GB" altLang="en-US" sz="2000" dirty="0">
              <a:solidFill>
                <a:srgbClr val="060606"/>
              </a:solidFill>
            </a:endParaRPr>
          </a:p>
        </p:txBody>
      </p:sp>
      <p:sp>
        <p:nvSpPr>
          <p:cNvPr id="6" name="ZoneTexte 5">
            <a:extLst>
              <a:ext uri="{FF2B5EF4-FFF2-40B4-BE49-F238E27FC236}">
                <a16:creationId xmlns:a16="http://schemas.microsoft.com/office/drawing/2014/main" id="{5CD7A43C-7DB5-48FC-845C-43AD46FF7BB5}"/>
              </a:ext>
            </a:extLst>
          </p:cNvPr>
          <p:cNvSpPr txBox="1"/>
          <p:nvPr/>
        </p:nvSpPr>
        <p:spPr>
          <a:xfrm>
            <a:off x="178977" y="1621333"/>
            <a:ext cx="8920183" cy="707886"/>
          </a:xfrm>
          <a:prstGeom prst="rect">
            <a:avLst/>
          </a:prstGeom>
          <a:noFill/>
        </p:spPr>
        <p:txBody>
          <a:bodyPr wrap="square" rtlCol="0">
            <a:spAutoFit/>
          </a:bodyPr>
          <a:lstStyle/>
          <a:p>
            <a:pPr marL="1260475" indent="-1260475"/>
            <a:r>
              <a:rPr lang="en-GB" sz="2000" b="1" dirty="0"/>
              <a:t>Question 3a: Who are the workers the most exposed to informality? Identify the categories of workers, enterprises or sectors warranting priority action</a:t>
            </a:r>
          </a:p>
        </p:txBody>
      </p:sp>
      <p:sp>
        <p:nvSpPr>
          <p:cNvPr id="8" name="ZoneTexte 7">
            <a:extLst>
              <a:ext uri="{FF2B5EF4-FFF2-40B4-BE49-F238E27FC236}">
                <a16:creationId xmlns:a16="http://schemas.microsoft.com/office/drawing/2014/main" id="{24CF479F-18D2-4449-BD55-A9288F2F294B}"/>
              </a:ext>
            </a:extLst>
          </p:cNvPr>
          <p:cNvSpPr txBox="1"/>
          <p:nvPr/>
        </p:nvSpPr>
        <p:spPr>
          <a:xfrm>
            <a:off x="434156" y="3169634"/>
            <a:ext cx="3848023" cy="646331"/>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GB" dirty="0"/>
              <a:t>Share of informal employment among different groups, depending on:</a:t>
            </a:r>
          </a:p>
        </p:txBody>
      </p:sp>
      <p:sp>
        <p:nvSpPr>
          <p:cNvPr id="10" name="ZoneTexte 9">
            <a:extLst>
              <a:ext uri="{FF2B5EF4-FFF2-40B4-BE49-F238E27FC236}">
                <a16:creationId xmlns:a16="http://schemas.microsoft.com/office/drawing/2014/main" id="{B66C7660-043D-4B86-9A11-7D7A7391E75A}"/>
              </a:ext>
            </a:extLst>
          </p:cNvPr>
          <p:cNvSpPr txBox="1"/>
          <p:nvPr/>
        </p:nvSpPr>
        <p:spPr>
          <a:xfrm>
            <a:off x="434156" y="3884525"/>
            <a:ext cx="3848023" cy="1200329"/>
          </a:xfrm>
          <a:prstGeom prst="rect">
            <a:avLst/>
          </a:prstGeom>
          <a:noFill/>
          <a:ln>
            <a:solidFill>
              <a:schemeClr val="accent1"/>
            </a:solidFill>
          </a:ln>
        </p:spPr>
        <p:txBody>
          <a:bodyPr wrap="square" rtlCol="0">
            <a:spAutoFit/>
          </a:bodyPr>
          <a:lstStyle/>
          <a:p>
            <a:r>
              <a:rPr lang="en-GB" dirty="0"/>
              <a:t>Socio-demographic features: sex, age, rural/ urban location, level of education, size of household, marital status; etc.</a:t>
            </a:r>
          </a:p>
        </p:txBody>
      </p:sp>
      <p:sp>
        <p:nvSpPr>
          <p:cNvPr id="11" name="ZoneTexte 10">
            <a:extLst>
              <a:ext uri="{FF2B5EF4-FFF2-40B4-BE49-F238E27FC236}">
                <a16:creationId xmlns:a16="http://schemas.microsoft.com/office/drawing/2014/main" id="{F1550725-BFF5-4200-B0CB-526E2BA6B1BB}"/>
              </a:ext>
            </a:extLst>
          </p:cNvPr>
          <p:cNvSpPr txBox="1"/>
          <p:nvPr/>
        </p:nvSpPr>
        <p:spPr>
          <a:xfrm>
            <a:off x="434156" y="5153414"/>
            <a:ext cx="3848023" cy="923330"/>
          </a:xfrm>
          <a:prstGeom prst="rect">
            <a:avLst/>
          </a:prstGeom>
          <a:noFill/>
          <a:ln>
            <a:solidFill>
              <a:schemeClr val="accent1"/>
            </a:solidFill>
          </a:ln>
        </p:spPr>
        <p:txBody>
          <a:bodyPr wrap="square" rtlCol="0">
            <a:spAutoFit/>
          </a:bodyPr>
          <a:lstStyle/>
          <a:p>
            <a:r>
              <a:rPr lang="en-GB"/>
              <a:t>Employment related features: employment status; occupations; sectors</a:t>
            </a:r>
          </a:p>
        </p:txBody>
      </p:sp>
      <p:sp>
        <p:nvSpPr>
          <p:cNvPr id="7" name="ZoneTexte 6">
            <a:extLst>
              <a:ext uri="{FF2B5EF4-FFF2-40B4-BE49-F238E27FC236}">
                <a16:creationId xmlns:a16="http://schemas.microsoft.com/office/drawing/2014/main" id="{6EDF51BE-74F7-43D2-91D6-31F208869F6E}"/>
              </a:ext>
            </a:extLst>
          </p:cNvPr>
          <p:cNvSpPr txBox="1"/>
          <p:nvPr/>
        </p:nvSpPr>
        <p:spPr>
          <a:xfrm>
            <a:off x="413877" y="2501708"/>
            <a:ext cx="3868302" cy="646331"/>
          </a:xfrm>
          <a:prstGeom prst="rect">
            <a:avLst/>
          </a:prstGeom>
          <a:noFill/>
        </p:spPr>
        <p:txBody>
          <a:bodyPr wrap="square" rtlCol="0">
            <a:spAutoFit/>
          </a:bodyPr>
          <a:lstStyle/>
          <a:p>
            <a:r>
              <a:rPr lang="en-GB" b="1" dirty="0">
                <a:solidFill>
                  <a:schemeClr val="tx2"/>
                </a:solidFill>
              </a:rPr>
              <a:t>Workers more likely to be in informal employment</a:t>
            </a:r>
          </a:p>
        </p:txBody>
      </p:sp>
      <p:sp>
        <p:nvSpPr>
          <p:cNvPr id="14" name="ZoneTexte 13">
            <a:extLst>
              <a:ext uri="{FF2B5EF4-FFF2-40B4-BE49-F238E27FC236}">
                <a16:creationId xmlns:a16="http://schemas.microsoft.com/office/drawing/2014/main" id="{1A5F49AC-713D-476C-AA3F-A124F990589A}"/>
              </a:ext>
            </a:extLst>
          </p:cNvPr>
          <p:cNvSpPr txBox="1"/>
          <p:nvPr/>
        </p:nvSpPr>
        <p:spPr>
          <a:xfrm>
            <a:off x="4358387" y="3905183"/>
            <a:ext cx="4499992" cy="1200329"/>
          </a:xfrm>
          <a:prstGeom prst="rect">
            <a:avLst/>
          </a:prstGeom>
          <a:noFill/>
          <a:ln>
            <a:solidFill>
              <a:schemeClr val="accent1"/>
            </a:solidFill>
          </a:ln>
        </p:spPr>
        <p:txBody>
          <a:bodyPr wrap="square" rtlCol="0">
            <a:spAutoFit/>
          </a:bodyPr>
          <a:lstStyle/>
          <a:p>
            <a:pPr marL="285750" indent="-285750">
              <a:buFont typeface="Courier New" panose="02070309020205020404" pitchFamily="49" charset="0"/>
              <a:buChar char="o"/>
            </a:pPr>
            <a:r>
              <a:rPr lang="en-GB" dirty="0"/>
              <a:t>Women / men</a:t>
            </a:r>
          </a:p>
          <a:p>
            <a:pPr marL="285750" indent="-285750">
              <a:buFont typeface="Courier New" panose="02070309020205020404" pitchFamily="49" charset="0"/>
              <a:buChar char="o"/>
            </a:pPr>
            <a:r>
              <a:rPr lang="en-GB" dirty="0"/>
              <a:t>The youth compared to adults or senior workers</a:t>
            </a:r>
          </a:p>
          <a:p>
            <a:pPr marL="285750" indent="-285750">
              <a:buFont typeface="Courier New" panose="02070309020205020404" pitchFamily="49" charset="0"/>
              <a:buChar char="o"/>
            </a:pPr>
            <a:r>
              <a:rPr lang="en-GB" dirty="0"/>
              <a:t>In rural versus urban areas</a:t>
            </a:r>
          </a:p>
        </p:txBody>
      </p:sp>
      <p:sp>
        <p:nvSpPr>
          <p:cNvPr id="17" name="ZoneTexte 16">
            <a:extLst>
              <a:ext uri="{FF2B5EF4-FFF2-40B4-BE49-F238E27FC236}">
                <a16:creationId xmlns:a16="http://schemas.microsoft.com/office/drawing/2014/main" id="{B98F3201-B8B0-41A1-AC83-579A1CE39D29}"/>
              </a:ext>
            </a:extLst>
          </p:cNvPr>
          <p:cNvSpPr txBox="1"/>
          <p:nvPr/>
        </p:nvSpPr>
        <p:spPr>
          <a:xfrm>
            <a:off x="4368972" y="3169633"/>
            <a:ext cx="4499992" cy="369332"/>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GB" dirty="0"/>
              <a:t>Share of informal employment among:</a:t>
            </a:r>
          </a:p>
        </p:txBody>
      </p:sp>
      <p:sp>
        <p:nvSpPr>
          <p:cNvPr id="20" name="ZoneTexte 19">
            <a:extLst>
              <a:ext uri="{FF2B5EF4-FFF2-40B4-BE49-F238E27FC236}">
                <a16:creationId xmlns:a16="http://schemas.microsoft.com/office/drawing/2014/main" id="{B5DDB56D-ECD7-4874-99E8-9F8E19AF31E7}"/>
              </a:ext>
            </a:extLst>
          </p:cNvPr>
          <p:cNvSpPr txBox="1"/>
          <p:nvPr/>
        </p:nvSpPr>
        <p:spPr>
          <a:xfrm>
            <a:off x="4342269" y="5153414"/>
            <a:ext cx="4499992" cy="1477328"/>
          </a:xfrm>
          <a:prstGeom prst="rect">
            <a:avLst/>
          </a:prstGeom>
          <a:noFill/>
          <a:ln>
            <a:solidFill>
              <a:schemeClr val="accent1"/>
            </a:solidFill>
          </a:ln>
        </p:spPr>
        <p:txBody>
          <a:bodyPr wrap="square" rtlCol="0">
            <a:spAutoFit/>
          </a:bodyPr>
          <a:lstStyle/>
          <a:p>
            <a:pPr marL="285750" indent="-285750">
              <a:buFont typeface="Courier New" panose="02070309020205020404" pitchFamily="49" charset="0"/>
              <a:buChar char="o"/>
            </a:pPr>
            <a:r>
              <a:rPr lang="en-GB" dirty="0"/>
              <a:t>Employees versus own-account workers and employers</a:t>
            </a:r>
          </a:p>
          <a:p>
            <a:pPr marL="285750" indent="-285750">
              <a:buFont typeface="Courier New" panose="02070309020205020404" pitchFamily="49" charset="0"/>
              <a:buChar char="o"/>
            </a:pPr>
            <a:r>
              <a:rPr lang="en-GB" dirty="0"/>
              <a:t>In agriculture; construction and other sectors</a:t>
            </a:r>
          </a:p>
          <a:p>
            <a:pPr marL="285750" indent="-285750">
              <a:buFont typeface="Courier New" panose="02070309020205020404" pitchFamily="49" charset="0"/>
              <a:buChar char="o"/>
            </a:pPr>
            <a:r>
              <a:rPr lang="en-GB" dirty="0"/>
              <a:t>Among domestic workers</a:t>
            </a:r>
          </a:p>
        </p:txBody>
      </p:sp>
      <p:sp>
        <p:nvSpPr>
          <p:cNvPr id="21" name="ZoneTexte 20">
            <a:extLst>
              <a:ext uri="{FF2B5EF4-FFF2-40B4-BE49-F238E27FC236}">
                <a16:creationId xmlns:a16="http://schemas.microsoft.com/office/drawing/2014/main" id="{460F9225-B92D-4C93-95F1-F96BBA36A398}"/>
              </a:ext>
            </a:extLst>
          </p:cNvPr>
          <p:cNvSpPr txBox="1"/>
          <p:nvPr/>
        </p:nvSpPr>
        <p:spPr>
          <a:xfrm>
            <a:off x="4990077" y="2558295"/>
            <a:ext cx="3868302" cy="369332"/>
          </a:xfrm>
          <a:prstGeom prst="rect">
            <a:avLst/>
          </a:prstGeom>
          <a:noFill/>
        </p:spPr>
        <p:txBody>
          <a:bodyPr wrap="square" rtlCol="0">
            <a:spAutoFit/>
          </a:bodyPr>
          <a:lstStyle/>
          <a:p>
            <a:pPr algn="r"/>
            <a:r>
              <a:rPr lang="en-GB" b="1" dirty="0">
                <a:solidFill>
                  <a:schemeClr val="tx2"/>
                </a:solidFill>
              </a:rPr>
              <a:t>Indicators:</a:t>
            </a:r>
          </a:p>
        </p:txBody>
      </p:sp>
    </p:spTree>
    <p:extLst>
      <p:ext uri="{BB962C8B-B14F-4D97-AF65-F5344CB8AC3E}">
        <p14:creationId xmlns:p14="http://schemas.microsoft.com/office/powerpoint/2010/main" val="103476577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9392"/>
            <a:ext cx="9144000" cy="1080120"/>
          </a:xfrm>
        </p:spPr>
        <p:txBody>
          <a:bodyPr>
            <a:noAutofit/>
          </a:bodyPr>
          <a:lstStyle/>
          <a:p>
            <a:pPr algn="r"/>
            <a:r>
              <a:rPr lang="en-GB" dirty="0">
                <a:solidFill>
                  <a:schemeClr val="accent1"/>
                </a:solidFill>
                <a:latin typeface="Calibri" panose="020F0502020204030204" pitchFamily="34" charset="0"/>
                <a:cs typeface="Calibri" panose="020F0502020204030204" pitchFamily="34" charset="0"/>
              </a:rPr>
              <a:t>4.  Workers most exposed to informal employment</a:t>
            </a:r>
            <a:r>
              <a:rPr lang="en-GB" sz="3600" dirty="0">
                <a:solidFill>
                  <a:schemeClr val="accent1"/>
                </a:solidFill>
                <a:latin typeface="Calibri" panose="020F0502020204030204" pitchFamily="34" charset="0"/>
                <a:cs typeface="Calibri" panose="020F0502020204030204" pitchFamily="34" charset="0"/>
              </a:rPr>
              <a:t>?</a:t>
            </a:r>
            <a:br>
              <a:rPr lang="en-GB" sz="3600" dirty="0">
                <a:solidFill>
                  <a:schemeClr val="accent1"/>
                </a:solidFill>
                <a:latin typeface="Calibri" panose="020F0502020204030204" pitchFamily="34" charset="0"/>
                <a:cs typeface="Calibri" panose="020F0502020204030204" pitchFamily="34" charset="0"/>
              </a:rPr>
            </a:br>
            <a:r>
              <a:rPr lang="en-GB" sz="2400" b="1" dirty="0">
                <a:solidFill>
                  <a:schemeClr val="accent1"/>
                </a:solidFill>
                <a:latin typeface="Calibri" panose="020F0502020204030204" pitchFamily="34" charset="0"/>
                <a:cs typeface="Calibri" panose="020F0502020204030204" pitchFamily="34" charset="0"/>
              </a:rPr>
              <a:t>% informal employment for employees &amp; entrepreneurs?</a:t>
            </a:r>
            <a:endParaRPr lang="en-GB" sz="2400" dirty="0">
              <a:solidFill>
                <a:schemeClr val="accent1"/>
              </a:solidFill>
              <a:latin typeface="Calibri" panose="020F0502020204030204" pitchFamily="34" charset="0"/>
              <a:cs typeface="Calibri" panose="020F0502020204030204" pitchFamily="34" charset="0"/>
            </a:endParaRPr>
          </a:p>
        </p:txBody>
      </p:sp>
      <p:pic>
        <p:nvPicPr>
          <p:cNvPr id="3" name="Image 2">
            <a:extLst>
              <a:ext uri="{FF2B5EF4-FFF2-40B4-BE49-F238E27FC236}">
                <a16:creationId xmlns:a16="http://schemas.microsoft.com/office/drawing/2014/main" id="{526D9F78-EEC2-45D6-A06A-CBFFA32C6A71}"/>
              </a:ext>
            </a:extLst>
          </p:cNvPr>
          <p:cNvPicPr>
            <a:picLocks noChangeAspect="1"/>
          </p:cNvPicPr>
          <p:nvPr/>
        </p:nvPicPr>
        <p:blipFill>
          <a:blip r:embed="rId3"/>
          <a:stretch>
            <a:fillRect/>
          </a:stretch>
        </p:blipFill>
        <p:spPr>
          <a:xfrm>
            <a:off x="467544" y="2996952"/>
            <a:ext cx="8480271" cy="3688400"/>
          </a:xfrm>
          <a:prstGeom prst="rect">
            <a:avLst/>
          </a:prstGeom>
          <a:ln>
            <a:solidFill>
              <a:srgbClr val="00B0F0"/>
            </a:solidFill>
          </a:ln>
        </p:spPr>
      </p:pic>
      <p:sp>
        <p:nvSpPr>
          <p:cNvPr id="5" name="ZoneTexte 4">
            <a:extLst>
              <a:ext uri="{FF2B5EF4-FFF2-40B4-BE49-F238E27FC236}">
                <a16:creationId xmlns:a16="http://schemas.microsoft.com/office/drawing/2014/main" id="{2E469E9B-D22A-4BE0-BE0B-A660E0EA5F66}"/>
              </a:ext>
            </a:extLst>
          </p:cNvPr>
          <p:cNvSpPr txBox="1"/>
          <p:nvPr/>
        </p:nvSpPr>
        <p:spPr>
          <a:xfrm>
            <a:off x="200056" y="980728"/>
            <a:ext cx="8640960" cy="1846659"/>
          </a:xfrm>
          <a:prstGeom prst="rect">
            <a:avLst/>
          </a:prstGeom>
          <a:solidFill>
            <a:schemeClr val="accent1">
              <a:lumMod val="20000"/>
              <a:lumOff val="80000"/>
            </a:schemeClr>
          </a:solidFill>
          <a:ln>
            <a:solidFill>
              <a:schemeClr val="accent1"/>
            </a:solidFill>
          </a:ln>
        </p:spPr>
        <p:txBody>
          <a:bodyPr wrap="square" rtlCol="0">
            <a:spAutoFit/>
          </a:bodyPr>
          <a:lstStyle/>
          <a:p>
            <a:r>
              <a:rPr lang="en-GB" sz="2400" b="1" dirty="0">
                <a:latin typeface="Calibri" panose="020F0502020204030204" pitchFamily="34" charset="0"/>
                <a:cs typeface="Calibri" panose="020F0502020204030204" pitchFamily="34" charset="0"/>
              </a:rPr>
              <a:t>% informal employment by employment status</a:t>
            </a:r>
          </a:p>
          <a:p>
            <a:pPr marL="1797050" indent="-1797050">
              <a:tabLst>
                <a:tab pos="1797050" algn="l"/>
              </a:tabLst>
            </a:pPr>
            <a:r>
              <a:rPr lang="en-GB" dirty="0">
                <a:solidFill>
                  <a:srgbClr val="0070C0"/>
                </a:solidFill>
                <a:latin typeface="Calibri" panose="020F0502020204030204" pitchFamily="34" charset="0"/>
                <a:cs typeface="Calibri" panose="020F0502020204030204" pitchFamily="34" charset="0"/>
              </a:rPr>
              <a:t>Common trends</a:t>
            </a:r>
            <a:r>
              <a:rPr lang="en-GB" dirty="0">
                <a:latin typeface="Calibri" panose="020F0502020204030204" pitchFamily="34" charset="0"/>
                <a:cs typeface="Calibri" panose="020F0502020204030204" pitchFamily="34" charset="0"/>
              </a:rPr>
              <a:t>: 	Independent workers are the most affected by informality</a:t>
            </a:r>
          </a:p>
          <a:p>
            <a:pPr marL="1797050" indent="-1797050">
              <a:tabLst>
                <a:tab pos="1797050" algn="l"/>
              </a:tabLst>
            </a:pPr>
            <a:r>
              <a:rPr lang="en-GB" dirty="0">
                <a:solidFill>
                  <a:srgbClr val="0070C0"/>
                </a:solidFill>
                <a:latin typeface="Calibri" panose="020F0502020204030204" pitchFamily="34" charset="0"/>
                <a:cs typeface="Calibri" panose="020F0502020204030204" pitchFamily="34" charset="0"/>
              </a:rPr>
              <a:t>Implications</a:t>
            </a:r>
            <a:r>
              <a:rPr lang="en-GB" dirty="0">
                <a:latin typeface="Calibri" panose="020F0502020204030204" pitchFamily="34" charset="0"/>
                <a:cs typeface="Calibri" panose="020F0502020204030204" pitchFamily="34" charset="0"/>
              </a:rPr>
              <a:t>	The structure of the labour market by status will influence the overall share of informal employment as well as the relative share of informal employment </a:t>
            </a:r>
            <a:r>
              <a:rPr lang="en-GB" b="1" dirty="0">
                <a:latin typeface="Calibri" panose="020F0502020204030204" pitchFamily="34" charset="0"/>
                <a:cs typeface="Calibri" panose="020F0502020204030204" pitchFamily="34" charset="0"/>
              </a:rPr>
              <a:t>in or outside formal sector enterprises </a:t>
            </a:r>
            <a:r>
              <a:rPr lang="en-GB" dirty="0">
                <a:latin typeface="Calibri" panose="020F0502020204030204" pitchFamily="34" charset="0"/>
                <a:cs typeface="Calibri" panose="020F0502020204030204" pitchFamily="34" charset="0"/>
              </a:rPr>
              <a:t>with implications in terms of the set of policy responses to be developed</a:t>
            </a:r>
          </a:p>
        </p:txBody>
      </p:sp>
      <p:sp>
        <p:nvSpPr>
          <p:cNvPr id="6" name="ZoneTexte 5">
            <a:extLst>
              <a:ext uri="{FF2B5EF4-FFF2-40B4-BE49-F238E27FC236}">
                <a16:creationId xmlns:a16="http://schemas.microsoft.com/office/drawing/2014/main" id="{CDCCD399-229F-4478-8624-1CD900F8D05E}"/>
              </a:ext>
            </a:extLst>
          </p:cNvPr>
          <p:cNvSpPr txBox="1"/>
          <p:nvPr/>
        </p:nvSpPr>
        <p:spPr>
          <a:xfrm rot="16200000">
            <a:off x="-1018060" y="5433350"/>
            <a:ext cx="2436233" cy="400110"/>
          </a:xfrm>
          <a:prstGeom prst="rect">
            <a:avLst/>
          </a:prstGeom>
          <a:solidFill>
            <a:schemeClr val="accent1"/>
          </a:solidFill>
        </p:spPr>
        <p:txBody>
          <a:bodyPr wrap="square" rtlCol="0">
            <a:spAutoFit/>
          </a:bodyPr>
          <a:lstStyle/>
          <a:p>
            <a:pPr algn="ctr"/>
            <a:r>
              <a:rPr lang="fr-FR" sz="2000" b="1" dirty="0" err="1">
                <a:solidFill>
                  <a:schemeClr val="bg1"/>
                </a:solidFill>
              </a:rPr>
              <a:t>Indicators</a:t>
            </a:r>
            <a:r>
              <a:rPr lang="fr-FR" sz="2000" b="1" dirty="0">
                <a:solidFill>
                  <a:schemeClr val="bg1"/>
                </a:solidFill>
              </a:rPr>
              <a:t>  5-6</a:t>
            </a:r>
          </a:p>
        </p:txBody>
      </p:sp>
    </p:spTree>
    <p:extLst>
      <p:ext uri="{BB962C8B-B14F-4D97-AF65-F5344CB8AC3E}">
        <p14:creationId xmlns:p14="http://schemas.microsoft.com/office/powerpoint/2010/main" val="1977442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9392"/>
            <a:ext cx="9144000" cy="1512168"/>
          </a:xfrm>
        </p:spPr>
        <p:txBody>
          <a:bodyPr>
            <a:noAutofit/>
          </a:bodyPr>
          <a:lstStyle/>
          <a:p>
            <a:pPr algn="r"/>
            <a:r>
              <a:rPr lang="en-GB" sz="3600" dirty="0">
                <a:solidFill>
                  <a:schemeClr val="accent1"/>
                </a:solidFill>
                <a:latin typeface="Calibri" panose="020F0502020204030204" pitchFamily="34" charset="0"/>
                <a:cs typeface="Calibri" panose="020F0502020204030204" pitchFamily="34" charset="0"/>
              </a:rPr>
              <a:t>4.  </a:t>
            </a:r>
            <a:r>
              <a:rPr lang="en-GB" dirty="0">
                <a:solidFill>
                  <a:schemeClr val="accent1"/>
                </a:solidFill>
                <a:latin typeface="Calibri" panose="020F0502020204030204" pitchFamily="34" charset="0"/>
                <a:cs typeface="Calibri" panose="020F0502020204030204" pitchFamily="34" charset="0"/>
              </a:rPr>
              <a:t>Workers most exposed to informal employment</a:t>
            </a:r>
            <a:r>
              <a:rPr lang="en-GB" sz="4000" dirty="0">
                <a:solidFill>
                  <a:schemeClr val="accent1"/>
                </a:solidFill>
                <a:latin typeface="Calibri" panose="020F0502020204030204" pitchFamily="34" charset="0"/>
                <a:cs typeface="Calibri" panose="020F0502020204030204" pitchFamily="34" charset="0"/>
              </a:rPr>
              <a:t>?</a:t>
            </a:r>
            <a:br>
              <a:rPr lang="en-GB" sz="4000" dirty="0">
                <a:solidFill>
                  <a:schemeClr val="accent1"/>
                </a:solidFill>
                <a:latin typeface="Calibri" panose="020F0502020204030204" pitchFamily="34" charset="0"/>
                <a:cs typeface="Calibri" panose="020F0502020204030204" pitchFamily="34" charset="0"/>
              </a:rPr>
            </a:br>
            <a:r>
              <a:rPr lang="en-GB" sz="2400" b="1" dirty="0">
                <a:solidFill>
                  <a:schemeClr val="accent1"/>
                </a:solidFill>
                <a:latin typeface="Calibri" panose="020F0502020204030204" pitchFamily="34" charset="0"/>
                <a:cs typeface="Calibri" panose="020F0502020204030204" pitchFamily="34" charset="0"/>
              </a:rPr>
              <a:t>Informal employment among employees: primarily an issue of formalization of jobs? </a:t>
            </a:r>
            <a:endParaRPr lang="en-GB" sz="2400" dirty="0">
              <a:solidFill>
                <a:schemeClr val="accent1"/>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a:stretch>
            <a:fillRect/>
          </a:stretch>
        </p:blipFill>
        <p:spPr>
          <a:xfrm>
            <a:off x="242348" y="1601416"/>
            <a:ext cx="4273981" cy="5256584"/>
          </a:xfrm>
          <a:prstGeom prst="rect">
            <a:avLst/>
          </a:prstGeom>
        </p:spPr>
      </p:pic>
      <p:sp>
        <p:nvSpPr>
          <p:cNvPr id="8" name="ZoneTexte 7">
            <a:extLst>
              <a:ext uri="{FF2B5EF4-FFF2-40B4-BE49-F238E27FC236}">
                <a16:creationId xmlns:a16="http://schemas.microsoft.com/office/drawing/2014/main" id="{282C7A25-238F-438F-9DDE-59D22821840E}"/>
              </a:ext>
            </a:extLst>
          </p:cNvPr>
          <p:cNvSpPr txBox="1"/>
          <p:nvPr/>
        </p:nvSpPr>
        <p:spPr>
          <a:xfrm>
            <a:off x="237246" y="1139306"/>
            <a:ext cx="4572000" cy="646331"/>
          </a:xfrm>
          <a:prstGeom prst="rect">
            <a:avLst/>
          </a:prstGeom>
          <a:noFill/>
        </p:spPr>
        <p:txBody>
          <a:bodyPr wrap="square" rtlCol="0">
            <a:spAutoFit/>
          </a:bodyPr>
          <a:lstStyle/>
          <a:p>
            <a:pPr algn="ctr"/>
            <a:r>
              <a:rPr lang="en-GB" dirty="0">
                <a:solidFill>
                  <a:schemeClr val="accent1"/>
                </a:solidFill>
              </a:rPr>
              <a:t>Share of informal employment (</a:t>
            </a:r>
            <a:r>
              <a:rPr lang="en-GB" b="1" dirty="0">
                <a:solidFill>
                  <a:schemeClr val="accent1"/>
                </a:solidFill>
              </a:rPr>
              <a:t>including agriculture</a:t>
            </a:r>
            <a:r>
              <a:rPr lang="en-GB" dirty="0">
                <a:solidFill>
                  <a:schemeClr val="accent1"/>
                </a:solidFill>
              </a:rPr>
              <a:t>) among </a:t>
            </a:r>
            <a:r>
              <a:rPr lang="en-GB" b="1" dirty="0">
                <a:solidFill>
                  <a:schemeClr val="accent1"/>
                </a:solidFill>
              </a:rPr>
              <a:t>employees</a:t>
            </a:r>
          </a:p>
        </p:txBody>
      </p:sp>
      <p:sp>
        <p:nvSpPr>
          <p:cNvPr id="9" name="TextBox 8"/>
          <p:cNvSpPr txBox="1"/>
          <p:nvPr/>
        </p:nvSpPr>
        <p:spPr>
          <a:xfrm>
            <a:off x="4775997" y="1448201"/>
            <a:ext cx="3930264" cy="4524315"/>
          </a:xfrm>
          <a:prstGeom prst="rect">
            <a:avLst/>
          </a:prstGeom>
          <a:noFill/>
          <a:ln>
            <a:solidFill>
              <a:schemeClr val="tx2">
                <a:lumMod val="40000"/>
                <a:lumOff val="60000"/>
              </a:schemeClr>
            </a:solidFill>
          </a:ln>
        </p:spPr>
        <p:txBody>
          <a:bodyPr wrap="square" rtlCol="0">
            <a:spAutoFit/>
          </a:bodyPr>
          <a:lstStyle/>
          <a:p>
            <a:r>
              <a:rPr lang="en-GB" dirty="0"/>
              <a:t>Those are the proportions of employees in informal employment</a:t>
            </a:r>
          </a:p>
          <a:p>
            <a:pPr marL="285750" indent="-285750">
              <a:buFontTx/>
              <a:buChar char="-"/>
            </a:pPr>
            <a:r>
              <a:rPr lang="en-GB" dirty="0"/>
              <a:t>In informal sector enterprises</a:t>
            </a:r>
          </a:p>
          <a:p>
            <a:pPr marL="285750" indent="-285750">
              <a:buFontTx/>
              <a:buChar char="-"/>
            </a:pPr>
            <a:r>
              <a:rPr lang="en-GB" dirty="0"/>
              <a:t>In formal sector enterprises</a:t>
            </a:r>
          </a:p>
          <a:p>
            <a:pPr marL="285750" indent="-285750">
              <a:buFontTx/>
              <a:buChar char="-"/>
            </a:pPr>
            <a:r>
              <a:rPr lang="en-GB" dirty="0"/>
              <a:t>In households</a:t>
            </a:r>
          </a:p>
          <a:p>
            <a:pPr marL="285750" indent="-285750">
              <a:buFontTx/>
              <a:buChar char="-"/>
            </a:pPr>
            <a:endParaRPr lang="en-GB" dirty="0"/>
          </a:p>
          <a:p>
            <a:r>
              <a:rPr lang="en-GB" dirty="0"/>
              <a:t>Q1 - Can you identify 3 countries where it seems that informality among employees is primarily an issue of </a:t>
            </a:r>
            <a:r>
              <a:rPr lang="en-GB" b="1" dirty="0"/>
              <a:t>formalization of jobs?</a:t>
            </a:r>
          </a:p>
          <a:p>
            <a:r>
              <a:rPr lang="en-GB" dirty="0"/>
              <a:t>i.e. informal employment in formal sector enterprises</a:t>
            </a:r>
          </a:p>
          <a:p>
            <a:endParaRPr lang="en-GB" b="1" dirty="0"/>
          </a:p>
          <a:p>
            <a:r>
              <a:rPr lang="en-GB" dirty="0"/>
              <a:t>Q2 – What does this mean in terms of policy objectives? </a:t>
            </a:r>
            <a:r>
              <a:rPr lang="en-GB" sz="1600" dirty="0"/>
              <a:t>(link with criteria used to measure informal employment)</a:t>
            </a:r>
          </a:p>
        </p:txBody>
      </p:sp>
      <p:pic>
        <p:nvPicPr>
          <p:cNvPr id="10" name="Picture 3"/>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6840005" y="6048737"/>
            <a:ext cx="357522" cy="770048"/>
          </a:xfrm>
          <a:prstGeom prst="rect">
            <a:avLst/>
          </a:prstGeom>
          <a:noFill/>
          <a:ln w="9525">
            <a:noFill/>
            <a:miter lim="800000"/>
            <a:headEnd/>
            <a:tailEnd/>
          </a:ln>
          <a:effectLst/>
        </p:spPr>
      </p:pic>
      <p:pic>
        <p:nvPicPr>
          <p:cNvPr id="11" name="Picture 3"/>
          <p:cNvPicPr>
            <a:picLocks noChangeAspect="1" noChangeArrowheads="1"/>
          </p:cNvPicPr>
          <p:nvPr/>
        </p:nvPicPr>
        <p:blipFill>
          <a:blip r:embed="rId4" cstate="print">
            <a:duotone>
              <a:schemeClr val="accent2">
                <a:shade val="45000"/>
                <a:satMod val="135000"/>
              </a:schemeClr>
              <a:prstClr val="white"/>
            </a:duotone>
            <a:lum bright="40000"/>
          </a:blip>
          <a:srcRect/>
          <a:stretch>
            <a:fillRect/>
          </a:stretch>
        </p:blipFill>
        <p:spPr bwMode="auto">
          <a:xfrm flipH="1">
            <a:off x="7137441" y="6020791"/>
            <a:ext cx="432048" cy="770048"/>
          </a:xfrm>
          <a:prstGeom prst="rect">
            <a:avLst/>
          </a:prstGeom>
          <a:noFill/>
          <a:ln w="9525">
            <a:noFill/>
            <a:miter lim="800000"/>
            <a:headEnd/>
            <a:tailEnd/>
          </a:ln>
          <a:effectLst/>
        </p:spPr>
      </p:pic>
      <p:pic>
        <p:nvPicPr>
          <p:cNvPr id="12" name="Picture 3"/>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5315221" y="5930328"/>
            <a:ext cx="467974" cy="878310"/>
          </a:xfrm>
          <a:prstGeom prst="rect">
            <a:avLst/>
          </a:prstGeom>
          <a:noFill/>
          <a:ln w="9525">
            <a:noFill/>
            <a:miter lim="800000"/>
            <a:headEnd/>
            <a:tailEnd/>
          </a:ln>
          <a:effectLst/>
        </p:spPr>
      </p:pic>
      <p:pic>
        <p:nvPicPr>
          <p:cNvPr id="13" name="Picture 3"/>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flipH="1">
            <a:off x="5612655" y="5902381"/>
            <a:ext cx="565525" cy="878311"/>
          </a:xfrm>
          <a:prstGeom prst="rect">
            <a:avLst/>
          </a:prstGeom>
          <a:noFill/>
          <a:ln w="9525">
            <a:noFill/>
            <a:miter lim="800000"/>
            <a:headEnd/>
            <a:tailEnd/>
          </a:ln>
          <a:effectLst/>
        </p:spPr>
      </p:pic>
      <p:pic>
        <p:nvPicPr>
          <p:cNvPr id="14" name="Picture 3"/>
          <p:cNvPicPr>
            <a:picLocks noChangeAspect="1" noChangeArrowheads="1"/>
          </p:cNvPicPr>
          <p:nvPr/>
        </p:nvPicPr>
        <p:blipFill>
          <a:blip r:embed="rId4" cstate="print">
            <a:clrChange>
              <a:clrFrom>
                <a:srgbClr val="000000"/>
              </a:clrFrom>
              <a:clrTo>
                <a:srgbClr val="000000">
                  <a:alpha val="0"/>
                </a:srgbClr>
              </a:clrTo>
            </a:clrChange>
            <a:duotone>
              <a:prstClr val="black"/>
              <a:schemeClr val="accent5">
                <a:tint val="45000"/>
                <a:satMod val="400000"/>
              </a:schemeClr>
            </a:duotone>
          </a:blip>
          <a:srcRect/>
          <a:stretch>
            <a:fillRect/>
          </a:stretch>
        </p:blipFill>
        <p:spPr bwMode="auto">
          <a:xfrm rot="401101">
            <a:off x="8446124" y="2945256"/>
            <a:ext cx="599847" cy="1169452"/>
          </a:xfrm>
          <a:prstGeom prst="rect">
            <a:avLst/>
          </a:prstGeom>
          <a:noFill/>
          <a:ln w="9525">
            <a:noFill/>
            <a:miter lim="800000"/>
            <a:headEnd/>
            <a:tailEnd/>
          </a:ln>
          <a:effectLst/>
        </p:spPr>
      </p:pic>
      <p:pic>
        <p:nvPicPr>
          <p:cNvPr id="15" name="Picture 3"/>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8459982" y="4518507"/>
            <a:ext cx="357522" cy="770048"/>
          </a:xfrm>
          <a:prstGeom prst="rect">
            <a:avLst/>
          </a:prstGeom>
          <a:noFill/>
          <a:ln w="9525">
            <a:noFill/>
            <a:miter lim="800000"/>
            <a:headEnd/>
            <a:tailEnd/>
          </a:ln>
          <a:effectLst/>
        </p:spPr>
      </p:pic>
      <p:pic>
        <p:nvPicPr>
          <p:cNvPr id="16" name="Picture 3"/>
          <p:cNvPicPr>
            <a:picLocks noChangeAspect="1" noChangeArrowheads="1"/>
          </p:cNvPicPr>
          <p:nvPr/>
        </p:nvPicPr>
        <p:blipFill>
          <a:blip r:embed="rId4" cstate="print">
            <a:duotone>
              <a:schemeClr val="accent2">
                <a:shade val="45000"/>
                <a:satMod val="135000"/>
              </a:schemeClr>
              <a:prstClr val="white"/>
            </a:duotone>
            <a:lum bright="40000"/>
          </a:blip>
          <a:srcRect/>
          <a:stretch>
            <a:fillRect/>
          </a:stretch>
        </p:blipFill>
        <p:spPr bwMode="auto">
          <a:xfrm flipH="1">
            <a:off x="8757418" y="4490561"/>
            <a:ext cx="432048" cy="770048"/>
          </a:xfrm>
          <a:prstGeom prst="rect">
            <a:avLst/>
          </a:prstGeom>
          <a:noFill/>
          <a:ln w="9525">
            <a:noFill/>
            <a:miter lim="800000"/>
            <a:headEnd/>
            <a:tailEnd/>
          </a:ln>
          <a:effectLst/>
        </p:spPr>
      </p:pic>
      <p:pic>
        <p:nvPicPr>
          <p:cNvPr id="21" name="Picture 3"/>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flipH="1">
            <a:off x="8523803" y="5402104"/>
            <a:ext cx="637076" cy="1408029"/>
          </a:xfrm>
          <a:prstGeom prst="rect">
            <a:avLst/>
          </a:prstGeom>
          <a:noFill/>
          <a:ln w="9525">
            <a:noFill/>
            <a:miter lim="800000"/>
            <a:headEnd/>
            <a:tailEnd/>
          </a:ln>
          <a:effectLst/>
        </p:spPr>
      </p:pic>
      <p:pic>
        <p:nvPicPr>
          <p:cNvPr id="22" name="Picture 3"/>
          <p:cNvPicPr>
            <a:picLocks noChangeAspect="1" noChangeArrowheads="1"/>
          </p:cNvPicPr>
          <p:nvPr/>
        </p:nvPicPr>
        <p:blipFill>
          <a:blip r:embed="rId4" cstate="print">
            <a:duotone>
              <a:schemeClr val="accent3">
                <a:shade val="45000"/>
                <a:satMod val="135000"/>
              </a:schemeClr>
              <a:prstClr val="white"/>
            </a:duotone>
            <a:lum bright="20000"/>
          </a:blip>
          <a:srcRect/>
          <a:stretch>
            <a:fillRect/>
          </a:stretch>
        </p:blipFill>
        <p:spPr bwMode="auto">
          <a:xfrm rot="9982041">
            <a:off x="4725385" y="5719167"/>
            <a:ext cx="467974" cy="1014020"/>
          </a:xfrm>
          <a:prstGeom prst="rect">
            <a:avLst/>
          </a:prstGeom>
          <a:noFill/>
          <a:ln w="9525">
            <a:noFill/>
            <a:miter lim="800000"/>
            <a:headEnd/>
            <a:tailEnd/>
          </a:ln>
          <a:effectLst/>
        </p:spPr>
      </p:pic>
    </p:spTree>
    <p:extLst>
      <p:ext uri="{BB962C8B-B14F-4D97-AF65-F5344CB8AC3E}">
        <p14:creationId xmlns:p14="http://schemas.microsoft.com/office/powerpoint/2010/main" val="2015135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2"/>
            <a:ext cx="9081024" cy="1080120"/>
          </a:xfrm>
        </p:spPr>
        <p:txBody>
          <a:bodyPr>
            <a:noAutofit/>
          </a:bodyPr>
          <a:lstStyle/>
          <a:p>
            <a:pPr algn="r"/>
            <a:r>
              <a:rPr lang="en-GB" sz="3600" dirty="0">
                <a:solidFill>
                  <a:schemeClr val="accent1"/>
                </a:solidFill>
                <a:latin typeface="Calibri" panose="020F0502020204030204" pitchFamily="34" charset="0"/>
                <a:cs typeface="Calibri" panose="020F0502020204030204" pitchFamily="34" charset="0"/>
              </a:rPr>
              <a:t>4. </a:t>
            </a:r>
            <a:r>
              <a:rPr lang="en-GB" dirty="0">
                <a:solidFill>
                  <a:schemeClr val="accent1"/>
                </a:solidFill>
                <a:latin typeface="Calibri" panose="020F0502020204030204" pitchFamily="34" charset="0"/>
                <a:cs typeface="Calibri" panose="020F0502020204030204" pitchFamily="34" charset="0"/>
              </a:rPr>
              <a:t>Workers most likely to be in formal employment</a:t>
            </a:r>
            <a:r>
              <a:rPr lang="en-GB" sz="3600" dirty="0">
                <a:solidFill>
                  <a:schemeClr val="accent1"/>
                </a:solidFill>
                <a:latin typeface="Calibri" panose="020F0502020204030204" pitchFamily="34" charset="0"/>
                <a:cs typeface="Calibri" panose="020F0502020204030204" pitchFamily="34" charset="0"/>
              </a:rPr>
              <a:t>?</a:t>
            </a:r>
            <a:br>
              <a:rPr lang="en-GB" sz="3600" dirty="0">
                <a:solidFill>
                  <a:schemeClr val="accent1"/>
                </a:solidFill>
                <a:latin typeface="Calibri" panose="020F0502020204030204" pitchFamily="34" charset="0"/>
                <a:cs typeface="Calibri" panose="020F0502020204030204" pitchFamily="34" charset="0"/>
              </a:rPr>
            </a:br>
            <a:r>
              <a:rPr lang="en-GB" sz="2800" b="1" dirty="0">
                <a:solidFill>
                  <a:schemeClr val="accent1"/>
                </a:solidFill>
                <a:latin typeface="Calibri" panose="020F0502020204030204" pitchFamily="34" charset="0"/>
                <a:cs typeface="Calibri" panose="020F0502020204030204" pitchFamily="34" charset="0"/>
              </a:rPr>
              <a:t>The age profile of </a:t>
            </a:r>
            <a:r>
              <a:rPr lang="en-GB" sz="2800" b="1" dirty="0" err="1">
                <a:solidFill>
                  <a:schemeClr val="accent1"/>
                </a:solidFill>
                <a:latin typeface="Calibri" panose="020F0502020204030204" pitchFamily="34" charset="0"/>
                <a:cs typeface="Calibri" panose="020F0502020204030204" pitchFamily="34" charset="0"/>
              </a:rPr>
              <a:t>fomality</a:t>
            </a:r>
            <a:endParaRPr lang="en-GB" sz="2800" dirty="0">
              <a:solidFill>
                <a:schemeClr val="accent1"/>
              </a:solidFill>
              <a:latin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403E6446-8CDC-480E-802A-A599439F24CB}"/>
              </a:ext>
            </a:extLst>
          </p:cNvPr>
          <p:cNvSpPr txBox="1"/>
          <p:nvPr/>
        </p:nvSpPr>
        <p:spPr>
          <a:xfrm>
            <a:off x="390757" y="6280747"/>
            <a:ext cx="8749948" cy="830997"/>
          </a:xfrm>
          <a:prstGeom prst="rect">
            <a:avLst/>
          </a:prstGeom>
          <a:noFill/>
        </p:spPr>
        <p:txBody>
          <a:bodyPr wrap="square" rtlCol="0">
            <a:spAutoFit/>
          </a:bodyPr>
          <a:lstStyle/>
          <a:p>
            <a:r>
              <a:rPr lang="en-GB" sz="1200" b="1" dirty="0">
                <a:solidFill>
                  <a:schemeClr val="bg1"/>
                </a:solidFill>
              </a:rPr>
              <a:t>Source</a:t>
            </a:r>
            <a:r>
              <a:rPr lang="en-GB" sz="1200" dirty="0">
                <a:solidFill>
                  <a:schemeClr val="bg1"/>
                </a:solidFill>
              </a:rPr>
              <a:t>: ILO based on household surveys. </a:t>
            </a:r>
          </a:p>
          <a:p>
            <a:r>
              <a:rPr lang="en-GB" sz="1200" b="1" dirty="0">
                <a:solidFill>
                  <a:schemeClr val="bg1"/>
                </a:solidFill>
              </a:rPr>
              <a:t>Note</a:t>
            </a:r>
            <a:r>
              <a:rPr lang="en-GB" sz="1200" dirty="0">
                <a:solidFill>
                  <a:schemeClr val="bg1"/>
                </a:solidFill>
              </a:rPr>
              <a:t>: Global estimates based </a:t>
            </a:r>
            <a:r>
              <a:rPr lang="en-US" sz="1200" dirty="0">
                <a:solidFill>
                  <a:schemeClr val="bg1"/>
                </a:solidFill>
              </a:rPr>
              <a:t>on 108 countries representing more than 85 per cent of total employment. </a:t>
            </a:r>
            <a:r>
              <a:rPr lang="en-GB" sz="1200" dirty="0">
                <a:solidFill>
                  <a:schemeClr val="bg1"/>
                </a:solidFill>
              </a:rPr>
              <a:t>Harmonized definition of informal employment.</a:t>
            </a:r>
          </a:p>
          <a:p>
            <a:endParaRPr lang="fr-FR" sz="1200" dirty="0">
              <a:solidFill>
                <a:schemeClr val="bg1"/>
              </a:solidFill>
            </a:endParaRPr>
          </a:p>
        </p:txBody>
      </p:sp>
      <p:pic>
        <p:nvPicPr>
          <p:cNvPr id="13" name="Image 12">
            <a:extLst>
              <a:ext uri="{FF2B5EF4-FFF2-40B4-BE49-F238E27FC236}">
                <a16:creationId xmlns:a16="http://schemas.microsoft.com/office/drawing/2014/main" id="{214AAD20-5009-4F77-9CA8-5C0881074F85}"/>
              </a:ext>
            </a:extLst>
          </p:cNvPr>
          <p:cNvPicPr>
            <a:picLocks noChangeAspect="1"/>
          </p:cNvPicPr>
          <p:nvPr/>
        </p:nvPicPr>
        <p:blipFill>
          <a:blip r:embed="rId3"/>
          <a:stretch>
            <a:fillRect/>
          </a:stretch>
        </p:blipFill>
        <p:spPr>
          <a:xfrm>
            <a:off x="4603488" y="2527929"/>
            <a:ext cx="4310742" cy="4213325"/>
          </a:xfrm>
          <a:prstGeom prst="rect">
            <a:avLst/>
          </a:prstGeom>
          <a:ln>
            <a:solidFill>
              <a:srgbClr val="0099FF"/>
            </a:solidFill>
          </a:ln>
        </p:spPr>
      </p:pic>
      <p:pic>
        <p:nvPicPr>
          <p:cNvPr id="14" name="Image 13">
            <a:extLst>
              <a:ext uri="{FF2B5EF4-FFF2-40B4-BE49-F238E27FC236}">
                <a16:creationId xmlns:a16="http://schemas.microsoft.com/office/drawing/2014/main" id="{21F719DE-55BB-485B-B220-C05309223850}"/>
              </a:ext>
            </a:extLst>
          </p:cNvPr>
          <p:cNvPicPr>
            <a:picLocks noChangeAspect="1"/>
          </p:cNvPicPr>
          <p:nvPr/>
        </p:nvPicPr>
        <p:blipFill>
          <a:blip r:embed="rId4"/>
          <a:stretch>
            <a:fillRect/>
          </a:stretch>
        </p:blipFill>
        <p:spPr>
          <a:xfrm>
            <a:off x="390758" y="2527929"/>
            <a:ext cx="4027548" cy="4152698"/>
          </a:xfrm>
          <a:prstGeom prst="rect">
            <a:avLst/>
          </a:prstGeom>
          <a:ln>
            <a:solidFill>
              <a:srgbClr val="0099FF"/>
            </a:solidFill>
          </a:ln>
        </p:spPr>
      </p:pic>
      <p:sp>
        <p:nvSpPr>
          <p:cNvPr id="15" name="ZoneTexte 14">
            <a:extLst>
              <a:ext uri="{FF2B5EF4-FFF2-40B4-BE49-F238E27FC236}">
                <a16:creationId xmlns:a16="http://schemas.microsoft.com/office/drawing/2014/main" id="{1B3AA68E-2323-4B74-A85D-DDD24B4E73D0}"/>
              </a:ext>
            </a:extLst>
          </p:cNvPr>
          <p:cNvSpPr txBox="1"/>
          <p:nvPr/>
        </p:nvSpPr>
        <p:spPr>
          <a:xfrm>
            <a:off x="62976" y="712047"/>
            <a:ext cx="9144000" cy="1815882"/>
          </a:xfrm>
          <a:prstGeom prst="rect">
            <a:avLst/>
          </a:prstGeom>
          <a:noFill/>
        </p:spPr>
        <p:txBody>
          <a:bodyPr wrap="square" rtlCol="0">
            <a:spAutoFit/>
          </a:bodyPr>
          <a:lstStyle/>
          <a:p>
            <a:r>
              <a:rPr lang="en-GB" sz="2400" b="1" dirty="0">
                <a:solidFill>
                  <a:schemeClr val="accent1"/>
                </a:solidFill>
                <a:latin typeface="Calibri" panose="020F0502020204030204" pitchFamily="34" charset="0"/>
                <a:cs typeface="Calibri" panose="020F0502020204030204" pitchFamily="34" charset="0"/>
              </a:rPr>
              <a:t>% formal employment and age</a:t>
            </a:r>
          </a:p>
          <a:p>
            <a:pPr marL="1797050" indent="-1797050">
              <a:tabLst>
                <a:tab pos="1797050" algn="l"/>
              </a:tabLst>
            </a:pPr>
            <a:r>
              <a:rPr lang="en-GB" dirty="0">
                <a:solidFill>
                  <a:srgbClr val="0070C0"/>
                </a:solidFill>
                <a:latin typeface="Calibri" panose="020F0502020204030204" pitchFamily="34" charset="0"/>
                <a:cs typeface="Calibri" panose="020F0502020204030204" pitchFamily="34" charset="0"/>
              </a:rPr>
              <a:t>Common trends</a:t>
            </a:r>
            <a:r>
              <a:rPr lang="en-GB" dirty="0">
                <a:latin typeface="Calibri" panose="020F0502020204030204" pitchFamily="34" charset="0"/>
                <a:cs typeface="Calibri" panose="020F0502020204030204" pitchFamily="34" charset="0"/>
              </a:rPr>
              <a:t>: 	Inverse U curve with age: youth and older workers more affected by informality than others</a:t>
            </a:r>
            <a:endParaRPr lang="en-GB" sz="1700" dirty="0">
              <a:latin typeface="Calibri" panose="020F0502020204030204" pitchFamily="34" charset="0"/>
              <a:cs typeface="Calibri" panose="020F0502020204030204" pitchFamily="34" charset="0"/>
            </a:endParaRPr>
          </a:p>
          <a:p>
            <a:pPr marL="1797050" indent="-1797050">
              <a:tabLst>
                <a:tab pos="1797050" algn="l"/>
              </a:tabLst>
            </a:pPr>
            <a:r>
              <a:rPr lang="en-GB" dirty="0">
                <a:solidFill>
                  <a:srgbClr val="0070C0"/>
                </a:solidFill>
                <a:latin typeface="Calibri" panose="020F0502020204030204" pitchFamily="34" charset="0"/>
                <a:cs typeface="Calibri" panose="020F0502020204030204" pitchFamily="34" charset="0"/>
              </a:rPr>
              <a:t>Differences</a:t>
            </a:r>
            <a:r>
              <a:rPr lang="en-GB" dirty="0">
                <a:latin typeface="Calibri" panose="020F0502020204030204" pitchFamily="34" charset="0"/>
                <a:cs typeface="Calibri" panose="020F0502020204030204" pitchFamily="34" charset="0"/>
              </a:rPr>
              <a:t> :	</a:t>
            </a:r>
            <a:r>
              <a:rPr lang="en-GB" sz="1700" dirty="0">
                <a:latin typeface="Calibri" panose="020F0502020204030204" pitchFamily="34" charset="0"/>
                <a:cs typeface="Calibri" panose="020F0502020204030204" pitchFamily="34" charset="0"/>
              </a:rPr>
              <a:t>Main regional differences concern low-income countries and a widespread informality at all ages &amp; high income countries with youth relatively less affected than in other regions </a:t>
            </a:r>
          </a:p>
        </p:txBody>
      </p:sp>
    </p:spTree>
    <p:extLst>
      <p:ext uri="{BB962C8B-B14F-4D97-AF65-F5344CB8AC3E}">
        <p14:creationId xmlns:p14="http://schemas.microsoft.com/office/powerpoint/2010/main" val="2778376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78977" y="116632"/>
            <a:ext cx="8920183" cy="1296144"/>
          </a:xfrm>
        </p:spPr>
        <p:txBody>
          <a:bodyPr>
            <a:normAutofit fontScale="90000"/>
          </a:bodyPr>
          <a:lstStyle/>
          <a:p>
            <a:pPr algn="r">
              <a:spcBef>
                <a:spcPts val="300"/>
              </a:spcBef>
            </a:pPr>
            <a:r>
              <a:rPr lang="en-US" sz="4000" dirty="0">
                <a:solidFill>
                  <a:schemeClr val="accent1"/>
                </a:solidFill>
              </a:rPr>
              <a:t>4. Composition of informal employment?</a:t>
            </a:r>
            <a:br>
              <a:rPr lang="en-US" sz="4000" dirty="0">
                <a:solidFill>
                  <a:schemeClr val="accent1"/>
                </a:solidFill>
              </a:rPr>
            </a:br>
            <a:r>
              <a:rPr lang="en-US" sz="2700" dirty="0">
                <a:solidFill>
                  <a:schemeClr val="accent1"/>
                </a:solidFill>
              </a:rPr>
              <a:t>Answering to the question: </a:t>
            </a:r>
            <a:r>
              <a:rPr lang="en-GB" sz="2700" b="1" dirty="0">
                <a:solidFill>
                  <a:schemeClr val="accent1"/>
                </a:solidFill>
              </a:rPr>
              <a:t>Among workers in informal employment, who are those representing the majority?</a:t>
            </a:r>
            <a:r>
              <a:rPr lang="en-GB" altLang="en-US" sz="2000" dirty="0">
                <a:solidFill>
                  <a:srgbClr val="060606"/>
                </a:solidFill>
              </a:rPr>
              <a:t> </a:t>
            </a:r>
          </a:p>
        </p:txBody>
      </p:sp>
      <p:sp>
        <p:nvSpPr>
          <p:cNvPr id="6" name="ZoneTexte 5">
            <a:extLst>
              <a:ext uri="{FF2B5EF4-FFF2-40B4-BE49-F238E27FC236}">
                <a16:creationId xmlns:a16="http://schemas.microsoft.com/office/drawing/2014/main" id="{5CD7A43C-7DB5-48FC-845C-43AD46FF7BB5}"/>
              </a:ext>
            </a:extLst>
          </p:cNvPr>
          <p:cNvSpPr txBox="1"/>
          <p:nvPr/>
        </p:nvSpPr>
        <p:spPr>
          <a:xfrm>
            <a:off x="426600" y="1556792"/>
            <a:ext cx="8424936" cy="707886"/>
          </a:xfrm>
          <a:prstGeom prst="rect">
            <a:avLst/>
          </a:prstGeom>
          <a:noFill/>
        </p:spPr>
        <p:txBody>
          <a:bodyPr wrap="square" rtlCol="0">
            <a:spAutoFit/>
          </a:bodyPr>
          <a:lstStyle/>
          <a:p>
            <a:pPr marL="1260475" indent="-1260475"/>
            <a:r>
              <a:rPr lang="en-GB" sz="2000" b="1" dirty="0"/>
              <a:t>Question 3b: Composition of informal employment? What groups are the most represented among workers in informal employment? </a:t>
            </a:r>
          </a:p>
        </p:txBody>
      </p:sp>
      <p:sp>
        <p:nvSpPr>
          <p:cNvPr id="14" name="ZoneTexte 13">
            <a:extLst>
              <a:ext uri="{FF2B5EF4-FFF2-40B4-BE49-F238E27FC236}">
                <a16:creationId xmlns:a16="http://schemas.microsoft.com/office/drawing/2014/main" id="{1A5F49AC-713D-476C-AA3F-A124F990589A}"/>
              </a:ext>
            </a:extLst>
          </p:cNvPr>
          <p:cNvSpPr txBox="1"/>
          <p:nvPr/>
        </p:nvSpPr>
        <p:spPr>
          <a:xfrm>
            <a:off x="319125" y="3995354"/>
            <a:ext cx="4363081" cy="923330"/>
          </a:xfrm>
          <a:prstGeom prst="rect">
            <a:avLst/>
          </a:prstGeom>
          <a:noFill/>
          <a:ln>
            <a:solidFill>
              <a:schemeClr val="accent1"/>
            </a:solidFill>
          </a:ln>
        </p:spPr>
        <p:txBody>
          <a:bodyPr wrap="square" rtlCol="0">
            <a:spAutoFit/>
          </a:bodyPr>
          <a:lstStyle/>
          <a:p>
            <a:r>
              <a:rPr lang="en-GB" dirty="0"/>
              <a:t>Socio-demographic features: sex, age, rural/ urban location, level of education, size of household, marital status; etc.</a:t>
            </a:r>
          </a:p>
        </p:txBody>
      </p:sp>
      <p:sp>
        <p:nvSpPr>
          <p:cNvPr id="15" name="ZoneTexte 14">
            <a:extLst>
              <a:ext uri="{FF2B5EF4-FFF2-40B4-BE49-F238E27FC236}">
                <a16:creationId xmlns:a16="http://schemas.microsoft.com/office/drawing/2014/main" id="{ED24F087-E6E3-45D9-BBBF-78FFB1C03C1D}"/>
              </a:ext>
            </a:extLst>
          </p:cNvPr>
          <p:cNvSpPr txBox="1"/>
          <p:nvPr/>
        </p:nvSpPr>
        <p:spPr>
          <a:xfrm>
            <a:off x="338628" y="4981754"/>
            <a:ext cx="4343578" cy="646331"/>
          </a:xfrm>
          <a:prstGeom prst="rect">
            <a:avLst/>
          </a:prstGeom>
          <a:noFill/>
          <a:ln>
            <a:solidFill>
              <a:schemeClr val="accent1"/>
            </a:solidFill>
          </a:ln>
        </p:spPr>
        <p:txBody>
          <a:bodyPr wrap="square" rtlCol="0">
            <a:spAutoFit/>
          </a:bodyPr>
          <a:lstStyle/>
          <a:p>
            <a:r>
              <a:rPr lang="en-GB" dirty="0"/>
              <a:t>Employment related features: employment status; occupations; sectors</a:t>
            </a:r>
          </a:p>
        </p:txBody>
      </p:sp>
      <p:sp>
        <p:nvSpPr>
          <p:cNvPr id="17" name="ZoneTexte 16">
            <a:extLst>
              <a:ext uri="{FF2B5EF4-FFF2-40B4-BE49-F238E27FC236}">
                <a16:creationId xmlns:a16="http://schemas.microsoft.com/office/drawing/2014/main" id="{B98F3201-B8B0-41A1-AC83-579A1CE39D29}"/>
              </a:ext>
            </a:extLst>
          </p:cNvPr>
          <p:cNvSpPr txBox="1"/>
          <p:nvPr/>
        </p:nvSpPr>
        <p:spPr>
          <a:xfrm>
            <a:off x="319126" y="2995117"/>
            <a:ext cx="4363081" cy="923330"/>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GB" dirty="0"/>
              <a:t>Distribution of workers in informal employment (compared to those in  formal employment) by</a:t>
            </a:r>
          </a:p>
        </p:txBody>
      </p:sp>
      <p:sp>
        <p:nvSpPr>
          <p:cNvPr id="18" name="ZoneTexte 17">
            <a:extLst>
              <a:ext uri="{FF2B5EF4-FFF2-40B4-BE49-F238E27FC236}">
                <a16:creationId xmlns:a16="http://schemas.microsoft.com/office/drawing/2014/main" id="{27140070-A74E-41F4-ACC1-AD7D2DA9E10D}"/>
              </a:ext>
            </a:extLst>
          </p:cNvPr>
          <p:cNvSpPr txBox="1"/>
          <p:nvPr/>
        </p:nvSpPr>
        <p:spPr>
          <a:xfrm>
            <a:off x="319125" y="2434643"/>
            <a:ext cx="7488832" cy="369332"/>
          </a:xfrm>
          <a:prstGeom prst="rect">
            <a:avLst/>
          </a:prstGeom>
          <a:noFill/>
        </p:spPr>
        <p:txBody>
          <a:bodyPr wrap="square" rtlCol="0">
            <a:spAutoFit/>
          </a:bodyPr>
          <a:lstStyle/>
          <a:p>
            <a:r>
              <a:rPr lang="en-GB" b="1" dirty="0">
                <a:solidFill>
                  <a:schemeClr val="tx2"/>
                </a:solidFill>
              </a:rPr>
              <a:t>Composition of informal employment compared to formal employment</a:t>
            </a:r>
          </a:p>
        </p:txBody>
      </p:sp>
      <p:sp>
        <p:nvSpPr>
          <p:cNvPr id="12" name="ZoneTexte 11">
            <a:extLst>
              <a:ext uri="{FF2B5EF4-FFF2-40B4-BE49-F238E27FC236}">
                <a16:creationId xmlns:a16="http://schemas.microsoft.com/office/drawing/2014/main" id="{A3571B3C-30AD-404B-9E3B-865511BB915D}"/>
              </a:ext>
            </a:extLst>
          </p:cNvPr>
          <p:cNvSpPr txBox="1"/>
          <p:nvPr/>
        </p:nvSpPr>
        <p:spPr>
          <a:xfrm>
            <a:off x="4925988" y="3980454"/>
            <a:ext cx="4106144" cy="923330"/>
          </a:xfrm>
          <a:prstGeom prst="rect">
            <a:avLst/>
          </a:prstGeom>
          <a:noFill/>
          <a:ln>
            <a:solidFill>
              <a:schemeClr val="accent1"/>
            </a:solidFill>
          </a:ln>
        </p:spPr>
        <p:txBody>
          <a:bodyPr wrap="square" rtlCol="0">
            <a:spAutoFit/>
          </a:bodyPr>
          <a:lstStyle/>
          <a:p>
            <a:pPr marL="285750" indent="-285750">
              <a:buFont typeface="Courier New" panose="02070309020205020404" pitchFamily="49" charset="0"/>
              <a:buChar char="o"/>
            </a:pPr>
            <a:r>
              <a:rPr lang="en-GB" dirty="0"/>
              <a:t>Women / men</a:t>
            </a:r>
          </a:p>
          <a:p>
            <a:pPr marL="285750" indent="-285750">
              <a:buFont typeface="Courier New" panose="02070309020205020404" pitchFamily="49" charset="0"/>
              <a:buChar char="o"/>
            </a:pPr>
            <a:r>
              <a:rPr lang="en-GB" dirty="0"/>
              <a:t>youth, adults or senior workers</a:t>
            </a:r>
          </a:p>
          <a:p>
            <a:pPr marL="285750" indent="-285750">
              <a:buFont typeface="Courier New" panose="02070309020205020404" pitchFamily="49" charset="0"/>
              <a:buChar char="o"/>
            </a:pPr>
            <a:r>
              <a:rPr lang="en-GB" dirty="0"/>
              <a:t>Rural, urban</a:t>
            </a:r>
          </a:p>
        </p:txBody>
      </p:sp>
      <p:sp>
        <p:nvSpPr>
          <p:cNvPr id="13" name="ZoneTexte 12">
            <a:extLst>
              <a:ext uri="{FF2B5EF4-FFF2-40B4-BE49-F238E27FC236}">
                <a16:creationId xmlns:a16="http://schemas.microsoft.com/office/drawing/2014/main" id="{8DFA0718-B952-4D9E-8FE0-C0E4888944AD}"/>
              </a:ext>
            </a:extLst>
          </p:cNvPr>
          <p:cNvSpPr txBox="1"/>
          <p:nvPr/>
        </p:nvSpPr>
        <p:spPr>
          <a:xfrm>
            <a:off x="4967508" y="3020187"/>
            <a:ext cx="4023104" cy="646331"/>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GB" dirty="0"/>
              <a:t>Among those in informal employment, what is the proportion of:</a:t>
            </a:r>
          </a:p>
        </p:txBody>
      </p:sp>
      <p:sp>
        <p:nvSpPr>
          <p:cNvPr id="16" name="ZoneTexte 15">
            <a:extLst>
              <a:ext uri="{FF2B5EF4-FFF2-40B4-BE49-F238E27FC236}">
                <a16:creationId xmlns:a16="http://schemas.microsoft.com/office/drawing/2014/main" id="{CB0256DB-AF93-443D-988F-30846C304E6E}"/>
              </a:ext>
            </a:extLst>
          </p:cNvPr>
          <p:cNvSpPr txBox="1"/>
          <p:nvPr/>
        </p:nvSpPr>
        <p:spPr>
          <a:xfrm>
            <a:off x="4925988" y="4981754"/>
            <a:ext cx="4106144" cy="1200329"/>
          </a:xfrm>
          <a:prstGeom prst="rect">
            <a:avLst/>
          </a:prstGeom>
          <a:noFill/>
          <a:ln>
            <a:solidFill>
              <a:schemeClr val="accent1"/>
            </a:solidFill>
          </a:ln>
        </p:spPr>
        <p:txBody>
          <a:bodyPr wrap="square" rtlCol="0">
            <a:spAutoFit/>
          </a:bodyPr>
          <a:lstStyle/>
          <a:p>
            <a:pPr marL="285750" indent="-285750">
              <a:buFont typeface="Courier New" panose="02070309020205020404" pitchFamily="49" charset="0"/>
              <a:buChar char="o"/>
            </a:pPr>
            <a:r>
              <a:rPr lang="en-GB" dirty="0"/>
              <a:t>Employees versus own-account workers and employers</a:t>
            </a:r>
          </a:p>
          <a:p>
            <a:pPr marL="285750" indent="-285750">
              <a:buFont typeface="Courier New" panose="02070309020205020404" pitchFamily="49" charset="0"/>
              <a:buChar char="o"/>
            </a:pPr>
            <a:r>
              <a:rPr lang="en-GB" dirty="0"/>
              <a:t>Workers in agriculture; construction and other sectors</a:t>
            </a:r>
          </a:p>
        </p:txBody>
      </p:sp>
    </p:spTree>
    <p:extLst>
      <p:ext uri="{BB962C8B-B14F-4D97-AF65-F5344CB8AC3E}">
        <p14:creationId xmlns:p14="http://schemas.microsoft.com/office/powerpoint/2010/main" val="162472950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left)">
                                      <p:cBhvr>
                                        <p:cTn id="10" dur="500"/>
                                        <p:tgtEl>
                                          <p:spTgt spid="12">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wipe(left)">
                                      <p:cBhvr>
                                        <p:cTn id="13" dur="500"/>
                                        <p:tgtEl>
                                          <p:spTgt spid="1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9392"/>
            <a:ext cx="9144000" cy="1080120"/>
          </a:xfrm>
        </p:spPr>
        <p:txBody>
          <a:bodyPr>
            <a:noAutofit/>
          </a:bodyPr>
          <a:lstStyle/>
          <a:p>
            <a:pPr algn="r"/>
            <a:r>
              <a:rPr lang="en-GB" sz="3600" b="1" dirty="0">
                <a:solidFill>
                  <a:schemeClr val="accent1"/>
                </a:solidFill>
                <a:latin typeface="Calibri" panose="020F0502020204030204" pitchFamily="34" charset="0"/>
                <a:cs typeface="Calibri" panose="020F0502020204030204" pitchFamily="34" charset="0"/>
              </a:rPr>
              <a:t>4.  </a:t>
            </a:r>
            <a:r>
              <a:rPr lang="en-GB" sz="3600" dirty="0">
                <a:solidFill>
                  <a:schemeClr val="accent1"/>
                </a:solidFill>
                <a:latin typeface="Calibri" panose="020F0502020204030204" pitchFamily="34" charset="0"/>
                <a:cs typeface="Calibri" panose="020F0502020204030204" pitchFamily="34" charset="0"/>
              </a:rPr>
              <a:t>Composition of informal employment?</a:t>
            </a:r>
            <a:br>
              <a:rPr lang="en-GB" sz="3600" dirty="0">
                <a:solidFill>
                  <a:schemeClr val="accent1"/>
                </a:solidFill>
                <a:latin typeface="Calibri" panose="020F0502020204030204" pitchFamily="34" charset="0"/>
                <a:cs typeface="Calibri" panose="020F0502020204030204" pitchFamily="34" charset="0"/>
              </a:rPr>
            </a:br>
            <a:r>
              <a:rPr lang="en-GB" sz="2400" b="1" dirty="0">
                <a:solidFill>
                  <a:schemeClr val="accent1"/>
                </a:solidFill>
                <a:latin typeface="Calibri" panose="020F0502020204030204" pitchFamily="34" charset="0"/>
                <a:cs typeface="Calibri" panose="020F0502020204030204" pitchFamily="34" charset="0"/>
              </a:rPr>
              <a:t>Composition of informal &amp; formal employment by employment status</a:t>
            </a:r>
            <a:endParaRPr lang="en-GB" sz="2400" dirty="0">
              <a:solidFill>
                <a:schemeClr val="accent1"/>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9A23A06B-B6D4-49A6-9E45-B3AA806248E1}"/>
              </a:ext>
            </a:extLst>
          </p:cNvPr>
          <p:cNvPicPr>
            <a:picLocks noChangeAspect="1"/>
          </p:cNvPicPr>
          <p:nvPr/>
        </p:nvPicPr>
        <p:blipFill>
          <a:blip r:embed="rId3"/>
          <a:stretch>
            <a:fillRect/>
          </a:stretch>
        </p:blipFill>
        <p:spPr>
          <a:xfrm>
            <a:off x="323528" y="2708920"/>
            <a:ext cx="8604448" cy="3893089"/>
          </a:xfrm>
          <a:prstGeom prst="rect">
            <a:avLst/>
          </a:prstGeom>
          <a:ln>
            <a:solidFill>
              <a:srgbClr val="00B0F0"/>
            </a:solidFill>
          </a:ln>
        </p:spPr>
      </p:pic>
      <p:grpSp>
        <p:nvGrpSpPr>
          <p:cNvPr id="7" name="Group 6"/>
          <p:cNvGrpSpPr/>
          <p:nvPr/>
        </p:nvGrpSpPr>
        <p:grpSpPr>
          <a:xfrm>
            <a:off x="-108520" y="980728"/>
            <a:ext cx="9392983" cy="2000548"/>
            <a:chOff x="-108520" y="980728"/>
            <a:chExt cx="9392983" cy="2000548"/>
          </a:xfrm>
        </p:grpSpPr>
        <p:sp>
          <p:nvSpPr>
            <p:cNvPr id="5" name="ZoneTexte 4">
              <a:extLst>
                <a:ext uri="{FF2B5EF4-FFF2-40B4-BE49-F238E27FC236}">
                  <a16:creationId xmlns:a16="http://schemas.microsoft.com/office/drawing/2014/main" id="{3FCB26DF-3942-4346-A496-E831AE8B0B47}"/>
                </a:ext>
              </a:extLst>
            </p:cNvPr>
            <p:cNvSpPr txBox="1"/>
            <p:nvPr/>
          </p:nvSpPr>
          <p:spPr>
            <a:xfrm>
              <a:off x="179513" y="980728"/>
              <a:ext cx="9104950" cy="2000548"/>
            </a:xfrm>
            <a:prstGeom prst="rect">
              <a:avLst/>
            </a:prstGeom>
            <a:noFill/>
          </p:spPr>
          <p:txBody>
            <a:bodyPr wrap="square" rtlCol="0">
              <a:spAutoFit/>
            </a:bodyPr>
            <a:lstStyle/>
            <a:p>
              <a:r>
                <a:rPr lang="en-GB" sz="2400" b="1" dirty="0">
                  <a:latin typeface="Calibri" panose="020F0502020204030204" pitchFamily="34" charset="0"/>
                  <a:cs typeface="Calibri" panose="020F0502020204030204" pitchFamily="34" charset="0"/>
                </a:rPr>
                <a:t>Distribution of informal employment by status in employment</a:t>
              </a:r>
            </a:p>
            <a:p>
              <a:pPr marL="1797050" indent="-1797050">
                <a:tabLst>
                  <a:tab pos="1797050" algn="l"/>
                </a:tabLst>
              </a:pPr>
              <a:r>
                <a:rPr lang="en-GB" dirty="0">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The self employed represent 60% of those in informal employment and this this share increase with the decrease in the level of development (non-wage workers represent nearly 80% of informally employed people in low-income countries)</a:t>
              </a:r>
            </a:p>
            <a:p>
              <a:pPr marL="1797050" indent="-1797050">
                <a:tabLst>
                  <a:tab pos="1797050" algn="l"/>
                </a:tabLst>
              </a:pPr>
              <a:r>
                <a:rPr lang="en-GB" sz="1600" dirty="0">
                  <a:latin typeface="Calibri" panose="020F0502020204030204" pitchFamily="34" charset="0"/>
                  <a:cs typeface="Calibri" panose="020F0502020204030204" pitchFamily="34" charset="0"/>
                </a:rPr>
                <a:t>	Still, employees represent 41% of total informal employment worldwide and more than half in Europe &amp; Central Asia</a:t>
              </a:r>
            </a:p>
            <a:p>
              <a:pPr marL="1797050" indent="-1797050">
                <a:tabLst>
                  <a:tab pos="1797050" algn="l"/>
                </a:tabLst>
              </a:pPr>
              <a:endParaRPr lang="en-GB"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B27A91EA-DCFC-4889-951B-36DD11DC59A4}"/>
                </a:ext>
              </a:extLst>
            </p:cNvPr>
            <p:cNvSpPr/>
            <p:nvPr/>
          </p:nvSpPr>
          <p:spPr>
            <a:xfrm>
              <a:off x="-108520" y="1319282"/>
              <a:ext cx="2051719" cy="1323439"/>
            </a:xfrm>
            <a:prstGeom prst="rect">
              <a:avLst/>
            </a:prstGeom>
          </p:spPr>
          <p:txBody>
            <a:bodyPr wrap="square">
              <a:spAutoFit/>
            </a:bodyPr>
            <a:lstStyle/>
            <a:p>
              <a:pPr algn="r"/>
              <a:r>
                <a:rPr lang="en-GB" sz="1600" b="1" dirty="0">
                  <a:solidFill>
                    <a:srgbClr val="0070C0"/>
                  </a:solidFill>
                  <a:latin typeface="Calibri" panose="020F0502020204030204" pitchFamily="34" charset="0"/>
                  <a:cs typeface="Calibri" panose="020F0502020204030204" pitchFamily="34" charset="0"/>
                </a:rPr>
                <a:t>Common trends between regions but differences depending on employment statuses</a:t>
              </a:r>
              <a:endParaRPr lang="fr-FR" sz="1600" b="1" dirty="0"/>
            </a:p>
          </p:txBody>
        </p:sp>
      </p:grpSp>
      <p:pic>
        <p:nvPicPr>
          <p:cNvPr id="3" name="Image 2">
            <a:extLst>
              <a:ext uri="{FF2B5EF4-FFF2-40B4-BE49-F238E27FC236}">
                <a16:creationId xmlns:a16="http://schemas.microsoft.com/office/drawing/2014/main" id="{E1C9E809-15F2-48EA-8529-3AF769E8C48A}"/>
              </a:ext>
            </a:extLst>
          </p:cNvPr>
          <p:cNvPicPr>
            <a:picLocks noChangeAspect="1"/>
          </p:cNvPicPr>
          <p:nvPr/>
        </p:nvPicPr>
        <p:blipFill>
          <a:blip r:embed="rId4"/>
          <a:stretch>
            <a:fillRect/>
          </a:stretch>
        </p:blipFill>
        <p:spPr>
          <a:xfrm>
            <a:off x="332991" y="2747742"/>
            <a:ext cx="6912768" cy="3791815"/>
          </a:xfrm>
          <a:prstGeom prst="rect">
            <a:avLst/>
          </a:prstGeom>
          <a:solidFill>
            <a:schemeClr val="bg1"/>
          </a:solidFill>
        </p:spPr>
      </p:pic>
      <p:sp>
        <p:nvSpPr>
          <p:cNvPr id="8" name="ZoneTexte 7">
            <a:extLst>
              <a:ext uri="{FF2B5EF4-FFF2-40B4-BE49-F238E27FC236}">
                <a16:creationId xmlns:a16="http://schemas.microsoft.com/office/drawing/2014/main" id="{54BF7EAD-508A-473E-8C76-C5E2DA9CFE19}"/>
              </a:ext>
            </a:extLst>
          </p:cNvPr>
          <p:cNvSpPr txBox="1"/>
          <p:nvPr/>
        </p:nvSpPr>
        <p:spPr>
          <a:xfrm rot="16200000">
            <a:off x="-1018060" y="5433350"/>
            <a:ext cx="2436233" cy="400110"/>
          </a:xfrm>
          <a:prstGeom prst="rect">
            <a:avLst/>
          </a:prstGeom>
          <a:solidFill>
            <a:schemeClr val="accent1"/>
          </a:solidFill>
        </p:spPr>
        <p:txBody>
          <a:bodyPr wrap="square" rtlCol="0">
            <a:spAutoFit/>
          </a:bodyPr>
          <a:lstStyle/>
          <a:p>
            <a:pPr algn="ctr"/>
            <a:r>
              <a:rPr lang="fr-FR" sz="2000" b="1" dirty="0">
                <a:solidFill>
                  <a:schemeClr val="bg1"/>
                </a:solidFill>
              </a:rPr>
              <a:t>Indicator  7</a:t>
            </a:r>
          </a:p>
        </p:txBody>
      </p:sp>
    </p:spTree>
    <p:extLst>
      <p:ext uri="{BB962C8B-B14F-4D97-AF65-F5344CB8AC3E}">
        <p14:creationId xmlns:p14="http://schemas.microsoft.com/office/powerpoint/2010/main" val="2563841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199" y="107316"/>
            <a:ext cx="9144000" cy="1080120"/>
          </a:xfrm>
        </p:spPr>
        <p:txBody>
          <a:bodyPr>
            <a:noAutofit/>
          </a:bodyPr>
          <a:lstStyle/>
          <a:p>
            <a:pPr algn="r"/>
            <a:r>
              <a:rPr lang="en-GB" sz="3600" b="1" dirty="0">
                <a:solidFill>
                  <a:schemeClr val="accent1"/>
                </a:solidFill>
                <a:latin typeface="Calibri" panose="020F0502020204030204" pitchFamily="34" charset="0"/>
                <a:cs typeface="Calibri" panose="020F0502020204030204" pitchFamily="34" charset="0"/>
              </a:rPr>
              <a:t>4.  </a:t>
            </a:r>
            <a:r>
              <a:rPr lang="en-GB" sz="3600" dirty="0">
                <a:solidFill>
                  <a:schemeClr val="accent1"/>
                </a:solidFill>
                <a:latin typeface="Calibri" panose="020F0502020204030204" pitchFamily="34" charset="0"/>
                <a:cs typeface="Calibri" panose="020F0502020204030204" pitchFamily="34" charset="0"/>
              </a:rPr>
              <a:t>Composition of informal employment?</a:t>
            </a:r>
            <a:br>
              <a:rPr lang="en-GB" sz="3600" dirty="0">
                <a:solidFill>
                  <a:schemeClr val="accent1"/>
                </a:solidFill>
                <a:latin typeface="Calibri" panose="020F0502020204030204" pitchFamily="34" charset="0"/>
                <a:cs typeface="Calibri" panose="020F0502020204030204" pitchFamily="34" charset="0"/>
              </a:rPr>
            </a:br>
            <a:r>
              <a:rPr lang="en-GB" sz="2400" b="1" dirty="0">
                <a:solidFill>
                  <a:schemeClr val="accent1"/>
                </a:solidFill>
                <a:latin typeface="Calibri" panose="020F0502020204030204" pitchFamily="34" charset="0"/>
                <a:cs typeface="Calibri" panose="020F0502020204030204" pitchFamily="34" charset="0"/>
              </a:rPr>
              <a:t>Composition of informal &amp; formal employment by employment status in selected Asian Countries</a:t>
            </a:r>
            <a:endParaRPr lang="en-GB" sz="2400" dirty="0">
              <a:solidFill>
                <a:schemeClr val="accent1"/>
              </a:solidFill>
              <a:latin typeface="Calibri" panose="020F0502020204030204" pitchFamily="34" charset="0"/>
              <a:cs typeface="Calibri" panose="020F0502020204030204" pitchFamily="34" charset="0"/>
            </a:endParaRPr>
          </a:p>
        </p:txBody>
      </p:sp>
      <p:sp>
        <p:nvSpPr>
          <p:cNvPr id="11" name="ZoneTexte 7">
            <a:extLst>
              <a:ext uri="{FF2B5EF4-FFF2-40B4-BE49-F238E27FC236}">
                <a16:creationId xmlns:a16="http://schemas.microsoft.com/office/drawing/2014/main" id="{282C7A25-238F-438F-9DDE-59D22821840E}"/>
              </a:ext>
            </a:extLst>
          </p:cNvPr>
          <p:cNvSpPr txBox="1"/>
          <p:nvPr/>
        </p:nvSpPr>
        <p:spPr>
          <a:xfrm>
            <a:off x="219977" y="1942192"/>
            <a:ext cx="3477235" cy="615553"/>
          </a:xfrm>
          <a:prstGeom prst="rect">
            <a:avLst/>
          </a:prstGeom>
          <a:noFill/>
        </p:spPr>
        <p:txBody>
          <a:bodyPr wrap="square" rtlCol="0">
            <a:spAutoFit/>
          </a:bodyPr>
          <a:lstStyle/>
          <a:p>
            <a:pPr algn="ctr"/>
            <a:r>
              <a:rPr lang="en-GB" sz="1700" dirty="0">
                <a:solidFill>
                  <a:schemeClr val="accent1"/>
                </a:solidFill>
              </a:rPr>
              <a:t>Distribution of </a:t>
            </a:r>
            <a:r>
              <a:rPr lang="en-GB" sz="1700" b="1" dirty="0">
                <a:solidFill>
                  <a:schemeClr val="accent1"/>
                </a:solidFill>
              </a:rPr>
              <a:t>informal employment </a:t>
            </a:r>
            <a:r>
              <a:rPr lang="en-GB" sz="1700" dirty="0">
                <a:solidFill>
                  <a:schemeClr val="accent1"/>
                </a:solidFill>
              </a:rPr>
              <a:t>by employment status</a:t>
            </a:r>
            <a:endParaRPr lang="en-GB" sz="1700" b="1" dirty="0">
              <a:solidFill>
                <a:schemeClr val="accent1"/>
              </a:solidFill>
            </a:endParaRPr>
          </a:p>
        </p:txBody>
      </p:sp>
      <p:sp>
        <p:nvSpPr>
          <p:cNvPr id="12" name="ZoneTexte 7">
            <a:extLst>
              <a:ext uri="{FF2B5EF4-FFF2-40B4-BE49-F238E27FC236}">
                <a16:creationId xmlns:a16="http://schemas.microsoft.com/office/drawing/2014/main" id="{282C7A25-238F-438F-9DDE-59D22821840E}"/>
              </a:ext>
            </a:extLst>
          </p:cNvPr>
          <p:cNvSpPr txBox="1"/>
          <p:nvPr/>
        </p:nvSpPr>
        <p:spPr>
          <a:xfrm>
            <a:off x="3697212" y="1942191"/>
            <a:ext cx="3477235" cy="615553"/>
          </a:xfrm>
          <a:prstGeom prst="rect">
            <a:avLst/>
          </a:prstGeom>
          <a:noFill/>
        </p:spPr>
        <p:txBody>
          <a:bodyPr wrap="square" rtlCol="0">
            <a:spAutoFit/>
          </a:bodyPr>
          <a:lstStyle/>
          <a:p>
            <a:pPr algn="ctr"/>
            <a:r>
              <a:rPr lang="en-GB" sz="1700" dirty="0">
                <a:solidFill>
                  <a:schemeClr val="accent1"/>
                </a:solidFill>
              </a:rPr>
              <a:t>Distribution of </a:t>
            </a:r>
            <a:r>
              <a:rPr lang="en-GB" sz="1700" b="1" dirty="0">
                <a:solidFill>
                  <a:schemeClr val="accent1"/>
                </a:solidFill>
              </a:rPr>
              <a:t>formal employment </a:t>
            </a:r>
            <a:r>
              <a:rPr lang="en-GB" sz="1700" dirty="0">
                <a:solidFill>
                  <a:schemeClr val="accent1"/>
                </a:solidFill>
              </a:rPr>
              <a:t>by employment status</a:t>
            </a:r>
            <a:endParaRPr lang="en-GB" sz="1700" b="1" dirty="0">
              <a:solidFill>
                <a:schemeClr val="accent1"/>
              </a:solidFill>
            </a:endParaRPr>
          </a:p>
        </p:txBody>
      </p:sp>
      <p:pic>
        <p:nvPicPr>
          <p:cNvPr id="13" name="Picture 12"/>
          <p:cNvPicPr>
            <a:picLocks noChangeAspect="1"/>
          </p:cNvPicPr>
          <p:nvPr/>
        </p:nvPicPr>
        <p:blipFill>
          <a:blip r:embed="rId3"/>
          <a:stretch>
            <a:fillRect/>
          </a:stretch>
        </p:blipFill>
        <p:spPr>
          <a:xfrm>
            <a:off x="20947" y="2557746"/>
            <a:ext cx="3434110" cy="4300254"/>
          </a:xfrm>
          <a:prstGeom prst="rect">
            <a:avLst/>
          </a:prstGeom>
        </p:spPr>
      </p:pic>
      <p:pic>
        <p:nvPicPr>
          <p:cNvPr id="14" name="Picture 13"/>
          <p:cNvPicPr>
            <a:picLocks noChangeAspect="1"/>
          </p:cNvPicPr>
          <p:nvPr/>
        </p:nvPicPr>
        <p:blipFill>
          <a:blip r:embed="rId4"/>
          <a:stretch>
            <a:fillRect/>
          </a:stretch>
        </p:blipFill>
        <p:spPr>
          <a:xfrm>
            <a:off x="3478110" y="2568081"/>
            <a:ext cx="3410144" cy="4271336"/>
          </a:xfrm>
          <a:prstGeom prst="rect">
            <a:avLst/>
          </a:prstGeom>
        </p:spPr>
      </p:pic>
      <p:sp>
        <p:nvSpPr>
          <p:cNvPr id="15" name="TextBox 14"/>
          <p:cNvSpPr txBox="1"/>
          <p:nvPr/>
        </p:nvSpPr>
        <p:spPr>
          <a:xfrm>
            <a:off x="7037743" y="2636912"/>
            <a:ext cx="1982609" cy="3693319"/>
          </a:xfrm>
          <a:prstGeom prst="rect">
            <a:avLst/>
          </a:prstGeom>
          <a:noFill/>
          <a:ln>
            <a:solidFill>
              <a:schemeClr val="tx2">
                <a:lumMod val="40000"/>
                <a:lumOff val="60000"/>
              </a:schemeClr>
            </a:solidFill>
          </a:ln>
        </p:spPr>
        <p:txBody>
          <a:bodyPr wrap="square" rtlCol="0">
            <a:spAutoFit/>
          </a:bodyPr>
          <a:lstStyle/>
          <a:p>
            <a:r>
              <a:rPr lang="en-GB" dirty="0"/>
              <a:t>What can we say about:</a:t>
            </a:r>
          </a:p>
          <a:p>
            <a:pPr marL="285750" indent="-285750">
              <a:buFontTx/>
              <a:buChar char="-"/>
            </a:pPr>
            <a:r>
              <a:rPr lang="en-GB" dirty="0"/>
              <a:t>Employment status and informality? </a:t>
            </a:r>
          </a:p>
          <a:p>
            <a:pPr marL="285750" indent="-285750">
              <a:buFontTx/>
              <a:buChar char="-"/>
            </a:pPr>
            <a:r>
              <a:rPr lang="en-GB" dirty="0"/>
              <a:t>Employment status and formality?</a:t>
            </a:r>
          </a:p>
          <a:p>
            <a:pPr marL="285750" indent="-285750">
              <a:buFontTx/>
              <a:buChar char="-"/>
            </a:pPr>
            <a:r>
              <a:rPr lang="en-GB" dirty="0"/>
              <a:t>The incidence of labour market structure?</a:t>
            </a:r>
          </a:p>
          <a:p>
            <a:endParaRPr lang="en-GB" dirty="0"/>
          </a:p>
        </p:txBody>
      </p:sp>
      <p:pic>
        <p:nvPicPr>
          <p:cNvPr id="16" name="Picture 3"/>
          <p:cNvPicPr>
            <a:picLocks noChangeAspect="1" noChangeArrowheads="1"/>
          </p:cNvPicPr>
          <p:nvPr/>
        </p:nvPicPr>
        <p:blipFill>
          <a:blip r:embed="rId5" cstate="print">
            <a:duotone>
              <a:schemeClr val="accent2">
                <a:shade val="45000"/>
                <a:satMod val="135000"/>
              </a:schemeClr>
              <a:prstClr val="white"/>
            </a:duotone>
            <a:lum bright="40000"/>
          </a:blip>
          <a:srcRect/>
          <a:stretch>
            <a:fillRect/>
          </a:stretch>
        </p:blipFill>
        <p:spPr bwMode="auto">
          <a:xfrm flipH="1">
            <a:off x="7159635" y="1792612"/>
            <a:ext cx="432048" cy="770048"/>
          </a:xfrm>
          <a:prstGeom prst="rect">
            <a:avLst/>
          </a:prstGeom>
          <a:noFill/>
          <a:ln w="9525">
            <a:noFill/>
            <a:miter lim="800000"/>
            <a:headEnd/>
            <a:tailEnd/>
          </a:ln>
          <a:effectLst/>
        </p:spPr>
      </p:pic>
      <p:pic>
        <p:nvPicPr>
          <p:cNvPr id="17" name="Picture 3"/>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a:off x="7384643" y="1616185"/>
            <a:ext cx="467974" cy="1014020"/>
          </a:xfrm>
          <a:prstGeom prst="rect">
            <a:avLst/>
          </a:prstGeom>
          <a:noFill/>
          <a:ln w="9525">
            <a:noFill/>
            <a:miter lim="800000"/>
            <a:headEnd/>
            <a:tailEnd/>
          </a:ln>
          <a:effectLst/>
        </p:spPr>
      </p:pic>
      <p:pic>
        <p:nvPicPr>
          <p:cNvPr id="18" name="Picture 3"/>
          <p:cNvPicPr>
            <a:picLocks noChangeAspect="1" noChangeArrowheads="1"/>
          </p:cNvPicPr>
          <p:nvPr/>
        </p:nvPicPr>
        <p:blipFill>
          <a:blip r:embed="rId5" cstate="print">
            <a:duotone>
              <a:schemeClr val="accent3">
                <a:shade val="45000"/>
                <a:satMod val="135000"/>
              </a:schemeClr>
              <a:prstClr val="white"/>
            </a:duotone>
            <a:lum bright="20000"/>
          </a:blip>
          <a:srcRect/>
          <a:stretch>
            <a:fillRect/>
          </a:stretch>
        </p:blipFill>
        <p:spPr bwMode="auto">
          <a:xfrm rot="2062234">
            <a:off x="8007082" y="1690300"/>
            <a:ext cx="467974" cy="1014020"/>
          </a:xfrm>
          <a:prstGeom prst="rect">
            <a:avLst/>
          </a:prstGeom>
          <a:noFill/>
          <a:ln w="9525">
            <a:noFill/>
            <a:miter lim="800000"/>
            <a:headEnd/>
            <a:tailEnd/>
          </a:ln>
          <a:effectLst/>
        </p:spPr>
      </p:pic>
      <p:pic>
        <p:nvPicPr>
          <p:cNvPr id="19" name="Picture 3"/>
          <p:cNvPicPr>
            <a:picLocks noChangeAspect="1" noChangeArrowheads="1"/>
          </p:cNvPicPr>
          <p:nvPr/>
        </p:nvPicPr>
        <p:blipFill>
          <a:blip r:embed="rId5" cstate="print">
            <a:duotone>
              <a:schemeClr val="accent5">
                <a:shade val="45000"/>
                <a:satMod val="135000"/>
              </a:schemeClr>
              <a:prstClr val="white"/>
            </a:duotone>
            <a:lum bright="20000"/>
          </a:blip>
          <a:srcRect/>
          <a:stretch>
            <a:fillRect/>
          </a:stretch>
        </p:blipFill>
        <p:spPr bwMode="auto">
          <a:xfrm rot="184140" flipH="1">
            <a:off x="8375745" y="1661138"/>
            <a:ext cx="565525" cy="1014021"/>
          </a:xfrm>
          <a:prstGeom prst="rect">
            <a:avLst/>
          </a:prstGeom>
          <a:noFill/>
          <a:ln w="9525">
            <a:noFill/>
            <a:miter lim="800000"/>
            <a:headEnd/>
            <a:tailEnd/>
          </a:ln>
          <a:effectLst/>
        </p:spPr>
      </p:pic>
    </p:spTree>
    <p:extLst>
      <p:ext uri="{BB962C8B-B14F-4D97-AF65-F5344CB8AC3E}">
        <p14:creationId xmlns:p14="http://schemas.microsoft.com/office/powerpoint/2010/main" val="2252761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9392"/>
            <a:ext cx="9144000" cy="1080120"/>
          </a:xfrm>
        </p:spPr>
        <p:txBody>
          <a:bodyPr>
            <a:noAutofit/>
          </a:bodyPr>
          <a:lstStyle/>
          <a:p>
            <a:pPr algn="r"/>
            <a:r>
              <a:rPr lang="en-GB" sz="3600" b="1" dirty="0">
                <a:solidFill>
                  <a:schemeClr val="accent1"/>
                </a:solidFill>
                <a:latin typeface="Calibri" panose="020F0502020204030204" pitchFamily="34" charset="0"/>
                <a:cs typeface="Calibri" panose="020F0502020204030204" pitchFamily="34" charset="0"/>
              </a:rPr>
              <a:t>4.  </a:t>
            </a:r>
            <a:r>
              <a:rPr lang="en-GB" sz="3600" dirty="0">
                <a:solidFill>
                  <a:schemeClr val="accent1"/>
                </a:solidFill>
                <a:latin typeface="Calibri" panose="020F0502020204030204" pitchFamily="34" charset="0"/>
                <a:cs typeface="Calibri" panose="020F0502020204030204" pitchFamily="34" charset="0"/>
              </a:rPr>
              <a:t>Composition of informal employment?</a:t>
            </a:r>
            <a:br>
              <a:rPr lang="en-GB" sz="3600" dirty="0">
                <a:solidFill>
                  <a:schemeClr val="accent1"/>
                </a:solidFill>
                <a:latin typeface="Calibri" panose="020F0502020204030204" pitchFamily="34" charset="0"/>
                <a:cs typeface="Calibri" panose="020F0502020204030204" pitchFamily="34" charset="0"/>
              </a:rPr>
            </a:br>
            <a:r>
              <a:rPr lang="en-GB" sz="2400" b="1" dirty="0">
                <a:solidFill>
                  <a:schemeClr val="accent1"/>
                </a:solidFill>
                <a:latin typeface="Calibri" panose="020F0502020204030204" pitchFamily="34" charset="0"/>
                <a:cs typeface="Calibri" panose="020F0502020204030204" pitchFamily="34" charset="0"/>
              </a:rPr>
              <a:t>The sectoral dimension: % informal employment by sector</a:t>
            </a:r>
            <a:endParaRPr lang="en-GB" sz="2400" dirty="0">
              <a:solidFill>
                <a:schemeClr val="accent1"/>
              </a:solidFill>
              <a:latin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5CE9FC26-B886-4B4B-84E8-0DD7F6C7ABFB}"/>
              </a:ext>
            </a:extLst>
          </p:cNvPr>
          <p:cNvSpPr txBox="1"/>
          <p:nvPr/>
        </p:nvSpPr>
        <p:spPr>
          <a:xfrm>
            <a:off x="125760" y="884311"/>
            <a:ext cx="8892480" cy="1846659"/>
          </a:xfrm>
          <a:prstGeom prst="rect">
            <a:avLst/>
          </a:prstGeom>
          <a:solidFill>
            <a:schemeClr val="accent1">
              <a:lumMod val="20000"/>
              <a:lumOff val="80000"/>
            </a:schemeClr>
          </a:solidFill>
          <a:ln>
            <a:solidFill>
              <a:schemeClr val="accent1"/>
            </a:solidFill>
          </a:ln>
        </p:spPr>
        <p:txBody>
          <a:bodyPr wrap="square" rtlCol="0">
            <a:spAutoFit/>
          </a:bodyPr>
          <a:lstStyle/>
          <a:p>
            <a:r>
              <a:rPr lang="en-GB" sz="2400" b="1" dirty="0">
                <a:latin typeface="Calibri" panose="020F0502020204030204" pitchFamily="34" charset="0"/>
                <a:cs typeface="Calibri" panose="020F0502020204030204" pitchFamily="34" charset="0"/>
              </a:rPr>
              <a:t>% informal employment by sector</a:t>
            </a:r>
          </a:p>
          <a:p>
            <a:pPr marL="1797050" indent="-1797050">
              <a:tabLst>
                <a:tab pos="1792288" algn="l"/>
              </a:tabLst>
            </a:pPr>
            <a:r>
              <a:rPr lang="en-GB" dirty="0">
                <a:solidFill>
                  <a:srgbClr val="0070C0"/>
                </a:solidFill>
                <a:latin typeface="Calibri" panose="020F0502020204030204" pitchFamily="34" charset="0"/>
                <a:cs typeface="Calibri" panose="020F0502020204030204" pitchFamily="34" charset="0"/>
              </a:rPr>
              <a:t>Common trends</a:t>
            </a:r>
            <a:r>
              <a:rPr lang="en-GB" dirty="0">
                <a:latin typeface="Calibri" panose="020F0502020204030204" pitchFamily="34" charset="0"/>
                <a:cs typeface="Calibri" panose="020F0502020204030204" pitchFamily="34" charset="0"/>
              </a:rPr>
              <a:t>: 	</a:t>
            </a:r>
            <a:r>
              <a:rPr lang="en-GB" sz="1700" dirty="0">
                <a:latin typeface="Calibri" panose="020F0502020204030204" pitchFamily="34" charset="0"/>
                <a:cs typeface="Calibri" panose="020F0502020204030204" pitchFamily="34" charset="0"/>
              </a:rPr>
              <a:t>Workers in agriculture are more exposed than others in all regions</a:t>
            </a:r>
          </a:p>
          <a:p>
            <a:pPr marL="1797050" indent="-1797050">
              <a:tabLst>
                <a:tab pos="1792288" algn="l"/>
              </a:tabLst>
            </a:pPr>
            <a:r>
              <a:rPr lang="en-GB" sz="1700" dirty="0">
                <a:latin typeface="Calibri" panose="020F0502020204030204" pitchFamily="34" charset="0"/>
                <a:cs typeface="Calibri" panose="020F0502020204030204" pitchFamily="34" charset="0"/>
              </a:rPr>
              <a:t>	Still, in “numbers’, workers in services represent the majority of the informally employed worldwide</a:t>
            </a:r>
          </a:p>
          <a:p>
            <a:pPr marL="1797050" indent="-1797050">
              <a:tabLst>
                <a:tab pos="1792288" algn="l"/>
              </a:tabLst>
            </a:pPr>
            <a:r>
              <a:rPr lang="en-GB" sz="1700" dirty="0">
                <a:latin typeface="Calibri" panose="020F0502020204030204" pitchFamily="34" charset="0"/>
                <a:cs typeface="Calibri" panose="020F0502020204030204" pitchFamily="34" charset="0"/>
              </a:rPr>
              <a:t>	The share of services in total informal employment tends to increase with the income in the level of income in countries	</a:t>
            </a:r>
          </a:p>
        </p:txBody>
      </p:sp>
      <p:pic>
        <p:nvPicPr>
          <p:cNvPr id="6" name="Image 5">
            <a:extLst>
              <a:ext uri="{FF2B5EF4-FFF2-40B4-BE49-F238E27FC236}">
                <a16:creationId xmlns:a16="http://schemas.microsoft.com/office/drawing/2014/main" id="{4EE8044E-82EE-4F5E-9222-2E20F33281E8}"/>
              </a:ext>
            </a:extLst>
          </p:cNvPr>
          <p:cNvPicPr>
            <a:picLocks noChangeAspect="1"/>
          </p:cNvPicPr>
          <p:nvPr/>
        </p:nvPicPr>
        <p:blipFill>
          <a:blip r:embed="rId3"/>
          <a:stretch>
            <a:fillRect/>
          </a:stretch>
        </p:blipFill>
        <p:spPr>
          <a:xfrm>
            <a:off x="5004048" y="2634552"/>
            <a:ext cx="3826185" cy="4158269"/>
          </a:xfrm>
          <a:prstGeom prst="rect">
            <a:avLst/>
          </a:prstGeom>
          <a:ln>
            <a:solidFill>
              <a:schemeClr val="accent1"/>
            </a:solidFill>
          </a:ln>
        </p:spPr>
      </p:pic>
      <p:pic>
        <p:nvPicPr>
          <p:cNvPr id="7" name="Image 6">
            <a:extLst>
              <a:ext uri="{FF2B5EF4-FFF2-40B4-BE49-F238E27FC236}">
                <a16:creationId xmlns:a16="http://schemas.microsoft.com/office/drawing/2014/main" id="{E1216BB8-E75C-41A9-8A7A-9F26F8245C7B}"/>
              </a:ext>
            </a:extLst>
          </p:cNvPr>
          <p:cNvPicPr>
            <a:picLocks noChangeAspect="1"/>
          </p:cNvPicPr>
          <p:nvPr/>
        </p:nvPicPr>
        <p:blipFill>
          <a:blip r:embed="rId4"/>
          <a:stretch>
            <a:fillRect/>
          </a:stretch>
        </p:blipFill>
        <p:spPr>
          <a:xfrm>
            <a:off x="683568" y="2639301"/>
            <a:ext cx="3816424" cy="4140575"/>
          </a:xfrm>
          <a:prstGeom prst="rect">
            <a:avLst/>
          </a:prstGeom>
          <a:ln>
            <a:solidFill>
              <a:schemeClr val="accent1"/>
            </a:solidFill>
          </a:ln>
        </p:spPr>
      </p:pic>
      <p:sp>
        <p:nvSpPr>
          <p:cNvPr id="8" name="ZoneTexte 7">
            <a:extLst>
              <a:ext uri="{FF2B5EF4-FFF2-40B4-BE49-F238E27FC236}">
                <a16:creationId xmlns:a16="http://schemas.microsoft.com/office/drawing/2014/main" id="{FAB1AF5F-716A-4CD1-8B94-66344C90AF72}"/>
              </a:ext>
            </a:extLst>
          </p:cNvPr>
          <p:cNvSpPr txBox="1"/>
          <p:nvPr/>
        </p:nvSpPr>
        <p:spPr>
          <a:xfrm rot="16200000">
            <a:off x="-892300" y="5374650"/>
            <a:ext cx="2436233" cy="400110"/>
          </a:xfrm>
          <a:prstGeom prst="rect">
            <a:avLst/>
          </a:prstGeom>
          <a:solidFill>
            <a:schemeClr val="accent1"/>
          </a:solidFill>
        </p:spPr>
        <p:txBody>
          <a:bodyPr wrap="square" rtlCol="0">
            <a:spAutoFit/>
          </a:bodyPr>
          <a:lstStyle/>
          <a:p>
            <a:pPr algn="ctr"/>
            <a:r>
              <a:rPr lang="fr-FR" sz="2000" b="1" dirty="0" err="1">
                <a:solidFill>
                  <a:schemeClr val="bg1"/>
                </a:solidFill>
              </a:rPr>
              <a:t>Indicators</a:t>
            </a:r>
            <a:r>
              <a:rPr lang="fr-FR" sz="2000" b="1" dirty="0">
                <a:solidFill>
                  <a:schemeClr val="bg1"/>
                </a:solidFill>
              </a:rPr>
              <a:t>  8 &amp; 9</a:t>
            </a:r>
          </a:p>
        </p:txBody>
      </p:sp>
    </p:spTree>
    <p:extLst>
      <p:ext uri="{BB962C8B-B14F-4D97-AF65-F5344CB8AC3E}">
        <p14:creationId xmlns:p14="http://schemas.microsoft.com/office/powerpoint/2010/main" val="180960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fld id="{DFD062F4-2397-434F-8A99-33EF98098076}" type="slidenum">
              <a:rPr lang="en-GB" smtClean="0"/>
              <a:t>3</a:t>
            </a:fld>
            <a:endParaRPr lang="en-GB" dirty="0"/>
          </a:p>
        </p:txBody>
      </p:sp>
      <p:pic>
        <p:nvPicPr>
          <p:cNvPr id="3" name="Picture 2"/>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4654185" y="1438334"/>
            <a:ext cx="4238295" cy="2721432"/>
          </a:xfrm>
          <a:prstGeom prst="rect">
            <a:avLst/>
          </a:prstGeom>
        </p:spPr>
      </p:pic>
      <p:sp>
        <p:nvSpPr>
          <p:cNvPr id="7" name="Content Placeholder 2"/>
          <p:cNvSpPr>
            <a:spLocks noGrp="1"/>
          </p:cNvSpPr>
          <p:nvPr>
            <p:ph idx="1"/>
          </p:nvPr>
        </p:nvSpPr>
        <p:spPr>
          <a:xfrm>
            <a:off x="755577" y="3789040"/>
            <a:ext cx="4536504" cy="2160240"/>
          </a:xfrm>
        </p:spPr>
        <p:txBody>
          <a:bodyPr>
            <a:noAutofit/>
          </a:bodyPr>
          <a:lstStyle/>
          <a:p>
            <a:pPr marL="0" indent="0" algn="r">
              <a:spcBef>
                <a:spcPts val="600"/>
              </a:spcBef>
              <a:spcAft>
                <a:spcPts val="600"/>
              </a:spcAft>
              <a:buClr>
                <a:schemeClr val="accent3">
                  <a:lumMod val="50000"/>
                </a:schemeClr>
              </a:buClr>
              <a:buSzPct val="110000"/>
              <a:buNone/>
            </a:pPr>
            <a:r>
              <a:rPr lang="en-GB" sz="3600" b="1" dirty="0">
                <a:solidFill>
                  <a:schemeClr val="tx2"/>
                </a:solidFill>
              </a:rPr>
              <a:t>1</a:t>
            </a:r>
            <a:r>
              <a:rPr lang="en-GB" sz="2800" b="1" dirty="0">
                <a:solidFill>
                  <a:schemeClr val="accent1"/>
                </a:solidFill>
              </a:rPr>
              <a:t>. </a:t>
            </a:r>
            <a:r>
              <a:rPr lang="en-US" sz="2800" b="1" dirty="0">
                <a:solidFill>
                  <a:schemeClr val="accent1"/>
                </a:solidFill>
              </a:rPr>
              <a:t>Objectives and focus of sessions 3.2 and 3.3</a:t>
            </a:r>
          </a:p>
          <a:p>
            <a:pPr marL="0" indent="0" algn="r">
              <a:spcBef>
                <a:spcPts val="600"/>
              </a:spcBef>
              <a:spcAft>
                <a:spcPts val="600"/>
              </a:spcAft>
              <a:buClr>
                <a:schemeClr val="accent3">
                  <a:lumMod val="50000"/>
                </a:schemeClr>
              </a:buClr>
              <a:buSzPct val="110000"/>
              <a:buNone/>
            </a:pPr>
            <a:endParaRPr lang="en-US" sz="2800" b="1" dirty="0">
              <a:solidFill>
                <a:schemeClr val="accent1"/>
              </a:solidFill>
            </a:endParaRPr>
          </a:p>
          <a:p>
            <a:pPr marL="0" indent="0" algn="r">
              <a:spcBef>
                <a:spcPts val="600"/>
              </a:spcBef>
              <a:spcAft>
                <a:spcPts val="600"/>
              </a:spcAft>
              <a:buClr>
                <a:schemeClr val="accent3">
                  <a:lumMod val="50000"/>
                </a:schemeClr>
              </a:buClr>
              <a:buSzPct val="110000"/>
              <a:buNone/>
            </a:pPr>
            <a:endParaRPr lang="en-US" sz="2800" b="1" dirty="0"/>
          </a:p>
        </p:txBody>
      </p:sp>
      <p:cxnSp>
        <p:nvCxnSpPr>
          <p:cNvPr id="8" name="Straight Connector 7"/>
          <p:cNvCxnSpPr/>
          <p:nvPr/>
        </p:nvCxnSpPr>
        <p:spPr>
          <a:xfrm>
            <a:off x="5508104" y="3933056"/>
            <a:ext cx="0" cy="158417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646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9392"/>
            <a:ext cx="9144000" cy="1080120"/>
          </a:xfrm>
        </p:spPr>
        <p:txBody>
          <a:bodyPr>
            <a:noAutofit/>
          </a:bodyPr>
          <a:lstStyle/>
          <a:p>
            <a:pPr algn="r"/>
            <a:r>
              <a:rPr lang="en-GB" sz="3600" b="1" dirty="0">
                <a:solidFill>
                  <a:schemeClr val="accent1"/>
                </a:solidFill>
                <a:latin typeface="Calibri" panose="020F0502020204030204" pitchFamily="34" charset="0"/>
                <a:cs typeface="Calibri" panose="020F0502020204030204" pitchFamily="34" charset="0"/>
              </a:rPr>
              <a:t>4.  </a:t>
            </a:r>
            <a:r>
              <a:rPr lang="en-GB" sz="3600" dirty="0">
                <a:solidFill>
                  <a:schemeClr val="accent1"/>
                </a:solidFill>
                <a:latin typeface="Calibri" panose="020F0502020204030204" pitchFamily="34" charset="0"/>
                <a:cs typeface="Calibri" panose="020F0502020204030204" pitchFamily="34" charset="0"/>
              </a:rPr>
              <a:t>Composition of informal employment?</a:t>
            </a:r>
            <a:br>
              <a:rPr lang="en-GB" sz="3600" dirty="0">
                <a:solidFill>
                  <a:schemeClr val="accent1"/>
                </a:solidFill>
                <a:latin typeface="Calibri" panose="020F0502020204030204" pitchFamily="34" charset="0"/>
                <a:cs typeface="Calibri" panose="020F0502020204030204" pitchFamily="34" charset="0"/>
              </a:rPr>
            </a:br>
            <a:r>
              <a:rPr lang="en-GB" sz="2400" b="1" dirty="0">
                <a:solidFill>
                  <a:schemeClr val="accent1"/>
                </a:solidFill>
                <a:latin typeface="Calibri" panose="020F0502020204030204" pitchFamily="34" charset="0"/>
                <a:cs typeface="Calibri" panose="020F0502020204030204" pitchFamily="34" charset="0"/>
              </a:rPr>
              <a:t>The </a:t>
            </a:r>
            <a:r>
              <a:rPr lang="en-GB" sz="2400" b="1" dirty="0" err="1">
                <a:solidFill>
                  <a:schemeClr val="accent1"/>
                </a:solidFill>
                <a:latin typeface="Calibri" panose="020F0502020204030204" pitchFamily="34" charset="0"/>
                <a:cs typeface="Calibri" panose="020F0502020204030204" pitchFamily="34" charset="0"/>
              </a:rPr>
              <a:t>sectoral</a:t>
            </a:r>
            <a:r>
              <a:rPr lang="en-GB" sz="2400" b="1" dirty="0">
                <a:solidFill>
                  <a:schemeClr val="accent1"/>
                </a:solidFill>
                <a:latin typeface="Calibri" panose="020F0502020204030204" pitchFamily="34" charset="0"/>
                <a:cs typeface="Calibri" panose="020F0502020204030204" pitchFamily="34" charset="0"/>
              </a:rPr>
              <a:t> dimension in selected Asian countries</a:t>
            </a:r>
            <a:endParaRPr lang="en-GB" sz="2400" dirty="0">
              <a:solidFill>
                <a:schemeClr val="accent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957127" y="1268760"/>
            <a:ext cx="3943238" cy="5686565"/>
          </a:xfrm>
          <a:prstGeom prst="rect">
            <a:avLst/>
          </a:prstGeom>
        </p:spPr>
      </p:pic>
      <p:sp>
        <p:nvSpPr>
          <p:cNvPr id="8" name="ZoneTexte 7">
            <a:extLst>
              <a:ext uri="{FF2B5EF4-FFF2-40B4-BE49-F238E27FC236}">
                <a16:creationId xmlns:a16="http://schemas.microsoft.com/office/drawing/2014/main" id="{FAB1AF5F-716A-4CD1-8B94-66344C90AF72}"/>
              </a:ext>
            </a:extLst>
          </p:cNvPr>
          <p:cNvSpPr txBox="1"/>
          <p:nvPr/>
        </p:nvSpPr>
        <p:spPr>
          <a:xfrm rot="16200000">
            <a:off x="-1002293" y="5439829"/>
            <a:ext cx="2436233" cy="400110"/>
          </a:xfrm>
          <a:prstGeom prst="rect">
            <a:avLst/>
          </a:prstGeom>
          <a:solidFill>
            <a:schemeClr val="accent1"/>
          </a:solidFill>
        </p:spPr>
        <p:txBody>
          <a:bodyPr wrap="square" rtlCol="0">
            <a:spAutoFit/>
          </a:bodyPr>
          <a:lstStyle/>
          <a:p>
            <a:pPr algn="ctr"/>
            <a:r>
              <a:rPr lang="fr-FR" sz="2000" b="1" dirty="0" err="1">
                <a:solidFill>
                  <a:schemeClr val="bg1"/>
                </a:solidFill>
              </a:rPr>
              <a:t>Indicators</a:t>
            </a:r>
            <a:r>
              <a:rPr lang="fr-FR" sz="2000" b="1" dirty="0">
                <a:solidFill>
                  <a:schemeClr val="bg1"/>
                </a:solidFill>
              </a:rPr>
              <a:t> 8 &amp; 9 </a:t>
            </a:r>
          </a:p>
        </p:txBody>
      </p:sp>
      <p:sp>
        <p:nvSpPr>
          <p:cNvPr id="11" name="TextBox 10"/>
          <p:cNvSpPr txBox="1"/>
          <p:nvPr/>
        </p:nvSpPr>
        <p:spPr>
          <a:xfrm rot="16200000">
            <a:off x="2599279" y="3857879"/>
            <a:ext cx="5310058" cy="707886"/>
          </a:xfrm>
          <a:prstGeom prst="rect">
            <a:avLst/>
          </a:prstGeom>
          <a:noFill/>
        </p:spPr>
        <p:txBody>
          <a:bodyPr wrap="square" rtlCol="0">
            <a:spAutoFit/>
          </a:bodyPr>
          <a:lstStyle/>
          <a:p>
            <a:r>
              <a:rPr lang="en-GB" sz="2000" b="1" dirty="0">
                <a:solidFill>
                  <a:schemeClr val="tx2">
                    <a:lumMod val="60000"/>
                    <a:lumOff val="40000"/>
                  </a:schemeClr>
                </a:solidFill>
              </a:rPr>
              <a:t>Share of informal employment </a:t>
            </a:r>
            <a:r>
              <a:rPr lang="en-GB" sz="2000" dirty="0">
                <a:solidFill>
                  <a:schemeClr val="tx2">
                    <a:lumMod val="60000"/>
                    <a:lumOff val="40000"/>
                  </a:schemeClr>
                </a:solidFill>
              </a:rPr>
              <a:t>by main sector in selected countries in Asia</a:t>
            </a:r>
          </a:p>
        </p:txBody>
      </p:sp>
      <p:grpSp>
        <p:nvGrpSpPr>
          <p:cNvPr id="13" name="Group 12"/>
          <p:cNvGrpSpPr/>
          <p:nvPr/>
        </p:nvGrpSpPr>
        <p:grpSpPr>
          <a:xfrm>
            <a:off x="621040" y="1340768"/>
            <a:ext cx="4987211" cy="5611305"/>
            <a:chOff x="614144" y="1196751"/>
            <a:chExt cx="4987211" cy="5611305"/>
          </a:xfrm>
        </p:grpSpPr>
        <p:pic>
          <p:nvPicPr>
            <p:cNvPr id="9" name="Picture 8"/>
            <p:cNvPicPr>
              <a:picLocks noChangeAspect="1"/>
            </p:cNvPicPr>
            <p:nvPr/>
          </p:nvPicPr>
          <p:blipFill>
            <a:blip r:embed="rId4"/>
            <a:stretch>
              <a:fillRect/>
            </a:stretch>
          </p:blipFill>
          <p:spPr>
            <a:xfrm>
              <a:off x="614144" y="1196751"/>
              <a:ext cx="4163043" cy="5611305"/>
            </a:xfrm>
            <a:prstGeom prst="rect">
              <a:avLst/>
            </a:prstGeom>
          </p:spPr>
        </p:pic>
        <p:sp>
          <p:nvSpPr>
            <p:cNvPr id="12" name="TextBox 11"/>
            <p:cNvSpPr txBox="1"/>
            <p:nvPr/>
          </p:nvSpPr>
          <p:spPr>
            <a:xfrm rot="16200000">
              <a:off x="2592383" y="3726128"/>
              <a:ext cx="5310058" cy="707886"/>
            </a:xfrm>
            <a:prstGeom prst="rect">
              <a:avLst/>
            </a:prstGeom>
            <a:solidFill>
              <a:schemeClr val="bg1"/>
            </a:solidFill>
          </p:spPr>
          <p:txBody>
            <a:bodyPr wrap="square" rtlCol="0">
              <a:spAutoFit/>
            </a:bodyPr>
            <a:lstStyle/>
            <a:p>
              <a:r>
                <a:rPr lang="en-GB" sz="2000" b="1" dirty="0">
                  <a:solidFill>
                    <a:schemeClr val="tx2">
                      <a:lumMod val="60000"/>
                      <a:lumOff val="40000"/>
                    </a:schemeClr>
                  </a:solidFill>
                </a:rPr>
                <a:t>Distribution of informal employment by sectors:</a:t>
              </a:r>
              <a:br>
                <a:rPr lang="en-GB" sz="2000" b="1" dirty="0">
                  <a:solidFill>
                    <a:schemeClr val="tx2">
                      <a:lumMod val="60000"/>
                      <a:lumOff val="40000"/>
                    </a:schemeClr>
                  </a:solidFill>
                </a:rPr>
              </a:br>
              <a:r>
                <a:rPr lang="en-GB" sz="2000" dirty="0">
                  <a:solidFill>
                    <a:schemeClr val="tx2">
                      <a:lumMod val="60000"/>
                      <a:lumOff val="40000"/>
                    </a:schemeClr>
                  </a:solidFill>
                </a:rPr>
                <a:t>In what sector do we find most people in IE?</a:t>
              </a:r>
            </a:p>
          </p:txBody>
        </p:sp>
      </p:grpSp>
      <p:grpSp>
        <p:nvGrpSpPr>
          <p:cNvPr id="17" name="Group 16"/>
          <p:cNvGrpSpPr/>
          <p:nvPr/>
        </p:nvGrpSpPr>
        <p:grpSpPr>
          <a:xfrm>
            <a:off x="1759217" y="877298"/>
            <a:ext cx="7449143" cy="6074775"/>
            <a:chOff x="1759217" y="877298"/>
            <a:chExt cx="7449143" cy="6074775"/>
          </a:xfrm>
        </p:grpSpPr>
        <p:pic>
          <p:nvPicPr>
            <p:cNvPr id="14" name="Picture 13"/>
            <p:cNvPicPr>
              <a:picLocks noChangeAspect="1"/>
            </p:cNvPicPr>
            <p:nvPr/>
          </p:nvPicPr>
          <p:blipFill>
            <a:blip r:embed="rId5"/>
            <a:stretch>
              <a:fillRect/>
            </a:stretch>
          </p:blipFill>
          <p:spPr>
            <a:xfrm>
              <a:off x="4979792" y="1337516"/>
              <a:ext cx="4159773" cy="5614557"/>
            </a:xfrm>
            <a:prstGeom prst="rect">
              <a:avLst/>
            </a:prstGeom>
          </p:spPr>
        </p:pic>
        <p:sp>
          <p:nvSpPr>
            <p:cNvPr id="15" name="ZoneTexte 7">
              <a:extLst>
                <a:ext uri="{FF2B5EF4-FFF2-40B4-BE49-F238E27FC236}">
                  <a16:creationId xmlns:a16="http://schemas.microsoft.com/office/drawing/2014/main" id="{282C7A25-238F-438F-9DDE-59D22821840E}"/>
                </a:ext>
              </a:extLst>
            </p:cNvPr>
            <p:cNvSpPr txBox="1"/>
            <p:nvPr/>
          </p:nvSpPr>
          <p:spPr>
            <a:xfrm>
              <a:off x="1759217" y="877298"/>
              <a:ext cx="3477235" cy="615553"/>
            </a:xfrm>
            <a:prstGeom prst="rect">
              <a:avLst/>
            </a:prstGeom>
            <a:noFill/>
          </p:spPr>
          <p:txBody>
            <a:bodyPr wrap="square" rtlCol="0">
              <a:spAutoFit/>
            </a:bodyPr>
            <a:lstStyle/>
            <a:p>
              <a:pPr algn="ctr"/>
              <a:r>
                <a:rPr lang="en-GB" sz="1700" dirty="0">
                  <a:solidFill>
                    <a:schemeClr val="tx2">
                      <a:lumMod val="60000"/>
                      <a:lumOff val="40000"/>
                    </a:schemeClr>
                  </a:solidFill>
                </a:rPr>
                <a:t>Distribution of </a:t>
              </a:r>
              <a:r>
                <a:rPr lang="en-GB" sz="1700" b="1" dirty="0">
                  <a:solidFill>
                    <a:schemeClr val="tx2">
                      <a:lumMod val="60000"/>
                      <a:lumOff val="40000"/>
                    </a:schemeClr>
                  </a:solidFill>
                </a:rPr>
                <a:t>informal employment </a:t>
              </a:r>
              <a:r>
                <a:rPr lang="en-GB" sz="1700" dirty="0">
                  <a:solidFill>
                    <a:schemeClr val="tx2">
                      <a:lumMod val="60000"/>
                      <a:lumOff val="40000"/>
                    </a:schemeClr>
                  </a:solidFill>
                </a:rPr>
                <a:t>by employment status</a:t>
              </a:r>
              <a:endParaRPr lang="en-GB" sz="1700" b="1" dirty="0">
                <a:solidFill>
                  <a:schemeClr val="tx2">
                    <a:lumMod val="60000"/>
                    <a:lumOff val="40000"/>
                  </a:schemeClr>
                </a:solidFill>
              </a:endParaRPr>
            </a:p>
          </p:txBody>
        </p:sp>
        <p:sp>
          <p:nvSpPr>
            <p:cNvPr id="16" name="ZoneTexte 7">
              <a:extLst>
                <a:ext uri="{FF2B5EF4-FFF2-40B4-BE49-F238E27FC236}">
                  <a16:creationId xmlns:a16="http://schemas.microsoft.com/office/drawing/2014/main" id="{282C7A25-238F-438F-9DDE-59D22821840E}"/>
                </a:ext>
              </a:extLst>
            </p:cNvPr>
            <p:cNvSpPr txBox="1"/>
            <p:nvPr/>
          </p:nvSpPr>
          <p:spPr>
            <a:xfrm>
              <a:off x="5731125" y="895061"/>
              <a:ext cx="3477235" cy="615553"/>
            </a:xfrm>
            <a:prstGeom prst="rect">
              <a:avLst/>
            </a:prstGeom>
            <a:noFill/>
          </p:spPr>
          <p:txBody>
            <a:bodyPr wrap="square" rtlCol="0">
              <a:spAutoFit/>
            </a:bodyPr>
            <a:lstStyle/>
            <a:p>
              <a:pPr algn="ctr"/>
              <a:r>
                <a:rPr lang="en-GB" sz="1700" dirty="0">
                  <a:solidFill>
                    <a:schemeClr val="tx2">
                      <a:lumMod val="60000"/>
                      <a:lumOff val="40000"/>
                    </a:schemeClr>
                  </a:solidFill>
                </a:rPr>
                <a:t>Distribution of </a:t>
              </a:r>
              <a:r>
                <a:rPr lang="en-GB" sz="1700" b="1" dirty="0">
                  <a:solidFill>
                    <a:schemeClr val="tx2">
                      <a:lumMod val="60000"/>
                      <a:lumOff val="40000"/>
                    </a:schemeClr>
                  </a:solidFill>
                </a:rPr>
                <a:t>formal employment </a:t>
              </a:r>
              <a:r>
                <a:rPr lang="en-GB" sz="1700" dirty="0">
                  <a:solidFill>
                    <a:schemeClr val="tx2">
                      <a:lumMod val="60000"/>
                      <a:lumOff val="40000"/>
                    </a:schemeClr>
                  </a:solidFill>
                </a:rPr>
                <a:t>by employment status</a:t>
              </a:r>
              <a:endParaRPr lang="en-GB" sz="1700" b="1" dirty="0">
                <a:solidFill>
                  <a:schemeClr val="tx2">
                    <a:lumMod val="60000"/>
                    <a:lumOff val="40000"/>
                  </a:schemeClr>
                </a:solidFill>
              </a:endParaRPr>
            </a:p>
          </p:txBody>
        </p:sp>
      </p:grpSp>
    </p:spTree>
    <p:extLst>
      <p:ext uri="{BB962C8B-B14F-4D97-AF65-F5344CB8AC3E}">
        <p14:creationId xmlns:p14="http://schemas.microsoft.com/office/powerpoint/2010/main" val="370283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D062F4-2397-434F-8A99-33EF98098076}" type="slidenum">
              <a:rPr lang="en-GB" smtClean="0"/>
              <a:t>31</a:t>
            </a:fld>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185" y="1438334"/>
            <a:ext cx="4238295" cy="2721432"/>
          </a:xfrm>
          <a:prstGeom prst="rect">
            <a:avLst/>
          </a:prstGeom>
        </p:spPr>
      </p:pic>
      <p:sp>
        <p:nvSpPr>
          <p:cNvPr id="7" name="Content Placeholder 2"/>
          <p:cNvSpPr>
            <a:spLocks noGrp="1"/>
          </p:cNvSpPr>
          <p:nvPr>
            <p:ph idx="1"/>
          </p:nvPr>
        </p:nvSpPr>
        <p:spPr>
          <a:xfrm>
            <a:off x="755577" y="3789040"/>
            <a:ext cx="4536504" cy="2160240"/>
          </a:xfrm>
        </p:spPr>
        <p:txBody>
          <a:bodyPr>
            <a:noAutofit/>
          </a:bodyPr>
          <a:lstStyle/>
          <a:p>
            <a:pPr marL="0" indent="0" algn="r">
              <a:spcBef>
                <a:spcPts val="600"/>
              </a:spcBef>
              <a:spcAft>
                <a:spcPts val="600"/>
              </a:spcAft>
              <a:buClr>
                <a:schemeClr val="accent3">
                  <a:lumMod val="50000"/>
                </a:schemeClr>
              </a:buClr>
              <a:buSzPct val="110000"/>
              <a:buNone/>
            </a:pPr>
            <a:r>
              <a:rPr lang="en-GB" sz="3600" b="1" dirty="0">
                <a:solidFill>
                  <a:schemeClr val="tx2"/>
                </a:solidFill>
              </a:rPr>
              <a:t>5.</a:t>
            </a:r>
            <a:r>
              <a:rPr lang="en-GB" sz="2800" b="1" dirty="0">
                <a:solidFill>
                  <a:srgbClr val="C00000"/>
                </a:solidFill>
              </a:rPr>
              <a:t> </a:t>
            </a:r>
            <a:r>
              <a:rPr lang="en-US" sz="2800" b="1" dirty="0">
                <a:solidFill>
                  <a:schemeClr val="accent1"/>
                </a:solidFill>
              </a:rPr>
              <a:t>Group work</a:t>
            </a:r>
            <a:br>
              <a:rPr lang="en-US" sz="2800" b="1" dirty="0">
                <a:solidFill>
                  <a:schemeClr val="accent1"/>
                </a:solidFill>
              </a:rPr>
            </a:br>
            <a:endParaRPr lang="en-US" sz="2800" b="1" dirty="0"/>
          </a:p>
          <a:p>
            <a:pPr marL="0" indent="0" algn="r">
              <a:spcBef>
                <a:spcPts val="600"/>
              </a:spcBef>
              <a:spcAft>
                <a:spcPts val="600"/>
              </a:spcAft>
              <a:buClr>
                <a:schemeClr val="accent3">
                  <a:lumMod val="50000"/>
                </a:schemeClr>
              </a:buClr>
              <a:buSzPct val="110000"/>
              <a:buNone/>
            </a:pPr>
            <a:endParaRPr lang="en-US" sz="2800" b="1" dirty="0"/>
          </a:p>
        </p:txBody>
      </p:sp>
      <p:cxnSp>
        <p:nvCxnSpPr>
          <p:cNvPr id="8" name="Straight Connector 7"/>
          <p:cNvCxnSpPr/>
          <p:nvPr/>
        </p:nvCxnSpPr>
        <p:spPr>
          <a:xfrm>
            <a:off x="5508104" y="3933056"/>
            <a:ext cx="0" cy="158417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646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913" y="168698"/>
            <a:ext cx="6840760" cy="710952"/>
          </a:xfrm>
        </p:spPr>
        <p:txBody>
          <a:bodyPr>
            <a:normAutofit/>
          </a:bodyPr>
          <a:lstStyle/>
          <a:p>
            <a:r>
              <a:rPr lang="en-GB" sz="4000" b="1" dirty="0">
                <a:solidFill>
                  <a:schemeClr val="accent1">
                    <a:lumMod val="60000"/>
                    <a:lumOff val="40000"/>
                  </a:schemeClr>
                </a:solidFill>
              </a:rPr>
              <a:t>5.</a:t>
            </a:r>
            <a:r>
              <a:rPr lang="en-GB" sz="4000" b="1" dirty="0">
                <a:solidFill>
                  <a:schemeClr val="tx2">
                    <a:lumMod val="60000"/>
                    <a:lumOff val="40000"/>
                  </a:schemeClr>
                </a:solidFill>
              </a:rPr>
              <a:t> Group work (1)</a:t>
            </a:r>
            <a:endParaRPr lang="en-US" sz="4000" dirty="0">
              <a:solidFill>
                <a:schemeClr val="tx2">
                  <a:lumMod val="60000"/>
                  <a:lumOff val="40000"/>
                </a:schemeClr>
              </a:solidFill>
            </a:endParaRPr>
          </a:p>
        </p:txBody>
      </p:sp>
      <p:pic>
        <p:nvPicPr>
          <p:cNvPr id="13" name="Picture 3"/>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5940152" y="105569"/>
            <a:ext cx="724500" cy="1250273"/>
          </a:xfrm>
          <a:prstGeom prst="rect">
            <a:avLst/>
          </a:prstGeom>
          <a:noFill/>
          <a:ln w="9525">
            <a:noFill/>
            <a:miter lim="800000"/>
            <a:headEnd/>
            <a:tailEnd/>
          </a:ln>
          <a:effectLst/>
        </p:spPr>
      </p:pic>
      <p:pic>
        <p:nvPicPr>
          <p:cNvPr id="14" name="Picture 3"/>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flipH="1">
            <a:off x="7155904" y="565820"/>
            <a:ext cx="360040" cy="835426"/>
          </a:xfrm>
          <a:prstGeom prst="rect">
            <a:avLst/>
          </a:prstGeom>
          <a:noFill/>
          <a:ln w="9525">
            <a:noFill/>
            <a:miter lim="800000"/>
            <a:headEnd/>
            <a:tailEnd/>
          </a:ln>
          <a:effectLst/>
        </p:spPr>
      </p:pic>
      <p:pic>
        <p:nvPicPr>
          <p:cNvPr id="15" name="Picture 3"/>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6695114" y="200253"/>
            <a:ext cx="474484" cy="1021965"/>
          </a:xfrm>
          <a:prstGeom prst="rect">
            <a:avLst/>
          </a:prstGeom>
          <a:noFill/>
          <a:ln w="9525">
            <a:noFill/>
            <a:miter lim="800000"/>
            <a:headEnd/>
            <a:tailEnd/>
          </a:ln>
          <a:effectLst/>
        </p:spPr>
      </p:pic>
      <p:pic>
        <p:nvPicPr>
          <p:cNvPr id="16" name="Picture 3"/>
          <p:cNvPicPr>
            <a:picLocks noChangeAspect="1" noChangeArrowheads="1"/>
          </p:cNvPicPr>
          <p:nvPr/>
        </p:nvPicPr>
        <p:blipFill>
          <a:blip r:embed="rId2" cstate="print">
            <a:lum bright="70000" contrast="-70000"/>
          </a:blip>
          <a:srcRect/>
          <a:stretch>
            <a:fillRect/>
          </a:stretch>
        </p:blipFill>
        <p:spPr bwMode="auto">
          <a:xfrm>
            <a:off x="7308304" y="16912"/>
            <a:ext cx="786743" cy="1384334"/>
          </a:xfrm>
          <a:prstGeom prst="rect">
            <a:avLst/>
          </a:prstGeom>
          <a:noFill/>
          <a:ln w="9525">
            <a:noFill/>
            <a:miter lim="800000"/>
            <a:headEnd/>
            <a:tailEnd/>
          </a:ln>
          <a:effectLst/>
        </p:spPr>
      </p:pic>
      <p:pic>
        <p:nvPicPr>
          <p:cNvPr id="17" name="Picture 3"/>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flipH="1">
            <a:off x="8023964" y="392152"/>
            <a:ext cx="492568" cy="1021965"/>
          </a:xfrm>
          <a:prstGeom prst="rect">
            <a:avLst/>
          </a:prstGeom>
          <a:noFill/>
          <a:ln w="9525">
            <a:noFill/>
            <a:miter lim="800000"/>
            <a:headEnd/>
            <a:tailEnd/>
          </a:ln>
          <a:effectLst/>
        </p:spPr>
      </p:pic>
      <p:sp>
        <p:nvSpPr>
          <p:cNvPr id="18" name="Content Placeholder 2"/>
          <p:cNvSpPr>
            <a:spLocks noGrp="1"/>
          </p:cNvSpPr>
          <p:nvPr>
            <p:ph idx="1"/>
          </p:nvPr>
        </p:nvSpPr>
        <p:spPr>
          <a:xfrm>
            <a:off x="179512" y="1114143"/>
            <a:ext cx="8772822" cy="5505139"/>
          </a:xfrm>
          <a:solidFill>
            <a:schemeClr val="accent1">
              <a:lumMod val="20000"/>
              <a:lumOff val="80000"/>
            </a:schemeClr>
          </a:solidFill>
          <a:ln>
            <a:solidFill>
              <a:schemeClr val="tx2">
                <a:lumMod val="40000"/>
                <a:lumOff val="60000"/>
              </a:schemeClr>
            </a:solidFill>
          </a:ln>
        </p:spPr>
        <p:txBody>
          <a:bodyPr>
            <a:noAutofit/>
          </a:bodyPr>
          <a:lstStyle/>
          <a:p>
            <a:pPr marL="0" indent="0">
              <a:spcBef>
                <a:spcPts val="600"/>
              </a:spcBef>
              <a:buNone/>
            </a:pPr>
            <a:r>
              <a:rPr lang="en-US" sz="1800" b="1" dirty="0">
                <a:solidFill>
                  <a:schemeClr val="tx2">
                    <a:lumMod val="60000"/>
                    <a:lumOff val="40000"/>
                  </a:schemeClr>
                </a:solidFill>
              </a:rPr>
              <a:t>Let’s assess and discuss the extent and composition of informal employment in your countries</a:t>
            </a:r>
          </a:p>
          <a:p>
            <a:pPr>
              <a:spcBef>
                <a:spcPts val="600"/>
              </a:spcBef>
              <a:buClr>
                <a:schemeClr val="tx2">
                  <a:lumMod val="60000"/>
                  <a:lumOff val="40000"/>
                </a:schemeClr>
              </a:buClr>
              <a:buFont typeface="Wingdings 2" panose="05020102010507070707" pitchFamily="18" charset="2"/>
              <a:buChar char=""/>
            </a:pPr>
            <a:r>
              <a:rPr lang="en-GB" sz="1800" dirty="0"/>
              <a:t>Open the excel file called ‘Session 3.2 Group work’</a:t>
            </a:r>
          </a:p>
          <a:p>
            <a:pPr>
              <a:spcBef>
                <a:spcPts val="600"/>
              </a:spcBef>
              <a:buClr>
                <a:schemeClr val="tx2">
                  <a:lumMod val="60000"/>
                  <a:lumOff val="40000"/>
                </a:schemeClr>
              </a:buClr>
              <a:buFont typeface="Wingdings 2" panose="05020102010507070707" pitchFamily="18" charset="2"/>
              <a:buChar char=""/>
            </a:pPr>
            <a:r>
              <a:rPr lang="en-GB" sz="1800" dirty="0"/>
              <a:t>2 data sheets </a:t>
            </a:r>
          </a:p>
          <a:p>
            <a:pPr lvl="1">
              <a:spcBef>
                <a:spcPts val="600"/>
              </a:spcBef>
              <a:buClr>
                <a:schemeClr val="tx2">
                  <a:lumMod val="60000"/>
                  <a:lumOff val="40000"/>
                </a:schemeClr>
              </a:buClr>
              <a:buFont typeface="Wingdings 2" panose="05020102010507070707" pitchFamily="18" charset="2"/>
              <a:buChar char=""/>
            </a:pPr>
            <a:r>
              <a:rPr lang="en-GB" sz="1800" dirty="0"/>
              <a:t>Session 3.2 Data ALL</a:t>
            </a:r>
          </a:p>
          <a:p>
            <a:pPr lvl="1">
              <a:spcBef>
                <a:spcPts val="600"/>
              </a:spcBef>
              <a:buClr>
                <a:schemeClr val="tx2">
                  <a:lumMod val="60000"/>
                  <a:lumOff val="40000"/>
                </a:schemeClr>
              </a:buClr>
              <a:buFont typeface="Wingdings 2" panose="05020102010507070707" pitchFamily="18" charset="2"/>
              <a:buChar char=""/>
            </a:pPr>
            <a:r>
              <a:rPr lang="en-GB" sz="1800" dirty="0"/>
              <a:t>Session 3.2 Data </a:t>
            </a:r>
            <a:r>
              <a:rPr lang="en-GB" sz="1800" dirty="0" err="1"/>
              <a:t>Excl</a:t>
            </a:r>
            <a:r>
              <a:rPr lang="en-GB" sz="1800" dirty="0"/>
              <a:t> AGRI</a:t>
            </a:r>
          </a:p>
          <a:p>
            <a:pPr>
              <a:spcBef>
                <a:spcPts val="600"/>
              </a:spcBef>
              <a:buClr>
                <a:schemeClr val="tx2">
                  <a:lumMod val="60000"/>
                  <a:lumOff val="40000"/>
                </a:schemeClr>
              </a:buClr>
              <a:buFont typeface="Wingdings 2" panose="05020102010507070707" pitchFamily="18" charset="2"/>
              <a:buChar char=""/>
            </a:pPr>
            <a:r>
              <a:rPr lang="en-GB" sz="1800" dirty="0"/>
              <a:t>The 2 data sheets present the same structure</a:t>
            </a:r>
          </a:p>
          <a:p>
            <a:pPr>
              <a:spcBef>
                <a:spcPts val="600"/>
              </a:spcBef>
              <a:buClr>
                <a:schemeClr val="tx2">
                  <a:lumMod val="60000"/>
                  <a:lumOff val="40000"/>
                </a:schemeClr>
              </a:buClr>
              <a:buFont typeface="Wingdings 2" panose="05020102010507070707" pitchFamily="18" charset="2"/>
              <a:buChar char=""/>
            </a:pPr>
            <a:r>
              <a:rPr lang="en-GB" sz="1800" dirty="0"/>
              <a:t>For each country (column B), you can find the number of persons  — Total and by employment status (Column C) — in </a:t>
            </a:r>
          </a:p>
          <a:p>
            <a:pPr lvl="1">
              <a:spcBef>
                <a:spcPts val="600"/>
              </a:spcBef>
              <a:buClr>
                <a:schemeClr val="tx2">
                  <a:lumMod val="60000"/>
                  <a:lumOff val="40000"/>
                </a:schemeClr>
              </a:buClr>
              <a:buFont typeface="Wingdings 2" panose="05020102010507070707" pitchFamily="18" charset="2"/>
              <a:buChar char=""/>
            </a:pPr>
            <a:r>
              <a:rPr lang="en-GB" sz="1800" dirty="0"/>
              <a:t>Informal employment (columns D-G)</a:t>
            </a:r>
          </a:p>
          <a:p>
            <a:pPr lvl="2">
              <a:spcBef>
                <a:spcPts val="600"/>
              </a:spcBef>
              <a:buClr>
                <a:schemeClr val="tx2">
                  <a:lumMod val="60000"/>
                  <a:lumOff val="40000"/>
                </a:schemeClr>
              </a:buClr>
              <a:buFont typeface="Wingdings 2" panose="05020102010507070707" pitchFamily="18" charset="2"/>
              <a:buChar char=""/>
            </a:pPr>
            <a:r>
              <a:rPr lang="en-GB" sz="1800" dirty="0"/>
              <a:t>Total (D); in the informal sector (E); in the formal sector (F); in Households (G)</a:t>
            </a:r>
          </a:p>
          <a:p>
            <a:pPr lvl="1">
              <a:spcBef>
                <a:spcPts val="600"/>
              </a:spcBef>
              <a:buClr>
                <a:schemeClr val="tx2">
                  <a:lumMod val="60000"/>
                  <a:lumOff val="40000"/>
                </a:schemeClr>
              </a:buClr>
              <a:buFont typeface="Wingdings 2" panose="05020102010507070707" pitchFamily="18" charset="2"/>
              <a:buChar char=""/>
            </a:pPr>
            <a:r>
              <a:rPr lang="en-GB" sz="1800" dirty="0"/>
              <a:t>Formal employment (Columns I-L)</a:t>
            </a:r>
          </a:p>
          <a:p>
            <a:pPr lvl="1">
              <a:spcBef>
                <a:spcPts val="600"/>
              </a:spcBef>
              <a:buClr>
                <a:schemeClr val="tx2">
                  <a:lumMod val="60000"/>
                  <a:lumOff val="40000"/>
                </a:schemeClr>
              </a:buClr>
              <a:buFont typeface="Wingdings 2" panose="05020102010507070707" pitchFamily="18" charset="2"/>
              <a:buChar char=""/>
            </a:pPr>
            <a:r>
              <a:rPr lang="en-GB" sz="1800" dirty="0"/>
              <a:t>Total employment (Columns N-Q)</a:t>
            </a:r>
          </a:p>
          <a:p>
            <a:pPr>
              <a:spcBef>
                <a:spcPts val="600"/>
              </a:spcBef>
              <a:buClr>
                <a:schemeClr val="tx2">
                  <a:lumMod val="60000"/>
                  <a:lumOff val="40000"/>
                </a:schemeClr>
              </a:buClr>
              <a:buFont typeface="Wingdings 2" panose="05020102010507070707" pitchFamily="18" charset="2"/>
              <a:buChar char=""/>
            </a:pPr>
            <a:r>
              <a:rPr lang="en-GB" sz="1800" dirty="0"/>
              <a:t>The remaining columns correspond to the same set of data but respectively for </a:t>
            </a:r>
          </a:p>
          <a:p>
            <a:pPr lvl="1">
              <a:spcBef>
                <a:spcPts val="600"/>
              </a:spcBef>
              <a:buClr>
                <a:schemeClr val="tx2">
                  <a:lumMod val="60000"/>
                  <a:lumOff val="40000"/>
                </a:schemeClr>
              </a:buClr>
              <a:buFont typeface="Wingdings 2" panose="05020102010507070707" pitchFamily="18" charset="2"/>
              <a:buChar char=""/>
            </a:pPr>
            <a:r>
              <a:rPr lang="en-GB" sz="1800" dirty="0"/>
              <a:t>Men (columns S-AF)</a:t>
            </a:r>
          </a:p>
          <a:p>
            <a:pPr lvl="1">
              <a:spcBef>
                <a:spcPts val="600"/>
              </a:spcBef>
              <a:buClr>
                <a:schemeClr val="tx2">
                  <a:lumMod val="60000"/>
                  <a:lumOff val="40000"/>
                </a:schemeClr>
              </a:buClr>
              <a:buFont typeface="Wingdings 2" panose="05020102010507070707" pitchFamily="18" charset="2"/>
              <a:buChar char=""/>
            </a:pPr>
            <a:r>
              <a:rPr lang="en-GB" sz="1800" dirty="0"/>
              <a:t>Women (columns AH-AU)</a:t>
            </a:r>
          </a:p>
          <a:p>
            <a:pPr lvl="1">
              <a:spcBef>
                <a:spcPts val="600"/>
              </a:spcBef>
              <a:buClr>
                <a:schemeClr val="tx2">
                  <a:lumMod val="60000"/>
                  <a:lumOff val="40000"/>
                </a:schemeClr>
              </a:buClr>
              <a:buFont typeface="Wingdings 2" panose="05020102010507070707" pitchFamily="18" charset="2"/>
              <a:buChar char=""/>
            </a:pPr>
            <a:endParaRPr lang="en-GB" sz="1800" dirty="0"/>
          </a:p>
          <a:p>
            <a:pPr lvl="1">
              <a:spcBef>
                <a:spcPts val="600"/>
              </a:spcBef>
              <a:buClr>
                <a:schemeClr val="tx2">
                  <a:lumMod val="60000"/>
                  <a:lumOff val="40000"/>
                </a:schemeClr>
              </a:buClr>
              <a:buFont typeface="Wingdings 2" panose="05020102010507070707" pitchFamily="18" charset="2"/>
              <a:buChar char=""/>
            </a:pPr>
            <a:endParaRPr lang="en-GB" sz="1800" dirty="0"/>
          </a:p>
          <a:p>
            <a:pPr marL="457200" lvl="1" indent="0">
              <a:spcBef>
                <a:spcPts val="600"/>
              </a:spcBef>
              <a:buClr>
                <a:schemeClr val="tx2">
                  <a:lumMod val="60000"/>
                  <a:lumOff val="40000"/>
                </a:schemeClr>
              </a:buClr>
              <a:buNone/>
            </a:pPr>
            <a:endParaRPr lang="en-GB" sz="1800" dirty="0"/>
          </a:p>
        </p:txBody>
      </p:sp>
    </p:spTree>
    <p:extLst>
      <p:ext uri="{BB962C8B-B14F-4D97-AF65-F5344CB8AC3E}">
        <p14:creationId xmlns:p14="http://schemas.microsoft.com/office/powerpoint/2010/main" val="3791101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144" y="403191"/>
            <a:ext cx="6840760" cy="710952"/>
          </a:xfrm>
        </p:spPr>
        <p:txBody>
          <a:bodyPr>
            <a:normAutofit/>
          </a:bodyPr>
          <a:lstStyle/>
          <a:p>
            <a:r>
              <a:rPr lang="en-GB" sz="4000" b="1" dirty="0">
                <a:solidFill>
                  <a:schemeClr val="accent1">
                    <a:lumMod val="60000"/>
                    <a:lumOff val="40000"/>
                  </a:schemeClr>
                </a:solidFill>
              </a:rPr>
              <a:t>5.</a:t>
            </a:r>
            <a:r>
              <a:rPr lang="en-GB" sz="4000" b="1" dirty="0">
                <a:solidFill>
                  <a:schemeClr val="tx2">
                    <a:lumMod val="60000"/>
                    <a:lumOff val="40000"/>
                  </a:schemeClr>
                </a:solidFill>
              </a:rPr>
              <a:t> Group work (2)</a:t>
            </a:r>
            <a:endParaRPr lang="en-US" sz="4000" dirty="0">
              <a:solidFill>
                <a:schemeClr val="tx2">
                  <a:lumMod val="60000"/>
                  <a:lumOff val="40000"/>
                </a:schemeClr>
              </a:solidFill>
            </a:endParaRPr>
          </a:p>
        </p:txBody>
      </p:sp>
      <p:pic>
        <p:nvPicPr>
          <p:cNvPr id="13" name="Picture 3"/>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5940152" y="105569"/>
            <a:ext cx="724500" cy="1250273"/>
          </a:xfrm>
          <a:prstGeom prst="rect">
            <a:avLst/>
          </a:prstGeom>
          <a:noFill/>
          <a:ln w="9525">
            <a:noFill/>
            <a:miter lim="800000"/>
            <a:headEnd/>
            <a:tailEnd/>
          </a:ln>
          <a:effectLst/>
        </p:spPr>
      </p:pic>
      <p:pic>
        <p:nvPicPr>
          <p:cNvPr id="14" name="Picture 3"/>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flipH="1">
            <a:off x="7155904" y="565820"/>
            <a:ext cx="360040" cy="835426"/>
          </a:xfrm>
          <a:prstGeom prst="rect">
            <a:avLst/>
          </a:prstGeom>
          <a:noFill/>
          <a:ln w="9525">
            <a:noFill/>
            <a:miter lim="800000"/>
            <a:headEnd/>
            <a:tailEnd/>
          </a:ln>
          <a:effectLst/>
        </p:spPr>
      </p:pic>
      <p:pic>
        <p:nvPicPr>
          <p:cNvPr id="15" name="Picture 3"/>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6695114" y="200253"/>
            <a:ext cx="474484" cy="1021965"/>
          </a:xfrm>
          <a:prstGeom prst="rect">
            <a:avLst/>
          </a:prstGeom>
          <a:noFill/>
          <a:ln w="9525">
            <a:noFill/>
            <a:miter lim="800000"/>
            <a:headEnd/>
            <a:tailEnd/>
          </a:ln>
          <a:effectLst/>
        </p:spPr>
      </p:pic>
      <p:pic>
        <p:nvPicPr>
          <p:cNvPr id="16" name="Picture 3"/>
          <p:cNvPicPr>
            <a:picLocks noChangeAspect="1" noChangeArrowheads="1"/>
          </p:cNvPicPr>
          <p:nvPr/>
        </p:nvPicPr>
        <p:blipFill>
          <a:blip r:embed="rId2" cstate="print">
            <a:lum bright="70000" contrast="-70000"/>
          </a:blip>
          <a:srcRect/>
          <a:stretch>
            <a:fillRect/>
          </a:stretch>
        </p:blipFill>
        <p:spPr bwMode="auto">
          <a:xfrm>
            <a:off x="7308304" y="16912"/>
            <a:ext cx="786743" cy="1384334"/>
          </a:xfrm>
          <a:prstGeom prst="rect">
            <a:avLst/>
          </a:prstGeom>
          <a:noFill/>
          <a:ln w="9525">
            <a:noFill/>
            <a:miter lim="800000"/>
            <a:headEnd/>
            <a:tailEnd/>
          </a:ln>
          <a:effectLst/>
        </p:spPr>
      </p:pic>
      <p:pic>
        <p:nvPicPr>
          <p:cNvPr id="17" name="Picture 3"/>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flipH="1">
            <a:off x="8023964" y="392152"/>
            <a:ext cx="492568" cy="1021965"/>
          </a:xfrm>
          <a:prstGeom prst="rect">
            <a:avLst/>
          </a:prstGeom>
          <a:noFill/>
          <a:ln w="9525">
            <a:noFill/>
            <a:miter lim="800000"/>
            <a:headEnd/>
            <a:tailEnd/>
          </a:ln>
          <a:effectLst/>
        </p:spPr>
      </p:pic>
      <p:sp>
        <p:nvSpPr>
          <p:cNvPr id="18" name="Content Placeholder 2"/>
          <p:cNvSpPr>
            <a:spLocks noGrp="1"/>
          </p:cNvSpPr>
          <p:nvPr>
            <p:ph idx="1"/>
          </p:nvPr>
        </p:nvSpPr>
        <p:spPr>
          <a:xfrm>
            <a:off x="589675" y="1432227"/>
            <a:ext cx="7911871" cy="5040560"/>
          </a:xfrm>
          <a:solidFill>
            <a:schemeClr val="accent1">
              <a:lumMod val="20000"/>
              <a:lumOff val="80000"/>
            </a:schemeClr>
          </a:solidFill>
          <a:ln>
            <a:solidFill>
              <a:schemeClr val="tx2">
                <a:lumMod val="40000"/>
                <a:lumOff val="60000"/>
              </a:schemeClr>
            </a:solidFill>
          </a:ln>
        </p:spPr>
        <p:txBody>
          <a:bodyPr>
            <a:normAutofit fontScale="92500"/>
          </a:bodyPr>
          <a:lstStyle/>
          <a:p>
            <a:pPr marL="0" indent="0">
              <a:spcBef>
                <a:spcPts val="600"/>
              </a:spcBef>
              <a:buNone/>
            </a:pPr>
            <a:r>
              <a:rPr lang="en-US" sz="1800" b="1" dirty="0">
                <a:solidFill>
                  <a:schemeClr val="tx2">
                    <a:lumMod val="60000"/>
                    <a:lumOff val="40000"/>
                  </a:schemeClr>
                </a:solidFill>
              </a:rPr>
              <a:t>Let’s assess and discuss the extent and composition of informal employment in your countries</a:t>
            </a:r>
          </a:p>
          <a:p>
            <a:pPr>
              <a:spcBef>
                <a:spcPts val="600"/>
              </a:spcBef>
              <a:buClr>
                <a:schemeClr val="tx2">
                  <a:lumMod val="60000"/>
                  <a:lumOff val="40000"/>
                </a:schemeClr>
              </a:buClr>
              <a:buFont typeface="Wingdings 2" panose="05020102010507070707" pitchFamily="18" charset="2"/>
              <a:buChar char=""/>
            </a:pPr>
            <a:r>
              <a:rPr lang="en-GB" sz="1800" dirty="0"/>
              <a:t>Using data on the number of persons In informal employment, in the informal sector, in the formal sector, in households:</a:t>
            </a:r>
          </a:p>
          <a:p>
            <a:pPr>
              <a:spcBef>
                <a:spcPts val="600"/>
              </a:spcBef>
              <a:buClr>
                <a:schemeClr val="tx2">
                  <a:lumMod val="60000"/>
                  <a:lumOff val="40000"/>
                </a:schemeClr>
              </a:buClr>
              <a:buFont typeface="Wingdings 2" panose="05020102010507070707" pitchFamily="18" charset="2"/>
              <a:buChar char=""/>
            </a:pPr>
            <a:r>
              <a:rPr lang="en-GB" sz="1800" b="1" dirty="0"/>
              <a:t>Question 1</a:t>
            </a:r>
          </a:p>
          <a:p>
            <a:pPr lvl="1">
              <a:spcBef>
                <a:spcPts val="600"/>
              </a:spcBef>
              <a:buClr>
                <a:schemeClr val="tx2">
                  <a:lumMod val="60000"/>
                  <a:lumOff val="40000"/>
                </a:schemeClr>
              </a:buClr>
              <a:buFont typeface="Wingdings 2" panose="05020102010507070707" pitchFamily="18" charset="2"/>
              <a:buChar char=""/>
            </a:pPr>
            <a:r>
              <a:rPr lang="en-GB" sz="1800" dirty="0"/>
              <a:t> Can you estimate for your country or another one (if your country is missing)</a:t>
            </a:r>
          </a:p>
          <a:p>
            <a:pPr lvl="2">
              <a:spcBef>
                <a:spcPts val="600"/>
              </a:spcBef>
              <a:buClr>
                <a:schemeClr val="tx2">
                  <a:lumMod val="60000"/>
                  <a:lumOff val="40000"/>
                </a:schemeClr>
              </a:buClr>
              <a:buFont typeface="Wingdings 2" panose="05020102010507070707" pitchFamily="18" charset="2"/>
              <a:buChar char=""/>
            </a:pPr>
            <a:r>
              <a:rPr lang="en-GB" sz="1800" dirty="0"/>
              <a:t>Indicator 1. The share of informal employment in total employment </a:t>
            </a:r>
          </a:p>
          <a:p>
            <a:pPr lvl="2">
              <a:spcBef>
                <a:spcPts val="600"/>
              </a:spcBef>
              <a:buClr>
                <a:schemeClr val="tx2">
                  <a:lumMod val="60000"/>
                  <a:lumOff val="40000"/>
                </a:schemeClr>
              </a:buClr>
              <a:buFont typeface="Wingdings 2" panose="05020102010507070707" pitchFamily="18" charset="2"/>
              <a:buChar char=""/>
            </a:pPr>
            <a:r>
              <a:rPr lang="en-GB" sz="1800" dirty="0"/>
              <a:t>Indicator 2. SDG 8.3.1 The share of non-agricultural informal employment by sex</a:t>
            </a:r>
          </a:p>
          <a:p>
            <a:pPr>
              <a:spcBef>
                <a:spcPts val="600"/>
              </a:spcBef>
              <a:buClr>
                <a:schemeClr val="tx2">
                  <a:lumMod val="60000"/>
                  <a:lumOff val="40000"/>
                </a:schemeClr>
              </a:buClr>
              <a:buFont typeface="Wingdings 2" panose="05020102010507070707" pitchFamily="18" charset="2"/>
              <a:buChar char=""/>
            </a:pPr>
            <a:r>
              <a:rPr lang="en-GB" sz="1800" b="1" dirty="0"/>
              <a:t>Question 2</a:t>
            </a:r>
          </a:p>
          <a:p>
            <a:pPr lvl="1">
              <a:spcBef>
                <a:spcPts val="600"/>
              </a:spcBef>
              <a:buClr>
                <a:schemeClr val="tx2">
                  <a:lumMod val="60000"/>
                  <a:lumOff val="40000"/>
                </a:schemeClr>
              </a:buClr>
              <a:buFont typeface="Wingdings 2" panose="05020102010507070707" pitchFamily="18" charset="2"/>
              <a:buChar char=""/>
            </a:pPr>
            <a:r>
              <a:rPr lang="en-GB" sz="1800" dirty="0"/>
              <a:t>Can you estimate informality rates by status in employment (including agriculture)</a:t>
            </a:r>
          </a:p>
          <a:p>
            <a:pPr lvl="2">
              <a:spcBef>
                <a:spcPts val="600"/>
              </a:spcBef>
              <a:buClr>
                <a:schemeClr val="tx2">
                  <a:lumMod val="60000"/>
                  <a:lumOff val="40000"/>
                </a:schemeClr>
              </a:buClr>
              <a:buFont typeface="Wingdings 2" panose="05020102010507070707" pitchFamily="18" charset="2"/>
              <a:buChar char=""/>
            </a:pPr>
            <a:r>
              <a:rPr lang="en-GB" sz="1800" dirty="0"/>
              <a:t>Indicator 3. Share of informal employment among employees</a:t>
            </a:r>
          </a:p>
          <a:p>
            <a:pPr lvl="2">
              <a:spcBef>
                <a:spcPts val="600"/>
              </a:spcBef>
              <a:buClr>
                <a:schemeClr val="tx2">
                  <a:lumMod val="60000"/>
                  <a:lumOff val="40000"/>
                </a:schemeClr>
              </a:buClr>
              <a:buFont typeface="Wingdings 2" panose="05020102010507070707" pitchFamily="18" charset="2"/>
              <a:buChar char=""/>
            </a:pPr>
            <a:r>
              <a:rPr lang="en-GB" sz="1800" dirty="0"/>
              <a:t>Indicator 4. Share of informal employment among employers</a:t>
            </a:r>
          </a:p>
          <a:p>
            <a:pPr lvl="2">
              <a:spcBef>
                <a:spcPts val="600"/>
              </a:spcBef>
              <a:buClr>
                <a:schemeClr val="tx2">
                  <a:lumMod val="60000"/>
                  <a:lumOff val="40000"/>
                </a:schemeClr>
              </a:buClr>
              <a:buFont typeface="Wingdings 2" panose="05020102010507070707" pitchFamily="18" charset="2"/>
              <a:buChar char=""/>
            </a:pPr>
            <a:r>
              <a:rPr lang="en-GB" sz="1800" dirty="0"/>
              <a:t>Indicator 5. Share of informal employment among own-account workers</a:t>
            </a:r>
          </a:p>
          <a:p>
            <a:pPr marL="457200" lvl="1" indent="0">
              <a:spcBef>
                <a:spcPts val="600"/>
              </a:spcBef>
              <a:buClr>
                <a:schemeClr val="tx2">
                  <a:lumMod val="60000"/>
                  <a:lumOff val="40000"/>
                </a:schemeClr>
              </a:buClr>
              <a:buNone/>
            </a:pPr>
            <a:endParaRPr lang="en-GB" sz="1800" dirty="0"/>
          </a:p>
        </p:txBody>
      </p:sp>
    </p:spTree>
    <p:extLst>
      <p:ext uri="{BB962C8B-B14F-4D97-AF65-F5344CB8AC3E}">
        <p14:creationId xmlns:p14="http://schemas.microsoft.com/office/powerpoint/2010/main" val="3887689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idx="1"/>
          </p:nvPr>
        </p:nvSpPr>
        <p:spPr>
          <a:xfrm>
            <a:off x="83212" y="1114143"/>
            <a:ext cx="8433320" cy="5519150"/>
          </a:xfrm>
          <a:solidFill>
            <a:schemeClr val="accent1">
              <a:lumMod val="20000"/>
              <a:lumOff val="80000"/>
            </a:schemeClr>
          </a:solidFill>
          <a:ln>
            <a:solidFill>
              <a:schemeClr val="tx2">
                <a:lumMod val="40000"/>
                <a:lumOff val="60000"/>
              </a:schemeClr>
            </a:solidFill>
          </a:ln>
        </p:spPr>
        <p:txBody>
          <a:bodyPr>
            <a:noAutofit/>
          </a:bodyPr>
          <a:lstStyle/>
          <a:p>
            <a:pPr>
              <a:spcBef>
                <a:spcPts val="0"/>
              </a:spcBef>
              <a:buClr>
                <a:schemeClr val="tx2">
                  <a:lumMod val="60000"/>
                  <a:lumOff val="40000"/>
                </a:schemeClr>
              </a:buClr>
              <a:buFont typeface="Wingdings 2" panose="05020102010507070707" pitchFamily="18" charset="2"/>
              <a:buChar char=""/>
            </a:pPr>
            <a:r>
              <a:rPr lang="en-GB" sz="1800" b="1" dirty="0"/>
              <a:t>Question 3</a:t>
            </a:r>
            <a:r>
              <a:rPr lang="en-GB" sz="1800" dirty="0"/>
              <a:t>: distribution by employment status</a:t>
            </a:r>
          </a:p>
          <a:p>
            <a:pPr lvl="1">
              <a:spcBef>
                <a:spcPts val="0"/>
              </a:spcBef>
              <a:buClr>
                <a:schemeClr val="tx2">
                  <a:lumMod val="60000"/>
                  <a:lumOff val="40000"/>
                </a:schemeClr>
              </a:buClr>
              <a:buFont typeface="Wingdings 2" panose="05020102010507070707" pitchFamily="18" charset="2"/>
              <a:buChar char=""/>
            </a:pPr>
            <a:r>
              <a:rPr lang="en-GB" sz="1800" dirty="0"/>
              <a:t>Can you estimate</a:t>
            </a:r>
          </a:p>
          <a:p>
            <a:pPr lvl="2">
              <a:spcBef>
                <a:spcPts val="0"/>
              </a:spcBef>
              <a:buClr>
                <a:schemeClr val="tx2">
                  <a:lumMod val="60000"/>
                  <a:lumOff val="40000"/>
                </a:schemeClr>
              </a:buClr>
              <a:buFont typeface="Wingdings 2" panose="05020102010507070707" pitchFamily="18" charset="2"/>
              <a:buChar char=""/>
            </a:pPr>
            <a:r>
              <a:rPr lang="en-GB" sz="1800" dirty="0"/>
              <a:t>The distribution of informal employment by employment status</a:t>
            </a:r>
          </a:p>
          <a:p>
            <a:pPr lvl="2">
              <a:spcBef>
                <a:spcPts val="0"/>
              </a:spcBef>
              <a:buClr>
                <a:schemeClr val="tx2">
                  <a:lumMod val="60000"/>
                  <a:lumOff val="40000"/>
                </a:schemeClr>
              </a:buClr>
              <a:buFont typeface="Wingdings 2" panose="05020102010507070707" pitchFamily="18" charset="2"/>
              <a:buChar char=""/>
            </a:pPr>
            <a:r>
              <a:rPr lang="en-GB" sz="1800" dirty="0"/>
              <a:t>The distribution of formal employment by employment status</a:t>
            </a:r>
          </a:p>
          <a:p>
            <a:pPr marL="342900" lvl="1" indent="-342900">
              <a:spcBef>
                <a:spcPts val="0"/>
              </a:spcBef>
              <a:buClr>
                <a:schemeClr val="tx2">
                  <a:lumMod val="60000"/>
                  <a:lumOff val="40000"/>
                </a:schemeClr>
              </a:buClr>
              <a:buFont typeface="Wingdings 2" panose="05020102010507070707" pitchFamily="18" charset="2"/>
              <a:buChar char=""/>
            </a:pPr>
            <a:endParaRPr lang="en-GB" sz="1800" dirty="0"/>
          </a:p>
          <a:p>
            <a:pPr marL="342900" lvl="1" indent="-342900">
              <a:spcBef>
                <a:spcPts val="0"/>
              </a:spcBef>
              <a:buClr>
                <a:schemeClr val="tx2">
                  <a:lumMod val="60000"/>
                  <a:lumOff val="40000"/>
                </a:schemeClr>
              </a:buClr>
              <a:buFont typeface="Wingdings 2" panose="05020102010507070707" pitchFamily="18" charset="2"/>
              <a:buChar char=""/>
            </a:pPr>
            <a:r>
              <a:rPr lang="en-GB" sz="1800" b="1" dirty="0"/>
              <a:t>Question 4</a:t>
            </a:r>
            <a:r>
              <a:rPr lang="en-GB" sz="1800" dirty="0"/>
              <a:t>: Where do informal employment occurs?</a:t>
            </a:r>
            <a:br>
              <a:rPr lang="en-GB" sz="1800" dirty="0"/>
            </a:br>
            <a:r>
              <a:rPr lang="en-GB" sz="1800" dirty="0"/>
              <a:t>Estimate the proportions (as a percentage of total employment) of </a:t>
            </a:r>
          </a:p>
          <a:p>
            <a:pPr marL="742950" lvl="2" indent="-342900">
              <a:spcBef>
                <a:spcPts val="0"/>
              </a:spcBef>
              <a:buClr>
                <a:schemeClr val="tx2">
                  <a:lumMod val="60000"/>
                  <a:lumOff val="40000"/>
                </a:schemeClr>
              </a:buClr>
              <a:buFont typeface="Wingdings 2" panose="05020102010507070707" pitchFamily="18" charset="2"/>
              <a:buChar char=""/>
            </a:pPr>
            <a:r>
              <a:rPr lang="en-GB" sz="1800" dirty="0"/>
              <a:t>Persons in informal employment in informal sector enterprises</a:t>
            </a:r>
          </a:p>
          <a:p>
            <a:pPr marL="1200150" lvl="3" indent="-342900">
              <a:spcBef>
                <a:spcPts val="0"/>
              </a:spcBef>
              <a:buClr>
                <a:schemeClr val="tx2">
                  <a:lumMod val="60000"/>
                  <a:lumOff val="40000"/>
                </a:schemeClr>
              </a:buClr>
              <a:buFont typeface="Wingdings 2" panose="05020102010507070707" pitchFamily="18" charset="2"/>
              <a:buChar char=""/>
            </a:pPr>
            <a:r>
              <a:rPr lang="en-GB" sz="1500" dirty="0"/>
              <a:t>Total</a:t>
            </a:r>
          </a:p>
          <a:p>
            <a:pPr marL="1200150" lvl="3" indent="-342900">
              <a:spcBef>
                <a:spcPts val="0"/>
              </a:spcBef>
              <a:buClr>
                <a:schemeClr val="tx2">
                  <a:lumMod val="60000"/>
                  <a:lumOff val="40000"/>
                </a:schemeClr>
              </a:buClr>
              <a:buFont typeface="Wingdings 2" panose="05020102010507070707" pitchFamily="18" charset="2"/>
              <a:buChar char=""/>
            </a:pPr>
            <a:r>
              <a:rPr lang="en-GB" sz="1500" dirty="0"/>
              <a:t>Employees</a:t>
            </a:r>
          </a:p>
          <a:p>
            <a:pPr marL="1200150" lvl="3" indent="-342900">
              <a:spcBef>
                <a:spcPts val="0"/>
              </a:spcBef>
              <a:buClr>
                <a:schemeClr val="tx2">
                  <a:lumMod val="60000"/>
                  <a:lumOff val="40000"/>
                </a:schemeClr>
              </a:buClr>
              <a:buFont typeface="Wingdings 2" panose="05020102010507070707" pitchFamily="18" charset="2"/>
              <a:buChar char=""/>
            </a:pPr>
            <a:r>
              <a:rPr lang="en-GB" sz="1500" dirty="0"/>
              <a:t>Employers</a:t>
            </a:r>
          </a:p>
          <a:p>
            <a:pPr marL="1200150" lvl="3" indent="-342900">
              <a:spcBef>
                <a:spcPts val="0"/>
              </a:spcBef>
              <a:buClr>
                <a:schemeClr val="tx2">
                  <a:lumMod val="60000"/>
                  <a:lumOff val="40000"/>
                </a:schemeClr>
              </a:buClr>
              <a:buFont typeface="Wingdings 2" panose="05020102010507070707" pitchFamily="18" charset="2"/>
              <a:buChar char=""/>
            </a:pPr>
            <a:r>
              <a:rPr lang="en-GB" sz="1500" dirty="0"/>
              <a:t>Own-account workers</a:t>
            </a:r>
          </a:p>
          <a:p>
            <a:pPr marL="1200150" lvl="3" indent="-342900">
              <a:spcBef>
                <a:spcPts val="0"/>
              </a:spcBef>
              <a:buClr>
                <a:schemeClr val="tx2">
                  <a:lumMod val="60000"/>
                  <a:lumOff val="40000"/>
                </a:schemeClr>
              </a:buClr>
              <a:buFont typeface="Wingdings 2" panose="05020102010507070707" pitchFamily="18" charset="2"/>
              <a:buChar char=""/>
            </a:pPr>
            <a:r>
              <a:rPr lang="en-GB" sz="1500" dirty="0"/>
              <a:t>Contributing family workers</a:t>
            </a:r>
          </a:p>
          <a:p>
            <a:pPr marL="742950" lvl="2" indent="-342900">
              <a:spcBef>
                <a:spcPts val="0"/>
              </a:spcBef>
              <a:buClr>
                <a:schemeClr val="tx2">
                  <a:lumMod val="60000"/>
                  <a:lumOff val="40000"/>
                </a:schemeClr>
              </a:buClr>
              <a:buFont typeface="Wingdings 2" panose="05020102010507070707" pitchFamily="18" charset="2"/>
              <a:buChar char=""/>
            </a:pPr>
            <a:r>
              <a:rPr lang="en-GB" sz="1800" dirty="0"/>
              <a:t>Persons in informal employment in </a:t>
            </a:r>
            <a:r>
              <a:rPr lang="en-GB" sz="1800" b="1" dirty="0"/>
              <a:t>formal sector</a:t>
            </a:r>
            <a:r>
              <a:rPr lang="en-GB" sz="1800" dirty="0"/>
              <a:t> </a:t>
            </a:r>
            <a:br>
              <a:rPr lang="en-GB" sz="1800" dirty="0"/>
            </a:br>
            <a:r>
              <a:rPr lang="en-GB" sz="1800" dirty="0"/>
              <a:t>enterprises</a:t>
            </a:r>
          </a:p>
          <a:p>
            <a:pPr marL="1200150" lvl="3" indent="-342900">
              <a:spcBef>
                <a:spcPts val="0"/>
              </a:spcBef>
              <a:buClr>
                <a:schemeClr val="tx2">
                  <a:lumMod val="60000"/>
                  <a:lumOff val="40000"/>
                </a:schemeClr>
              </a:buClr>
              <a:buFont typeface="Wingdings 2" panose="05020102010507070707" pitchFamily="18" charset="2"/>
              <a:buChar char=""/>
            </a:pPr>
            <a:r>
              <a:rPr lang="en-GB" sz="1500" dirty="0"/>
              <a:t>Total</a:t>
            </a:r>
          </a:p>
          <a:p>
            <a:pPr marL="1200150" lvl="3" indent="-342900">
              <a:spcBef>
                <a:spcPts val="0"/>
              </a:spcBef>
              <a:buClr>
                <a:schemeClr val="tx2">
                  <a:lumMod val="60000"/>
                  <a:lumOff val="40000"/>
                </a:schemeClr>
              </a:buClr>
              <a:buFont typeface="Wingdings 2" panose="05020102010507070707" pitchFamily="18" charset="2"/>
              <a:buChar char=""/>
            </a:pPr>
            <a:r>
              <a:rPr lang="en-GB" sz="1500" dirty="0"/>
              <a:t>Employees</a:t>
            </a:r>
          </a:p>
          <a:p>
            <a:pPr marL="1200150" lvl="3" indent="-342900">
              <a:spcBef>
                <a:spcPts val="0"/>
              </a:spcBef>
              <a:buClr>
                <a:schemeClr val="tx2">
                  <a:lumMod val="60000"/>
                  <a:lumOff val="40000"/>
                </a:schemeClr>
              </a:buClr>
              <a:buFont typeface="Wingdings 2" panose="05020102010507070707" pitchFamily="18" charset="2"/>
              <a:buChar char=""/>
            </a:pPr>
            <a:r>
              <a:rPr lang="en-GB" sz="1500" dirty="0"/>
              <a:t>Contributing family workers</a:t>
            </a:r>
          </a:p>
          <a:p>
            <a:pPr marL="742950" lvl="2" indent="-342900">
              <a:spcBef>
                <a:spcPts val="0"/>
              </a:spcBef>
              <a:buClr>
                <a:schemeClr val="tx2">
                  <a:lumMod val="60000"/>
                  <a:lumOff val="40000"/>
                </a:schemeClr>
              </a:buClr>
              <a:buFont typeface="Wingdings 2" panose="05020102010507070707" pitchFamily="18" charset="2"/>
              <a:buChar char=""/>
            </a:pPr>
            <a:r>
              <a:rPr lang="en-GB" sz="1800" dirty="0"/>
              <a:t>Persons in informal employment in </a:t>
            </a:r>
            <a:r>
              <a:rPr lang="en-GB" sz="1800" b="1" dirty="0"/>
              <a:t>households</a:t>
            </a:r>
          </a:p>
          <a:p>
            <a:pPr marL="1200150" lvl="3" indent="-342900">
              <a:spcBef>
                <a:spcPts val="0"/>
              </a:spcBef>
              <a:buClr>
                <a:schemeClr val="tx2">
                  <a:lumMod val="60000"/>
                  <a:lumOff val="40000"/>
                </a:schemeClr>
              </a:buClr>
              <a:buFont typeface="Wingdings 2" panose="05020102010507070707" pitchFamily="18" charset="2"/>
              <a:buChar char=""/>
            </a:pPr>
            <a:r>
              <a:rPr lang="en-GB" sz="1500" dirty="0"/>
              <a:t>Total; Employees; Employers; Own-account workers; </a:t>
            </a:r>
            <a:br>
              <a:rPr lang="en-GB" sz="1500" dirty="0"/>
            </a:br>
            <a:r>
              <a:rPr lang="en-GB" sz="1500" dirty="0"/>
              <a:t>and Contributing family workers</a:t>
            </a:r>
          </a:p>
        </p:txBody>
      </p:sp>
      <p:sp>
        <p:nvSpPr>
          <p:cNvPr id="2" name="Title 1"/>
          <p:cNvSpPr>
            <a:spLocks noGrp="1"/>
          </p:cNvSpPr>
          <p:nvPr>
            <p:ph type="title"/>
          </p:nvPr>
        </p:nvSpPr>
        <p:spPr>
          <a:xfrm>
            <a:off x="145718" y="176195"/>
            <a:ext cx="6840760" cy="710952"/>
          </a:xfrm>
        </p:spPr>
        <p:txBody>
          <a:bodyPr>
            <a:normAutofit/>
          </a:bodyPr>
          <a:lstStyle/>
          <a:p>
            <a:r>
              <a:rPr lang="en-GB" sz="4000" b="1" dirty="0">
                <a:solidFill>
                  <a:schemeClr val="accent1">
                    <a:lumMod val="60000"/>
                    <a:lumOff val="40000"/>
                  </a:schemeClr>
                </a:solidFill>
              </a:rPr>
              <a:t>5.</a:t>
            </a:r>
            <a:r>
              <a:rPr lang="en-GB" sz="4000" b="1" dirty="0">
                <a:solidFill>
                  <a:schemeClr val="tx2">
                    <a:lumMod val="60000"/>
                    <a:lumOff val="40000"/>
                  </a:schemeClr>
                </a:solidFill>
              </a:rPr>
              <a:t> Group work (3)</a:t>
            </a:r>
            <a:endParaRPr lang="en-US" sz="4000" dirty="0">
              <a:solidFill>
                <a:schemeClr val="tx2">
                  <a:lumMod val="60000"/>
                  <a:lumOff val="40000"/>
                </a:schemeClr>
              </a:solidFill>
            </a:endParaRPr>
          </a:p>
        </p:txBody>
      </p:sp>
      <p:pic>
        <p:nvPicPr>
          <p:cNvPr id="13" name="Picture 3"/>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5940152" y="105569"/>
            <a:ext cx="724500" cy="1250273"/>
          </a:xfrm>
          <a:prstGeom prst="rect">
            <a:avLst/>
          </a:prstGeom>
          <a:noFill/>
          <a:ln w="9525">
            <a:noFill/>
            <a:miter lim="800000"/>
            <a:headEnd/>
            <a:tailEnd/>
          </a:ln>
          <a:effectLst/>
        </p:spPr>
      </p:pic>
      <p:pic>
        <p:nvPicPr>
          <p:cNvPr id="14" name="Picture 3"/>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flipH="1">
            <a:off x="7155904" y="565820"/>
            <a:ext cx="360040" cy="835426"/>
          </a:xfrm>
          <a:prstGeom prst="rect">
            <a:avLst/>
          </a:prstGeom>
          <a:noFill/>
          <a:ln w="9525">
            <a:noFill/>
            <a:miter lim="800000"/>
            <a:headEnd/>
            <a:tailEnd/>
          </a:ln>
          <a:effectLst/>
        </p:spPr>
      </p:pic>
      <p:pic>
        <p:nvPicPr>
          <p:cNvPr id="15" name="Picture 3"/>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6695114" y="200253"/>
            <a:ext cx="474484" cy="1021965"/>
          </a:xfrm>
          <a:prstGeom prst="rect">
            <a:avLst/>
          </a:prstGeom>
          <a:noFill/>
          <a:ln w="9525">
            <a:noFill/>
            <a:miter lim="800000"/>
            <a:headEnd/>
            <a:tailEnd/>
          </a:ln>
          <a:effectLst/>
        </p:spPr>
      </p:pic>
      <p:pic>
        <p:nvPicPr>
          <p:cNvPr id="16" name="Picture 3"/>
          <p:cNvPicPr>
            <a:picLocks noChangeAspect="1" noChangeArrowheads="1"/>
          </p:cNvPicPr>
          <p:nvPr/>
        </p:nvPicPr>
        <p:blipFill>
          <a:blip r:embed="rId2" cstate="print">
            <a:lum bright="70000" contrast="-70000"/>
          </a:blip>
          <a:srcRect/>
          <a:stretch>
            <a:fillRect/>
          </a:stretch>
        </p:blipFill>
        <p:spPr bwMode="auto">
          <a:xfrm>
            <a:off x="7308304" y="16912"/>
            <a:ext cx="786743" cy="1384334"/>
          </a:xfrm>
          <a:prstGeom prst="rect">
            <a:avLst/>
          </a:prstGeom>
          <a:noFill/>
          <a:ln w="9525">
            <a:noFill/>
            <a:miter lim="800000"/>
            <a:headEnd/>
            <a:tailEnd/>
          </a:ln>
          <a:effectLst/>
        </p:spPr>
      </p:pic>
      <p:pic>
        <p:nvPicPr>
          <p:cNvPr id="17" name="Picture 3"/>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flipH="1">
            <a:off x="8023964" y="392152"/>
            <a:ext cx="492568" cy="1021965"/>
          </a:xfrm>
          <a:prstGeom prst="rect">
            <a:avLst/>
          </a:prstGeom>
          <a:noFill/>
          <a:ln w="9525">
            <a:noFill/>
            <a:miter lim="800000"/>
            <a:headEnd/>
            <a:tailEnd/>
          </a:ln>
          <a:effectLst/>
        </p:spPr>
      </p:pic>
      <p:sp>
        <p:nvSpPr>
          <p:cNvPr id="3" name="ZoneTexte 2">
            <a:extLst>
              <a:ext uri="{FF2B5EF4-FFF2-40B4-BE49-F238E27FC236}">
                <a16:creationId xmlns:a16="http://schemas.microsoft.com/office/drawing/2014/main" id="{1DB403E3-F64A-408D-86C8-473397201620}"/>
              </a:ext>
            </a:extLst>
          </p:cNvPr>
          <p:cNvSpPr txBox="1"/>
          <p:nvPr/>
        </p:nvSpPr>
        <p:spPr>
          <a:xfrm>
            <a:off x="5940152" y="3645024"/>
            <a:ext cx="3096344" cy="2585323"/>
          </a:xfrm>
          <a:prstGeom prst="rect">
            <a:avLst/>
          </a:prstGeom>
          <a:solidFill>
            <a:schemeClr val="accent1">
              <a:lumMod val="40000"/>
              <a:lumOff val="60000"/>
            </a:schemeClr>
          </a:solidFill>
          <a:ln>
            <a:solidFill>
              <a:schemeClr val="accent1"/>
            </a:solidFill>
          </a:ln>
        </p:spPr>
        <p:txBody>
          <a:bodyPr wrap="square" rtlCol="0">
            <a:spAutoFit/>
          </a:bodyPr>
          <a:lstStyle/>
          <a:p>
            <a:r>
              <a:rPr lang="en-GB" b="1"/>
              <a:t>Discussion of results</a:t>
            </a:r>
          </a:p>
          <a:p>
            <a:r>
              <a:rPr lang="en-GB"/>
              <a:t>Typical examples of workers in those different categories</a:t>
            </a:r>
          </a:p>
          <a:p>
            <a:endParaRPr lang="en-GB"/>
          </a:p>
          <a:p>
            <a:r>
              <a:rPr lang="en-GB"/>
              <a:t>Objectives and examples of measures to facilitate the transition to formality (including reduction of decent work deficits)</a:t>
            </a:r>
          </a:p>
        </p:txBody>
      </p:sp>
    </p:spTree>
    <p:extLst>
      <p:ext uri="{BB962C8B-B14F-4D97-AF65-F5344CB8AC3E}">
        <p14:creationId xmlns:p14="http://schemas.microsoft.com/office/powerpoint/2010/main" val="178898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817" y="-53526"/>
            <a:ext cx="8797145" cy="847390"/>
          </a:xfrm>
        </p:spPr>
        <p:txBody>
          <a:bodyPr>
            <a:noAutofit/>
          </a:bodyPr>
          <a:lstStyle/>
          <a:p>
            <a:r>
              <a:rPr lang="en-GB" sz="3600" b="1" dirty="0">
                <a:solidFill>
                  <a:schemeClr val="accent1">
                    <a:lumMod val="60000"/>
                    <a:lumOff val="40000"/>
                  </a:schemeClr>
                </a:solidFill>
              </a:rPr>
              <a:t>5.</a:t>
            </a:r>
            <a:r>
              <a:rPr lang="en-GB" sz="3600" b="1" dirty="0">
                <a:solidFill>
                  <a:schemeClr val="tx2">
                    <a:lumMod val="60000"/>
                    <a:lumOff val="40000"/>
                  </a:schemeClr>
                </a:solidFill>
              </a:rPr>
              <a:t> Group work (4)</a:t>
            </a:r>
            <a:endParaRPr lang="en-GB" sz="2800" dirty="0">
              <a:solidFill>
                <a:schemeClr val="accent1"/>
              </a:solidFill>
              <a:latin typeface="Calibri" panose="020F0502020204030204" pitchFamily="34" charset="0"/>
              <a:cs typeface="Calibri" panose="020F0502020204030204" pitchFamily="34" charset="0"/>
            </a:endParaRPr>
          </a:p>
        </p:txBody>
      </p:sp>
      <p:grpSp>
        <p:nvGrpSpPr>
          <p:cNvPr id="24" name="Group 23"/>
          <p:cNvGrpSpPr/>
          <p:nvPr/>
        </p:nvGrpSpPr>
        <p:grpSpPr>
          <a:xfrm>
            <a:off x="4575900" y="1691712"/>
            <a:ext cx="4433842" cy="5038950"/>
            <a:chOff x="4535996" y="1702418"/>
            <a:chExt cx="4284475" cy="5038950"/>
          </a:xfrm>
        </p:grpSpPr>
        <p:sp>
          <p:nvSpPr>
            <p:cNvPr id="11" name="Rectangle 10"/>
            <p:cNvSpPr/>
            <p:nvPr/>
          </p:nvSpPr>
          <p:spPr>
            <a:xfrm>
              <a:off x="4601809" y="1702418"/>
              <a:ext cx="4218662" cy="503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4535996" y="1702418"/>
              <a:ext cx="3816424" cy="400110"/>
            </a:xfrm>
            <a:prstGeom prst="rect">
              <a:avLst/>
            </a:prstGeom>
            <a:noFill/>
          </p:spPr>
          <p:txBody>
            <a:bodyPr wrap="square" rtlCol="0">
              <a:spAutoFit/>
            </a:bodyPr>
            <a:lstStyle/>
            <a:p>
              <a:pPr algn="ctr"/>
              <a:r>
                <a:rPr lang="en-GB" sz="2000" dirty="0">
                  <a:solidFill>
                    <a:schemeClr val="tx2">
                      <a:lumMod val="60000"/>
                      <a:lumOff val="40000"/>
                    </a:schemeClr>
                  </a:solidFill>
                </a:rPr>
                <a:t>In </a:t>
              </a:r>
              <a:r>
                <a:rPr lang="en-GB" sz="2000" b="1" dirty="0">
                  <a:solidFill>
                    <a:schemeClr val="tx2">
                      <a:lumMod val="60000"/>
                      <a:lumOff val="40000"/>
                    </a:schemeClr>
                  </a:solidFill>
                </a:rPr>
                <a:t>informal sector </a:t>
              </a:r>
              <a:r>
                <a:rPr lang="en-GB" sz="2000" dirty="0">
                  <a:solidFill>
                    <a:schemeClr val="tx2">
                      <a:lumMod val="60000"/>
                      <a:lumOff val="40000"/>
                    </a:schemeClr>
                  </a:solidFill>
                </a:rPr>
                <a:t>enterprises</a:t>
              </a:r>
            </a:p>
          </p:txBody>
        </p:sp>
      </p:grpSp>
      <p:grpSp>
        <p:nvGrpSpPr>
          <p:cNvPr id="25" name="Group 24"/>
          <p:cNvGrpSpPr/>
          <p:nvPr/>
        </p:nvGrpSpPr>
        <p:grpSpPr>
          <a:xfrm>
            <a:off x="733303" y="1675801"/>
            <a:ext cx="3910704" cy="2482951"/>
            <a:chOff x="899984" y="1684673"/>
            <a:chExt cx="3715555" cy="2482951"/>
          </a:xfrm>
        </p:grpSpPr>
        <p:sp>
          <p:nvSpPr>
            <p:cNvPr id="18" name="Rectangle 17"/>
            <p:cNvSpPr/>
            <p:nvPr/>
          </p:nvSpPr>
          <p:spPr>
            <a:xfrm>
              <a:off x="899984" y="1702418"/>
              <a:ext cx="3715555" cy="24652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971600" y="1684673"/>
              <a:ext cx="3096344" cy="400110"/>
            </a:xfrm>
            <a:prstGeom prst="rect">
              <a:avLst/>
            </a:prstGeom>
            <a:noFill/>
          </p:spPr>
          <p:txBody>
            <a:bodyPr wrap="square" rtlCol="0">
              <a:spAutoFit/>
            </a:bodyPr>
            <a:lstStyle/>
            <a:p>
              <a:pPr algn="ctr"/>
              <a:r>
                <a:rPr lang="en-GB" sz="2000" dirty="0">
                  <a:solidFill>
                    <a:schemeClr val="tx1">
                      <a:lumMod val="50000"/>
                      <a:lumOff val="50000"/>
                    </a:schemeClr>
                  </a:solidFill>
                </a:rPr>
                <a:t>In </a:t>
              </a:r>
              <a:r>
                <a:rPr lang="en-GB" sz="2000" b="1" dirty="0">
                  <a:solidFill>
                    <a:schemeClr val="tx1">
                      <a:lumMod val="65000"/>
                      <a:lumOff val="35000"/>
                    </a:schemeClr>
                  </a:solidFill>
                </a:rPr>
                <a:t>formal sector </a:t>
              </a:r>
              <a:r>
                <a:rPr lang="en-GB" sz="2000" dirty="0">
                  <a:solidFill>
                    <a:schemeClr val="tx1">
                      <a:lumMod val="50000"/>
                      <a:lumOff val="50000"/>
                    </a:schemeClr>
                  </a:solidFill>
                </a:rPr>
                <a:t>enterprises</a:t>
              </a:r>
            </a:p>
          </p:txBody>
        </p:sp>
      </p:grpSp>
      <p:sp>
        <p:nvSpPr>
          <p:cNvPr id="17" name="Rectangle 16"/>
          <p:cNvSpPr/>
          <p:nvPr/>
        </p:nvSpPr>
        <p:spPr>
          <a:xfrm>
            <a:off x="875796" y="2236586"/>
            <a:ext cx="3650266" cy="338554"/>
          </a:xfrm>
          <a:prstGeom prst="rect">
            <a:avLst/>
          </a:prstGeom>
          <a:solidFill>
            <a:srgbClr val="D1D1D1"/>
          </a:solidFill>
          <a:ln>
            <a:solidFill>
              <a:schemeClr val="bg1"/>
            </a:solidFill>
          </a:ln>
        </p:spPr>
        <p:txBody>
          <a:bodyPr wrap="square">
            <a:spAutoFit/>
          </a:bodyPr>
          <a:lstStyle/>
          <a:p>
            <a:r>
              <a:rPr lang="en-GB" sz="1600" dirty="0"/>
              <a:t>Employees: _________ </a:t>
            </a:r>
            <a:r>
              <a:rPr lang="en-GB" sz="1600" dirty="0" err="1"/>
              <a:t>nb</a:t>
            </a:r>
            <a:r>
              <a:rPr lang="en-GB" sz="1600" dirty="0"/>
              <a:t>  _________ %</a:t>
            </a:r>
          </a:p>
        </p:txBody>
      </p:sp>
      <p:grpSp>
        <p:nvGrpSpPr>
          <p:cNvPr id="26" name="Group 25"/>
          <p:cNvGrpSpPr/>
          <p:nvPr/>
        </p:nvGrpSpPr>
        <p:grpSpPr>
          <a:xfrm>
            <a:off x="745263" y="4156464"/>
            <a:ext cx="3898743" cy="2584903"/>
            <a:chOff x="841602" y="3896976"/>
            <a:chExt cx="3704191" cy="2432477"/>
          </a:xfrm>
        </p:grpSpPr>
        <p:sp>
          <p:nvSpPr>
            <p:cNvPr id="20" name="Rectangle 19"/>
            <p:cNvSpPr/>
            <p:nvPr/>
          </p:nvSpPr>
          <p:spPr>
            <a:xfrm>
              <a:off x="841602" y="3907477"/>
              <a:ext cx="3704191" cy="242197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1238738" y="3896976"/>
              <a:ext cx="3096344" cy="400110"/>
            </a:xfrm>
            <a:prstGeom prst="rect">
              <a:avLst/>
            </a:prstGeom>
            <a:noFill/>
            <a:ln>
              <a:noFill/>
            </a:ln>
          </p:spPr>
          <p:txBody>
            <a:bodyPr wrap="square" rtlCol="0">
              <a:spAutoFit/>
            </a:bodyPr>
            <a:lstStyle/>
            <a:p>
              <a:pPr algn="ctr"/>
              <a:r>
                <a:rPr lang="en-GB" sz="2000" dirty="0">
                  <a:solidFill>
                    <a:schemeClr val="tx1">
                      <a:lumMod val="50000"/>
                      <a:lumOff val="50000"/>
                    </a:schemeClr>
                  </a:solidFill>
                </a:rPr>
                <a:t>In </a:t>
              </a:r>
              <a:r>
                <a:rPr lang="en-GB" sz="2000" b="1" dirty="0">
                  <a:solidFill>
                    <a:schemeClr val="accent3">
                      <a:lumMod val="50000"/>
                    </a:schemeClr>
                  </a:solidFill>
                </a:rPr>
                <a:t>households</a:t>
              </a:r>
              <a:endParaRPr lang="en-GB" sz="2000" dirty="0">
                <a:solidFill>
                  <a:schemeClr val="accent3">
                    <a:lumMod val="50000"/>
                  </a:schemeClr>
                </a:solidFill>
              </a:endParaRPr>
            </a:p>
          </p:txBody>
        </p:sp>
      </p:grpSp>
      <p:sp>
        <p:nvSpPr>
          <p:cNvPr id="22" name="Rectangle 21"/>
          <p:cNvSpPr/>
          <p:nvPr/>
        </p:nvSpPr>
        <p:spPr>
          <a:xfrm>
            <a:off x="896605" y="4533468"/>
            <a:ext cx="3679295" cy="338554"/>
          </a:xfrm>
          <a:prstGeom prst="rect">
            <a:avLst/>
          </a:prstGeom>
          <a:solidFill>
            <a:srgbClr val="CCDDAB"/>
          </a:solidFill>
          <a:ln>
            <a:solidFill>
              <a:schemeClr val="bg1"/>
            </a:solidFill>
          </a:ln>
        </p:spPr>
        <p:txBody>
          <a:bodyPr wrap="square">
            <a:spAutoFit/>
          </a:bodyPr>
          <a:lstStyle/>
          <a:p>
            <a:r>
              <a:rPr lang="en-GB" sz="1600"/>
              <a:t>Employees: _________ nb  _________ %</a:t>
            </a:r>
            <a:endParaRPr lang="en-GB" sz="1600" dirty="0"/>
          </a:p>
        </p:txBody>
      </p:sp>
      <p:grpSp>
        <p:nvGrpSpPr>
          <p:cNvPr id="23" name="Group 22"/>
          <p:cNvGrpSpPr/>
          <p:nvPr/>
        </p:nvGrpSpPr>
        <p:grpSpPr>
          <a:xfrm>
            <a:off x="289747" y="1423591"/>
            <a:ext cx="8696409" cy="5330048"/>
            <a:chOff x="289747" y="1423591"/>
            <a:chExt cx="8696409" cy="5330048"/>
          </a:xfrm>
        </p:grpSpPr>
        <p:sp>
          <p:nvSpPr>
            <p:cNvPr id="8" name="TextBox 7"/>
            <p:cNvSpPr txBox="1"/>
            <p:nvPr/>
          </p:nvSpPr>
          <p:spPr>
            <a:xfrm rot="16200000">
              <a:off x="-2144444" y="3857782"/>
              <a:ext cx="5330048" cy="461665"/>
            </a:xfrm>
            <a:prstGeom prst="rect">
              <a:avLst/>
            </a:prstGeom>
            <a:noFill/>
          </p:spPr>
          <p:txBody>
            <a:bodyPr wrap="square" rtlCol="0">
              <a:spAutoFit/>
            </a:bodyPr>
            <a:lstStyle/>
            <a:p>
              <a:r>
                <a:rPr lang="en-GB" sz="2400" b="1" dirty="0"/>
                <a:t>Informal employment </a:t>
              </a:r>
              <a:r>
                <a:rPr lang="en-GB" b="1" dirty="0"/>
                <a:t>(including agriculture)</a:t>
              </a:r>
            </a:p>
          </p:txBody>
        </p:sp>
        <p:sp>
          <p:nvSpPr>
            <p:cNvPr id="10" name="Rectangle 9"/>
            <p:cNvSpPr/>
            <p:nvPr/>
          </p:nvSpPr>
          <p:spPr>
            <a:xfrm>
              <a:off x="733303" y="1684674"/>
              <a:ext cx="8252853" cy="5056694"/>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9" name="Picture 3"/>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6569132" y="115043"/>
            <a:ext cx="724500" cy="1250273"/>
          </a:xfrm>
          <a:prstGeom prst="rect">
            <a:avLst/>
          </a:prstGeom>
          <a:noFill/>
          <a:ln w="9525">
            <a:noFill/>
            <a:miter lim="800000"/>
            <a:headEnd/>
            <a:tailEnd/>
          </a:ln>
          <a:effectLst/>
        </p:spPr>
      </p:pic>
      <p:pic>
        <p:nvPicPr>
          <p:cNvPr id="30" name="Picture 3"/>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flipH="1">
            <a:off x="7784884" y="575294"/>
            <a:ext cx="360040" cy="835426"/>
          </a:xfrm>
          <a:prstGeom prst="rect">
            <a:avLst/>
          </a:prstGeom>
          <a:noFill/>
          <a:ln w="9525">
            <a:noFill/>
            <a:miter lim="800000"/>
            <a:headEnd/>
            <a:tailEnd/>
          </a:ln>
          <a:effectLst/>
        </p:spPr>
      </p:pic>
      <p:pic>
        <p:nvPicPr>
          <p:cNvPr id="31" name="Picture 3"/>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324094" y="209727"/>
            <a:ext cx="474484" cy="1021965"/>
          </a:xfrm>
          <a:prstGeom prst="rect">
            <a:avLst/>
          </a:prstGeom>
          <a:noFill/>
          <a:ln w="9525">
            <a:noFill/>
            <a:miter lim="800000"/>
            <a:headEnd/>
            <a:tailEnd/>
          </a:ln>
          <a:effectLst/>
        </p:spPr>
      </p:pic>
      <p:pic>
        <p:nvPicPr>
          <p:cNvPr id="32" name="Picture 3"/>
          <p:cNvPicPr>
            <a:picLocks noChangeAspect="1" noChangeArrowheads="1"/>
          </p:cNvPicPr>
          <p:nvPr/>
        </p:nvPicPr>
        <p:blipFill>
          <a:blip r:embed="rId3" cstate="print">
            <a:lum bright="70000" contrast="-70000"/>
          </a:blip>
          <a:srcRect/>
          <a:stretch>
            <a:fillRect/>
          </a:stretch>
        </p:blipFill>
        <p:spPr bwMode="auto">
          <a:xfrm>
            <a:off x="7937284" y="26386"/>
            <a:ext cx="786743" cy="1384334"/>
          </a:xfrm>
          <a:prstGeom prst="rect">
            <a:avLst/>
          </a:prstGeom>
          <a:noFill/>
          <a:ln w="9525">
            <a:noFill/>
            <a:miter lim="800000"/>
            <a:headEnd/>
            <a:tailEnd/>
          </a:ln>
          <a:effectLst/>
        </p:spPr>
      </p:pic>
      <p:pic>
        <p:nvPicPr>
          <p:cNvPr id="33" name="Picture 3"/>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flipH="1">
            <a:off x="8652944" y="401626"/>
            <a:ext cx="492568" cy="1021965"/>
          </a:xfrm>
          <a:prstGeom prst="rect">
            <a:avLst/>
          </a:prstGeom>
          <a:noFill/>
          <a:ln w="9525">
            <a:noFill/>
            <a:miter lim="800000"/>
            <a:headEnd/>
            <a:tailEnd/>
          </a:ln>
          <a:effectLst/>
        </p:spPr>
      </p:pic>
      <p:sp>
        <p:nvSpPr>
          <p:cNvPr id="3" name="TextBox 2"/>
          <p:cNvSpPr txBox="1"/>
          <p:nvPr/>
        </p:nvSpPr>
        <p:spPr>
          <a:xfrm>
            <a:off x="4773278" y="2281023"/>
            <a:ext cx="4073802" cy="369332"/>
          </a:xfrm>
          <a:prstGeom prst="rect">
            <a:avLst/>
          </a:prstGeom>
          <a:noFill/>
        </p:spPr>
        <p:txBody>
          <a:bodyPr wrap="square" rtlCol="0">
            <a:spAutoFit/>
          </a:bodyPr>
          <a:lstStyle/>
          <a:p>
            <a:r>
              <a:rPr lang="en-GB" dirty="0"/>
              <a:t>Employees: _________ </a:t>
            </a:r>
            <a:r>
              <a:rPr lang="en-GB" dirty="0" err="1"/>
              <a:t>nb</a:t>
            </a:r>
            <a:r>
              <a:rPr lang="en-GB" dirty="0"/>
              <a:t>  _________ %</a:t>
            </a:r>
          </a:p>
        </p:txBody>
      </p:sp>
      <p:sp>
        <p:nvSpPr>
          <p:cNvPr id="34" name="TextBox 33"/>
          <p:cNvSpPr txBox="1"/>
          <p:nvPr/>
        </p:nvSpPr>
        <p:spPr>
          <a:xfrm>
            <a:off x="4761952" y="2774383"/>
            <a:ext cx="4073802" cy="369332"/>
          </a:xfrm>
          <a:prstGeom prst="rect">
            <a:avLst/>
          </a:prstGeom>
          <a:noFill/>
        </p:spPr>
        <p:txBody>
          <a:bodyPr wrap="square" rtlCol="0">
            <a:spAutoFit/>
          </a:bodyPr>
          <a:lstStyle/>
          <a:p>
            <a:r>
              <a:rPr lang="en-GB" dirty="0"/>
              <a:t>Employers:  _________ </a:t>
            </a:r>
            <a:r>
              <a:rPr lang="en-GB" dirty="0" err="1"/>
              <a:t>nb</a:t>
            </a:r>
            <a:r>
              <a:rPr lang="en-GB" dirty="0"/>
              <a:t>  _________ %</a:t>
            </a:r>
          </a:p>
        </p:txBody>
      </p:sp>
      <p:sp>
        <p:nvSpPr>
          <p:cNvPr id="35" name="TextBox 34"/>
          <p:cNvSpPr txBox="1"/>
          <p:nvPr/>
        </p:nvSpPr>
        <p:spPr>
          <a:xfrm>
            <a:off x="4796864" y="3258571"/>
            <a:ext cx="4073802" cy="646331"/>
          </a:xfrm>
          <a:prstGeom prst="rect">
            <a:avLst/>
          </a:prstGeom>
          <a:noFill/>
        </p:spPr>
        <p:txBody>
          <a:bodyPr wrap="square" rtlCol="0">
            <a:spAutoFit/>
          </a:bodyPr>
          <a:lstStyle/>
          <a:p>
            <a:r>
              <a:rPr lang="en-GB" dirty="0"/>
              <a:t>Own-account</a:t>
            </a:r>
          </a:p>
          <a:p>
            <a:r>
              <a:rPr lang="en-GB" dirty="0"/>
              <a:t>workers:       _________ </a:t>
            </a:r>
            <a:r>
              <a:rPr lang="en-GB" dirty="0" err="1"/>
              <a:t>nb</a:t>
            </a:r>
            <a:r>
              <a:rPr lang="en-GB" dirty="0"/>
              <a:t>  _________ %</a:t>
            </a:r>
          </a:p>
        </p:txBody>
      </p:sp>
      <p:sp>
        <p:nvSpPr>
          <p:cNvPr id="36" name="TextBox 35"/>
          <p:cNvSpPr txBox="1"/>
          <p:nvPr/>
        </p:nvSpPr>
        <p:spPr>
          <a:xfrm>
            <a:off x="4789376" y="4088209"/>
            <a:ext cx="4073802" cy="646331"/>
          </a:xfrm>
          <a:prstGeom prst="rect">
            <a:avLst/>
          </a:prstGeom>
          <a:noFill/>
        </p:spPr>
        <p:txBody>
          <a:bodyPr wrap="square" rtlCol="0">
            <a:spAutoFit/>
          </a:bodyPr>
          <a:lstStyle/>
          <a:p>
            <a:r>
              <a:rPr lang="en-GB" dirty="0"/>
              <a:t>Contributing family</a:t>
            </a:r>
          </a:p>
          <a:p>
            <a:r>
              <a:rPr lang="en-GB" dirty="0"/>
              <a:t>Workers :      _________ </a:t>
            </a:r>
            <a:r>
              <a:rPr lang="en-GB" dirty="0" err="1"/>
              <a:t>nb</a:t>
            </a:r>
            <a:r>
              <a:rPr lang="en-GB" dirty="0"/>
              <a:t>  _________ %</a:t>
            </a:r>
          </a:p>
        </p:txBody>
      </p:sp>
      <p:sp>
        <p:nvSpPr>
          <p:cNvPr id="37" name="TextBox 36"/>
          <p:cNvSpPr txBox="1"/>
          <p:nvPr/>
        </p:nvSpPr>
        <p:spPr>
          <a:xfrm>
            <a:off x="4788024" y="5301208"/>
            <a:ext cx="4073802" cy="369332"/>
          </a:xfrm>
          <a:prstGeom prst="rect">
            <a:avLst/>
          </a:prstGeom>
          <a:solidFill>
            <a:schemeClr val="accent1">
              <a:lumMod val="40000"/>
              <a:lumOff val="60000"/>
            </a:schemeClr>
          </a:solidFill>
          <a:ln>
            <a:solidFill>
              <a:schemeClr val="tx2">
                <a:lumMod val="60000"/>
                <a:lumOff val="40000"/>
              </a:schemeClr>
            </a:solidFill>
          </a:ln>
        </p:spPr>
        <p:txBody>
          <a:bodyPr wrap="square" rtlCol="0">
            <a:spAutoFit/>
          </a:bodyPr>
          <a:lstStyle/>
          <a:p>
            <a:r>
              <a:rPr lang="en-GB" b="1" dirty="0"/>
              <a:t>Total</a:t>
            </a:r>
            <a:r>
              <a:rPr lang="en-GB" dirty="0"/>
              <a:t>:             _________ </a:t>
            </a:r>
            <a:r>
              <a:rPr lang="en-GB" dirty="0" err="1"/>
              <a:t>nb</a:t>
            </a:r>
            <a:r>
              <a:rPr lang="en-GB" dirty="0"/>
              <a:t>  _________ %</a:t>
            </a:r>
          </a:p>
        </p:txBody>
      </p:sp>
      <p:sp>
        <p:nvSpPr>
          <p:cNvPr id="38" name="Rectangle 37"/>
          <p:cNvSpPr/>
          <p:nvPr/>
        </p:nvSpPr>
        <p:spPr>
          <a:xfrm>
            <a:off x="875796" y="2779626"/>
            <a:ext cx="3650266" cy="584775"/>
          </a:xfrm>
          <a:prstGeom prst="rect">
            <a:avLst/>
          </a:prstGeom>
          <a:solidFill>
            <a:srgbClr val="D1D1D1"/>
          </a:solidFill>
          <a:ln>
            <a:solidFill>
              <a:schemeClr val="bg1"/>
            </a:solidFill>
          </a:ln>
        </p:spPr>
        <p:txBody>
          <a:bodyPr wrap="square">
            <a:spAutoFit/>
          </a:bodyPr>
          <a:lstStyle/>
          <a:p>
            <a:r>
              <a:rPr lang="en-GB" sz="1600" dirty="0"/>
              <a:t>Contributing family</a:t>
            </a:r>
          </a:p>
          <a:p>
            <a:r>
              <a:rPr lang="en-GB" sz="1600" dirty="0"/>
              <a:t>Workers:       _________ </a:t>
            </a:r>
            <a:r>
              <a:rPr lang="en-GB" sz="1600" dirty="0" err="1"/>
              <a:t>nb</a:t>
            </a:r>
            <a:r>
              <a:rPr lang="en-GB" sz="1600" dirty="0"/>
              <a:t>  _________ %</a:t>
            </a:r>
          </a:p>
        </p:txBody>
      </p:sp>
      <p:sp>
        <p:nvSpPr>
          <p:cNvPr id="39" name="Rectangle 38"/>
          <p:cNvSpPr/>
          <p:nvPr/>
        </p:nvSpPr>
        <p:spPr>
          <a:xfrm>
            <a:off x="875796" y="3657580"/>
            <a:ext cx="3650266" cy="338554"/>
          </a:xfrm>
          <a:prstGeom prst="rect">
            <a:avLst/>
          </a:prstGeom>
          <a:solidFill>
            <a:srgbClr val="D1D1D1"/>
          </a:solidFill>
          <a:ln>
            <a:solidFill>
              <a:schemeClr val="bg1"/>
            </a:solidFill>
          </a:ln>
        </p:spPr>
        <p:txBody>
          <a:bodyPr wrap="square">
            <a:spAutoFit/>
          </a:bodyPr>
          <a:lstStyle/>
          <a:p>
            <a:r>
              <a:rPr lang="en-GB" sz="1600" b="1" dirty="0"/>
              <a:t>Total</a:t>
            </a:r>
            <a:r>
              <a:rPr lang="en-GB" sz="1600" dirty="0"/>
              <a:t>:             _________ </a:t>
            </a:r>
            <a:r>
              <a:rPr lang="en-GB" sz="1600" dirty="0" err="1"/>
              <a:t>nb</a:t>
            </a:r>
            <a:r>
              <a:rPr lang="en-GB" sz="1600" dirty="0"/>
              <a:t>  _________ %</a:t>
            </a:r>
          </a:p>
        </p:txBody>
      </p:sp>
      <p:sp>
        <p:nvSpPr>
          <p:cNvPr id="40" name="Rectangle 39"/>
          <p:cNvSpPr/>
          <p:nvPr/>
        </p:nvSpPr>
        <p:spPr>
          <a:xfrm>
            <a:off x="896605" y="5068590"/>
            <a:ext cx="3679295" cy="584775"/>
          </a:xfrm>
          <a:prstGeom prst="rect">
            <a:avLst/>
          </a:prstGeom>
          <a:solidFill>
            <a:srgbClr val="CCDDAB"/>
          </a:solidFill>
          <a:ln>
            <a:solidFill>
              <a:schemeClr val="bg1"/>
            </a:solidFill>
          </a:ln>
        </p:spPr>
        <p:txBody>
          <a:bodyPr wrap="square">
            <a:spAutoFit/>
          </a:bodyPr>
          <a:lstStyle/>
          <a:p>
            <a:r>
              <a:rPr lang="en-GB" sz="1600" dirty="0"/>
              <a:t>Non-</a:t>
            </a:r>
          </a:p>
          <a:p>
            <a:r>
              <a:rPr lang="en-GB" sz="1600" dirty="0"/>
              <a:t>employees: _________ </a:t>
            </a:r>
            <a:r>
              <a:rPr lang="en-GB" sz="1600" dirty="0" err="1"/>
              <a:t>nb</a:t>
            </a:r>
            <a:r>
              <a:rPr lang="en-GB" sz="1600" dirty="0"/>
              <a:t>  _________ %</a:t>
            </a:r>
          </a:p>
        </p:txBody>
      </p:sp>
      <p:sp>
        <p:nvSpPr>
          <p:cNvPr id="41" name="Rectangle 40"/>
          <p:cNvSpPr/>
          <p:nvPr/>
        </p:nvSpPr>
        <p:spPr>
          <a:xfrm>
            <a:off x="883993" y="5887695"/>
            <a:ext cx="3679295" cy="338554"/>
          </a:xfrm>
          <a:prstGeom prst="rect">
            <a:avLst/>
          </a:prstGeom>
          <a:solidFill>
            <a:srgbClr val="CCDDAB"/>
          </a:solidFill>
          <a:ln>
            <a:solidFill>
              <a:schemeClr val="bg1"/>
            </a:solidFill>
          </a:ln>
        </p:spPr>
        <p:txBody>
          <a:bodyPr wrap="square">
            <a:spAutoFit/>
          </a:bodyPr>
          <a:lstStyle/>
          <a:p>
            <a:r>
              <a:rPr lang="en-GB" sz="1600" b="1" dirty="0"/>
              <a:t>Total</a:t>
            </a:r>
            <a:r>
              <a:rPr lang="en-GB" sz="1600" dirty="0"/>
              <a:t>:           _________ </a:t>
            </a:r>
            <a:r>
              <a:rPr lang="en-GB" sz="1600" dirty="0" err="1"/>
              <a:t>nb</a:t>
            </a:r>
            <a:r>
              <a:rPr lang="en-GB" sz="1600" dirty="0"/>
              <a:t>  _________ %</a:t>
            </a:r>
          </a:p>
        </p:txBody>
      </p:sp>
      <p:sp>
        <p:nvSpPr>
          <p:cNvPr id="4" name="TextBox 3"/>
          <p:cNvSpPr txBox="1"/>
          <p:nvPr/>
        </p:nvSpPr>
        <p:spPr>
          <a:xfrm>
            <a:off x="612872" y="741765"/>
            <a:ext cx="6442494" cy="923330"/>
          </a:xfrm>
          <a:prstGeom prst="rect">
            <a:avLst/>
          </a:prstGeom>
          <a:noFill/>
        </p:spPr>
        <p:txBody>
          <a:bodyPr wrap="square" rtlCol="0">
            <a:spAutoFit/>
          </a:bodyPr>
          <a:lstStyle/>
          <a:p>
            <a:r>
              <a:rPr lang="en-GB" b="1" dirty="0"/>
              <a:t>Question 4</a:t>
            </a:r>
            <a:br>
              <a:rPr lang="en-GB" b="1" dirty="0"/>
            </a:br>
            <a:r>
              <a:rPr lang="en-GB" b="1" dirty="0"/>
              <a:t>Indicate the numbers that apply for your country and calculate the proportions (expressed as a percentage of total employment)</a:t>
            </a:r>
          </a:p>
        </p:txBody>
      </p:sp>
    </p:spTree>
    <p:extLst>
      <p:ext uri="{BB962C8B-B14F-4D97-AF65-F5344CB8AC3E}">
        <p14:creationId xmlns:p14="http://schemas.microsoft.com/office/powerpoint/2010/main" val="1437456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82807B6-75EE-42E2-AA96-4CCD9945B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16632"/>
            <a:ext cx="5040560" cy="3236571"/>
          </a:xfrm>
          <a:prstGeom prst="rect">
            <a:avLst/>
          </a:prstGeom>
        </p:spPr>
      </p:pic>
      <p:sp>
        <p:nvSpPr>
          <p:cNvPr id="6" name="Title 1"/>
          <p:cNvSpPr txBox="1">
            <a:spLocks/>
          </p:cNvSpPr>
          <p:nvPr/>
        </p:nvSpPr>
        <p:spPr>
          <a:xfrm>
            <a:off x="1291143" y="2705556"/>
            <a:ext cx="6116999" cy="2447422"/>
          </a:xfrm>
          <a:prstGeom prst="rect">
            <a:avLst/>
          </a:prstGeom>
        </p:spPr>
        <p:txBody>
          <a:bodyPr vert="horz" anchor="b">
            <a:normAutofit/>
            <a:scene3d>
              <a:camera prst="orthographicFront"/>
              <a:lightRig rig="soft" dir="t"/>
            </a:scene3d>
            <a:sp3d prstMaterial="softEdge">
              <a:bevelT w="25400" h="25400"/>
            </a:sp3d>
          </a:bodyPr>
          <a:lstStyle>
            <a:lvl1pPr algn="r" rtl="0" eaLnBrk="0" fontAlgn="base" hangingPunct="0">
              <a:spcBef>
                <a:spcPct val="0"/>
              </a:spcBef>
              <a:spcAft>
                <a:spcPct val="0"/>
              </a:spcAft>
              <a:defRPr sz="48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GB" sz="4798" dirty="0">
                <a:solidFill>
                  <a:srgbClr val="0070C0"/>
                </a:solidFill>
                <a:effectLst/>
                <a:latin typeface="Calibri" panose="020F0502020204030204" pitchFamily="34" charset="0"/>
              </a:rPr>
              <a:t>Thank you</a:t>
            </a:r>
          </a:p>
          <a:p>
            <a:pPr eaLnBrk="1" fontAlgn="auto" hangingPunct="1">
              <a:spcAft>
                <a:spcPts val="0"/>
              </a:spcAft>
              <a:defRPr/>
            </a:pPr>
            <a:r>
              <a:rPr lang="en-GB" sz="4798" dirty="0">
                <a:solidFill>
                  <a:srgbClr val="0070C0"/>
                </a:solidFill>
                <a:effectLst/>
                <a:latin typeface="Calibri" panose="020F0502020204030204" pitchFamily="34" charset="0"/>
              </a:rPr>
              <a:t> </a:t>
            </a:r>
            <a:br>
              <a:rPr lang="en-GB" sz="4798" dirty="0">
                <a:solidFill>
                  <a:srgbClr val="0070C0"/>
                </a:solidFill>
                <a:effectLst/>
                <a:latin typeface="Calibri" panose="020F0502020204030204" pitchFamily="34" charset="0"/>
              </a:rPr>
            </a:br>
            <a:endParaRPr lang="en-GB" sz="2200" dirty="0">
              <a:solidFill>
                <a:srgbClr val="0070C0"/>
              </a:solidFill>
              <a:effectLst/>
              <a:latin typeface="Calibri" panose="020F0502020204030204" pitchFamily="34" charset="0"/>
            </a:endParaRPr>
          </a:p>
        </p:txBody>
      </p:sp>
      <p:pic>
        <p:nvPicPr>
          <p:cNvPr id="10" name="Image 3" descr="EFS-ILO-org-V3-Blue.tif"/>
          <p:cNvPicPr>
            <a:picLocks noChangeAspect="1"/>
          </p:cNvPicPr>
          <p:nvPr/>
        </p:nvPicPr>
        <p:blipFill>
          <a:blip r:embed="rId4">
            <a:lum bright="40000"/>
            <a:extLst>
              <a:ext uri="{28A0092B-C50C-407E-A947-70E740481C1C}">
                <a14:useLocalDpi xmlns:a14="http://schemas.microsoft.com/office/drawing/2010/main" val="0"/>
              </a:ext>
            </a:extLst>
          </a:blip>
          <a:srcRect r="64417" b="70206"/>
          <a:stretch>
            <a:fillRect/>
          </a:stretch>
        </p:blipFill>
        <p:spPr bwMode="auto">
          <a:xfrm>
            <a:off x="6900942" y="5517232"/>
            <a:ext cx="2242264" cy="133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265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D062F4-2397-434F-8A99-33EF98098076}" type="slidenum">
              <a:rPr lang="en-GB" smtClean="0"/>
              <a:t>4</a:t>
            </a:fld>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240906"/>
            <a:ext cx="3453290" cy="2217376"/>
          </a:xfrm>
          <a:prstGeom prst="rect">
            <a:avLst/>
          </a:prstGeom>
        </p:spPr>
      </p:pic>
      <p:sp>
        <p:nvSpPr>
          <p:cNvPr id="7" name="Content Placeholder 2"/>
          <p:cNvSpPr>
            <a:spLocks noGrp="1"/>
          </p:cNvSpPr>
          <p:nvPr>
            <p:ph idx="1"/>
          </p:nvPr>
        </p:nvSpPr>
        <p:spPr>
          <a:xfrm>
            <a:off x="251520" y="358214"/>
            <a:ext cx="4536504" cy="2160240"/>
          </a:xfrm>
        </p:spPr>
        <p:txBody>
          <a:bodyPr>
            <a:noAutofit/>
          </a:bodyPr>
          <a:lstStyle/>
          <a:p>
            <a:pPr marL="0" indent="0" algn="r">
              <a:spcBef>
                <a:spcPts val="600"/>
              </a:spcBef>
              <a:spcAft>
                <a:spcPts val="600"/>
              </a:spcAft>
              <a:buClr>
                <a:schemeClr val="accent3">
                  <a:lumMod val="50000"/>
                </a:schemeClr>
              </a:buClr>
              <a:buSzPct val="110000"/>
              <a:buNone/>
            </a:pPr>
            <a:r>
              <a:rPr lang="en-GB" sz="2800" b="1" dirty="0">
                <a:solidFill>
                  <a:schemeClr val="accent1">
                    <a:lumMod val="75000"/>
                  </a:schemeClr>
                </a:solidFill>
              </a:rPr>
              <a:t>1. Scope &amp; objectives of sessions 3.2 &amp; 3.3</a:t>
            </a:r>
            <a:endParaRPr lang="en-US" sz="2800" b="1" dirty="0">
              <a:solidFill>
                <a:schemeClr val="accent1">
                  <a:lumMod val="75000"/>
                </a:schemeClr>
              </a:solidFill>
            </a:endParaRPr>
          </a:p>
        </p:txBody>
      </p:sp>
      <p:cxnSp>
        <p:nvCxnSpPr>
          <p:cNvPr id="8" name="Straight Connector 7"/>
          <p:cNvCxnSpPr/>
          <p:nvPr/>
        </p:nvCxnSpPr>
        <p:spPr>
          <a:xfrm>
            <a:off x="4932040" y="103281"/>
            <a:ext cx="0" cy="158417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395536" y="1476100"/>
            <a:ext cx="8064896" cy="22635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spcBef>
                <a:spcPts val="0"/>
              </a:spcBef>
              <a:spcAft>
                <a:spcPts val="600"/>
              </a:spcAft>
              <a:buClr>
                <a:schemeClr val="tx2">
                  <a:lumMod val="60000"/>
                  <a:lumOff val="40000"/>
                </a:schemeClr>
              </a:buClr>
              <a:buSzPct val="110000"/>
              <a:buFont typeface="Wingdings 2" panose="05020102010507070707" pitchFamily="18" charset="2"/>
              <a:buChar char=""/>
            </a:pPr>
            <a:r>
              <a:rPr lang="en-GB" sz="2400" dirty="0">
                <a:solidFill>
                  <a:schemeClr val="tx2"/>
                </a:solidFill>
              </a:rPr>
              <a:t>Focus</a:t>
            </a:r>
          </a:p>
          <a:p>
            <a:pPr marL="914400" lvl="1" indent="-514350">
              <a:spcBef>
                <a:spcPts val="0"/>
              </a:spcBef>
              <a:spcAft>
                <a:spcPts val="600"/>
              </a:spcAft>
              <a:buClr>
                <a:schemeClr val="tx2">
                  <a:lumMod val="60000"/>
                  <a:lumOff val="40000"/>
                </a:schemeClr>
              </a:buClr>
              <a:buSzPct val="110000"/>
              <a:buFont typeface="Wingdings 2" panose="05020102010507070707" pitchFamily="18" charset="2"/>
              <a:buChar char=""/>
            </a:pPr>
            <a:r>
              <a:rPr lang="en-US" sz="2000" dirty="0"/>
              <a:t>Sessions 3.2 and 3.3 will focus on producing indicators on </a:t>
            </a:r>
            <a:r>
              <a:rPr lang="en-US" sz="2000" b="1" dirty="0"/>
              <a:t>informal employment </a:t>
            </a:r>
            <a:r>
              <a:rPr lang="en-US" sz="2000" dirty="0"/>
              <a:t>and </a:t>
            </a:r>
            <a:r>
              <a:rPr lang="en-US" sz="2000" b="1" dirty="0"/>
              <a:t>employment in the informal sector</a:t>
            </a:r>
            <a:r>
              <a:rPr lang="en-US" sz="2000" dirty="0"/>
              <a:t> derived from </a:t>
            </a:r>
            <a:r>
              <a:rPr lang="en-US" sz="2000" dirty="0" err="1"/>
              <a:t>labour</a:t>
            </a:r>
            <a:r>
              <a:rPr lang="en-US" sz="2000" dirty="0"/>
              <a:t> force surveys or similar household surveys. </a:t>
            </a:r>
          </a:p>
          <a:p>
            <a:pPr marL="914400" lvl="1" indent="-514350">
              <a:spcBef>
                <a:spcPts val="0"/>
              </a:spcBef>
              <a:spcAft>
                <a:spcPts val="600"/>
              </a:spcAft>
              <a:buClr>
                <a:schemeClr val="tx2">
                  <a:lumMod val="60000"/>
                  <a:lumOff val="40000"/>
                </a:schemeClr>
              </a:buClr>
              <a:buSzPct val="110000"/>
              <a:buFont typeface="Wingdings 2" panose="05020102010507070707" pitchFamily="18" charset="2"/>
              <a:buChar char=""/>
            </a:pPr>
            <a:r>
              <a:rPr lang="en-US" sz="2000" dirty="0"/>
              <a:t>They will not cover the concept of informal work, the contribution of the informal sector to GDP or the specific analysis of economic units (see session 3.4)</a:t>
            </a:r>
          </a:p>
          <a:p>
            <a:pPr marL="1314450" lvl="2" indent="-514350">
              <a:spcBef>
                <a:spcPts val="0"/>
              </a:spcBef>
              <a:spcAft>
                <a:spcPts val="600"/>
              </a:spcAft>
              <a:buClr>
                <a:schemeClr val="tx2">
                  <a:lumMod val="60000"/>
                  <a:lumOff val="40000"/>
                </a:schemeClr>
              </a:buClr>
              <a:buSzPct val="110000"/>
              <a:buFont typeface="Wingdings 2" panose="05020102010507070707" pitchFamily="18" charset="2"/>
              <a:buChar char=""/>
            </a:pPr>
            <a:endParaRPr lang="en-GB" sz="1000" b="1" dirty="0"/>
          </a:p>
          <a:p>
            <a:pPr marL="914400" lvl="1" indent="-514350">
              <a:spcBef>
                <a:spcPts val="600"/>
              </a:spcBef>
              <a:spcAft>
                <a:spcPts val="600"/>
              </a:spcAft>
              <a:buClr>
                <a:schemeClr val="accent3">
                  <a:lumMod val="50000"/>
                </a:schemeClr>
              </a:buClr>
              <a:buSzPct val="110000"/>
              <a:buFont typeface="Wingdings 2" panose="05020102010507070707" pitchFamily="18" charset="2"/>
              <a:buChar char=""/>
            </a:pPr>
            <a:endParaRPr lang="en-GB" sz="1800" dirty="0"/>
          </a:p>
        </p:txBody>
      </p:sp>
      <p:sp>
        <p:nvSpPr>
          <p:cNvPr id="10" name="Content Placeholder 2">
            <a:extLst>
              <a:ext uri="{FF2B5EF4-FFF2-40B4-BE49-F238E27FC236}">
                <a16:creationId xmlns:a16="http://schemas.microsoft.com/office/drawing/2014/main" id="{959D994B-26AD-421B-8114-E4662827FD02}"/>
              </a:ext>
            </a:extLst>
          </p:cNvPr>
          <p:cNvSpPr txBox="1">
            <a:spLocks/>
          </p:cNvSpPr>
          <p:nvPr/>
        </p:nvSpPr>
        <p:spPr>
          <a:xfrm>
            <a:off x="251520" y="3943565"/>
            <a:ext cx="8631801" cy="22087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spcBef>
                <a:spcPts val="0"/>
              </a:spcBef>
              <a:spcAft>
                <a:spcPts val="600"/>
              </a:spcAft>
              <a:buClr>
                <a:schemeClr val="tx2">
                  <a:lumMod val="60000"/>
                  <a:lumOff val="40000"/>
                </a:schemeClr>
              </a:buClr>
              <a:buSzPct val="110000"/>
              <a:buFont typeface="Wingdings 2" panose="05020102010507070707" pitchFamily="18" charset="2"/>
              <a:buChar char=""/>
            </a:pPr>
            <a:r>
              <a:rPr lang="en-GB" sz="2400" dirty="0">
                <a:solidFill>
                  <a:schemeClr val="tx2"/>
                </a:solidFill>
              </a:rPr>
              <a:t>Objectives</a:t>
            </a:r>
          </a:p>
          <a:p>
            <a:pPr marL="914400" lvl="1" indent="-514350">
              <a:spcBef>
                <a:spcPts val="0"/>
              </a:spcBef>
              <a:spcAft>
                <a:spcPts val="600"/>
              </a:spcAft>
              <a:buClr>
                <a:schemeClr val="tx2">
                  <a:lumMod val="60000"/>
                  <a:lumOff val="40000"/>
                </a:schemeClr>
              </a:buClr>
              <a:buSzPct val="110000"/>
              <a:buFont typeface="Wingdings 2" panose="05020102010507070707" pitchFamily="18" charset="2"/>
              <a:buChar char=""/>
            </a:pPr>
            <a:r>
              <a:rPr lang="en-US" sz="2000" dirty="0"/>
              <a:t>Present some key indicators (internationally comparable) on the informal economy, including SDG 8.3.1 (session 3.2)</a:t>
            </a:r>
          </a:p>
          <a:p>
            <a:pPr marL="914400" lvl="1" indent="-514350">
              <a:spcBef>
                <a:spcPts val="0"/>
              </a:spcBef>
              <a:spcAft>
                <a:spcPts val="600"/>
              </a:spcAft>
              <a:buClr>
                <a:schemeClr val="tx2">
                  <a:lumMod val="60000"/>
                  <a:lumOff val="40000"/>
                </a:schemeClr>
              </a:buClr>
              <a:buSzPct val="110000"/>
              <a:buFont typeface="Wingdings 2" panose="05020102010507070707" pitchFamily="18" charset="2"/>
              <a:buChar char=""/>
            </a:pPr>
            <a:r>
              <a:rPr lang="en-US" sz="2000" dirty="0"/>
              <a:t>Discuss the relevance of additional indicators to support the process of formalization at the national level  (session 3.3)</a:t>
            </a:r>
          </a:p>
          <a:p>
            <a:pPr marL="1314450" lvl="2" indent="-514350">
              <a:spcBef>
                <a:spcPts val="0"/>
              </a:spcBef>
              <a:spcAft>
                <a:spcPts val="600"/>
              </a:spcAft>
              <a:buClr>
                <a:schemeClr val="tx2">
                  <a:lumMod val="60000"/>
                  <a:lumOff val="40000"/>
                </a:schemeClr>
              </a:buClr>
              <a:buSzPct val="110000"/>
              <a:buFont typeface="Wingdings 2" panose="05020102010507070707" pitchFamily="18" charset="2"/>
              <a:buChar char=""/>
            </a:pPr>
            <a:endParaRPr lang="en-GB" sz="1000" b="1" dirty="0"/>
          </a:p>
          <a:p>
            <a:pPr marL="914400" lvl="1" indent="-514350">
              <a:spcBef>
                <a:spcPts val="600"/>
              </a:spcBef>
              <a:spcAft>
                <a:spcPts val="600"/>
              </a:spcAft>
              <a:buClr>
                <a:schemeClr val="accent3">
                  <a:lumMod val="50000"/>
                </a:schemeClr>
              </a:buClr>
              <a:buSzPct val="110000"/>
              <a:buFont typeface="Wingdings 2" panose="05020102010507070707" pitchFamily="18" charset="2"/>
              <a:buChar char=""/>
            </a:pPr>
            <a:endParaRPr lang="en-GB" sz="1800" dirty="0"/>
          </a:p>
        </p:txBody>
      </p:sp>
    </p:spTree>
    <p:extLst>
      <p:ext uri="{BB962C8B-B14F-4D97-AF65-F5344CB8AC3E}">
        <p14:creationId xmlns:p14="http://schemas.microsoft.com/office/powerpoint/2010/main" val="239316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D062F4-2397-434F-8A99-33EF98098076}" type="slidenum">
              <a:rPr lang="en-GB" smtClean="0"/>
              <a:t>5</a:t>
            </a:fld>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240906"/>
            <a:ext cx="3453290" cy="2217376"/>
          </a:xfrm>
          <a:prstGeom prst="rect">
            <a:avLst/>
          </a:prstGeom>
        </p:spPr>
      </p:pic>
      <p:sp>
        <p:nvSpPr>
          <p:cNvPr id="7" name="Content Placeholder 2"/>
          <p:cNvSpPr>
            <a:spLocks noGrp="1"/>
          </p:cNvSpPr>
          <p:nvPr>
            <p:ph idx="1"/>
          </p:nvPr>
        </p:nvSpPr>
        <p:spPr>
          <a:xfrm>
            <a:off x="251520" y="358214"/>
            <a:ext cx="4536504" cy="2160240"/>
          </a:xfrm>
        </p:spPr>
        <p:txBody>
          <a:bodyPr>
            <a:noAutofit/>
          </a:bodyPr>
          <a:lstStyle/>
          <a:p>
            <a:pPr marL="0" indent="0" algn="r">
              <a:spcBef>
                <a:spcPts val="600"/>
              </a:spcBef>
              <a:spcAft>
                <a:spcPts val="600"/>
              </a:spcAft>
              <a:buClr>
                <a:schemeClr val="accent3">
                  <a:lumMod val="50000"/>
                </a:schemeClr>
              </a:buClr>
              <a:buSzPct val="110000"/>
              <a:buNone/>
            </a:pPr>
            <a:r>
              <a:rPr lang="en-GB" sz="2800" b="1" dirty="0">
                <a:solidFill>
                  <a:schemeClr val="accent1">
                    <a:lumMod val="75000"/>
                  </a:schemeClr>
                </a:solidFill>
              </a:rPr>
              <a:t>1. Scope &amp; objectives of sessions 3.2 &amp; 3.3</a:t>
            </a:r>
            <a:endParaRPr lang="en-US" sz="2800" b="1" dirty="0">
              <a:solidFill>
                <a:schemeClr val="accent1">
                  <a:lumMod val="75000"/>
                </a:schemeClr>
              </a:solidFill>
            </a:endParaRPr>
          </a:p>
        </p:txBody>
      </p:sp>
      <p:cxnSp>
        <p:nvCxnSpPr>
          <p:cNvPr id="8" name="Straight Connector 7"/>
          <p:cNvCxnSpPr/>
          <p:nvPr/>
        </p:nvCxnSpPr>
        <p:spPr>
          <a:xfrm>
            <a:off x="4932040" y="103281"/>
            <a:ext cx="0" cy="158417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C2F456D-E025-45C6-889E-3198776FCC32}"/>
              </a:ext>
            </a:extLst>
          </p:cNvPr>
          <p:cNvSpPr/>
          <p:nvPr/>
        </p:nvSpPr>
        <p:spPr>
          <a:xfrm>
            <a:off x="136204" y="2060848"/>
            <a:ext cx="8609166" cy="5032147"/>
          </a:xfrm>
          <a:prstGeom prst="rect">
            <a:avLst/>
          </a:prstGeom>
        </p:spPr>
        <p:txBody>
          <a:bodyPr wrap="square">
            <a:spAutoFit/>
          </a:bodyPr>
          <a:lstStyle/>
          <a:p>
            <a:pPr marL="514350" indent="-514350">
              <a:spcAft>
                <a:spcPts val="600"/>
              </a:spcAft>
              <a:buClr>
                <a:schemeClr val="tx2">
                  <a:lumMod val="60000"/>
                  <a:lumOff val="40000"/>
                </a:schemeClr>
              </a:buClr>
              <a:buSzPct val="110000"/>
              <a:buFont typeface="Wingdings 2" panose="05020102010507070707" pitchFamily="18" charset="2"/>
              <a:buChar char=""/>
            </a:pPr>
            <a:r>
              <a:rPr lang="en-GB" sz="2400" dirty="0">
                <a:solidFill>
                  <a:schemeClr val="tx2"/>
                </a:solidFill>
              </a:rPr>
              <a:t>Questions that will be covered</a:t>
            </a:r>
          </a:p>
          <a:p>
            <a:pPr marL="971550" lvl="1" indent="-514350">
              <a:spcAft>
                <a:spcPts val="600"/>
              </a:spcAft>
              <a:buClr>
                <a:schemeClr val="tx2">
                  <a:lumMod val="60000"/>
                  <a:lumOff val="40000"/>
                </a:schemeClr>
              </a:buClr>
              <a:buSzPct val="110000"/>
              <a:buFont typeface="Wingdings 2" panose="05020102010507070707" pitchFamily="18" charset="2"/>
              <a:buChar char=""/>
            </a:pPr>
            <a:r>
              <a:rPr lang="en-GB" dirty="0"/>
              <a:t>Key indicators  on the extent and composition of informal employment</a:t>
            </a:r>
          </a:p>
          <a:p>
            <a:pPr marL="1428750" lvl="2" indent="-514350">
              <a:spcAft>
                <a:spcPts val="600"/>
              </a:spcAft>
              <a:buClr>
                <a:schemeClr val="tx2">
                  <a:lumMod val="60000"/>
                  <a:lumOff val="40000"/>
                </a:schemeClr>
              </a:buClr>
              <a:buSzPct val="110000"/>
              <a:buFont typeface="Wingdings 2" panose="05020102010507070707" pitchFamily="18" charset="2"/>
              <a:buChar char=""/>
            </a:pPr>
            <a:r>
              <a:rPr lang="en-GB" dirty="0"/>
              <a:t>How many and who are those workers in the informal economy?</a:t>
            </a:r>
          </a:p>
          <a:p>
            <a:pPr marL="1428750" lvl="2" indent="-514350">
              <a:spcAft>
                <a:spcPts val="600"/>
              </a:spcAft>
              <a:buClr>
                <a:schemeClr val="tx2">
                  <a:lumMod val="60000"/>
                  <a:lumOff val="40000"/>
                </a:schemeClr>
              </a:buClr>
              <a:buSzPct val="110000"/>
              <a:buFont typeface="Wingdings 2" panose="05020102010507070707" pitchFamily="18" charset="2"/>
              <a:buChar char=""/>
            </a:pPr>
            <a:r>
              <a:rPr lang="en-GB" dirty="0"/>
              <a:t>Identify the categories of workers, enterprises or sectors warranting priority action?</a:t>
            </a:r>
          </a:p>
          <a:p>
            <a:pPr marL="1428750" lvl="2" indent="-514350">
              <a:spcAft>
                <a:spcPts val="600"/>
              </a:spcAft>
              <a:buClr>
                <a:schemeClr val="tx2">
                  <a:lumMod val="60000"/>
                  <a:lumOff val="40000"/>
                </a:schemeClr>
              </a:buClr>
              <a:buSzPct val="110000"/>
              <a:buFont typeface="Wingdings 2" panose="05020102010507070707" pitchFamily="18" charset="2"/>
              <a:buChar char=""/>
            </a:pPr>
            <a:r>
              <a:rPr lang="en-GB" dirty="0"/>
              <a:t>Identify whether informal employment occurs in informal sector economic units; in formal economic units or in households? With clear policy implications</a:t>
            </a:r>
          </a:p>
          <a:p>
            <a:pPr marL="971550" lvl="1" indent="-514350">
              <a:spcAft>
                <a:spcPts val="600"/>
              </a:spcAft>
              <a:buClr>
                <a:schemeClr val="tx2">
                  <a:lumMod val="60000"/>
                  <a:lumOff val="40000"/>
                </a:schemeClr>
              </a:buClr>
              <a:buSzPct val="110000"/>
              <a:buFont typeface="Wingdings 2" panose="05020102010507070707" pitchFamily="18" charset="2"/>
              <a:buChar char=""/>
            </a:pPr>
            <a:r>
              <a:rPr lang="en-GB" dirty="0"/>
              <a:t>Additional indicators as part of national diagnoses of informality: to guide and then monitor the formalization process</a:t>
            </a:r>
          </a:p>
          <a:p>
            <a:pPr marL="1428750" lvl="2" indent="-514350">
              <a:spcAft>
                <a:spcPts val="600"/>
              </a:spcAft>
              <a:buClr>
                <a:schemeClr val="tx2">
                  <a:lumMod val="60000"/>
                  <a:lumOff val="40000"/>
                </a:schemeClr>
              </a:buClr>
              <a:buSzPct val="110000"/>
              <a:buFont typeface="Wingdings 2" panose="05020102010507070707" pitchFamily="18" charset="2"/>
              <a:buChar char=""/>
            </a:pPr>
            <a:r>
              <a:rPr lang="en-GB" dirty="0"/>
              <a:t>Assess some of the drivers of informality</a:t>
            </a:r>
          </a:p>
          <a:p>
            <a:pPr marL="1428750" lvl="2" indent="-514350">
              <a:spcAft>
                <a:spcPts val="600"/>
              </a:spcAft>
              <a:buClr>
                <a:schemeClr val="tx2">
                  <a:lumMod val="60000"/>
                  <a:lumOff val="40000"/>
                </a:schemeClr>
              </a:buClr>
              <a:buSzPct val="110000"/>
              <a:buFont typeface="Wingdings 2" panose="05020102010507070707" pitchFamily="18" charset="2"/>
              <a:buChar char=""/>
            </a:pPr>
            <a:r>
              <a:rPr lang="en-GB" dirty="0"/>
              <a:t>Working conditions in the informal economy and exposure to decent work deficits</a:t>
            </a:r>
          </a:p>
          <a:p>
            <a:pPr marL="1428750" lvl="2" indent="-514350">
              <a:spcAft>
                <a:spcPts val="600"/>
              </a:spcAft>
              <a:buClr>
                <a:schemeClr val="tx2">
                  <a:lumMod val="60000"/>
                  <a:lumOff val="40000"/>
                </a:schemeClr>
              </a:buClr>
              <a:buSzPct val="110000"/>
              <a:buFont typeface="Wingdings 2" panose="05020102010507070707" pitchFamily="18" charset="2"/>
              <a:buChar char=""/>
            </a:pPr>
            <a:endParaRPr lang="en-GB" dirty="0"/>
          </a:p>
          <a:p>
            <a:pPr marL="1428750" lvl="2" indent="-514350">
              <a:spcAft>
                <a:spcPts val="600"/>
              </a:spcAft>
              <a:buClr>
                <a:schemeClr val="tx2">
                  <a:lumMod val="60000"/>
                  <a:lumOff val="40000"/>
                </a:schemeClr>
              </a:buClr>
              <a:buSzPct val="110000"/>
              <a:buFont typeface="Wingdings 2" panose="05020102010507070707" pitchFamily="18" charset="2"/>
              <a:buChar char=""/>
            </a:pPr>
            <a:endParaRPr lang="en-GB" dirty="0"/>
          </a:p>
        </p:txBody>
      </p:sp>
    </p:spTree>
    <p:extLst>
      <p:ext uri="{BB962C8B-B14F-4D97-AF65-F5344CB8AC3E}">
        <p14:creationId xmlns:p14="http://schemas.microsoft.com/office/powerpoint/2010/main" val="2983189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D062F4-2397-434F-8A99-33EF98098076}" type="slidenum">
              <a:rPr lang="en-GB" smtClean="0"/>
              <a:t>6</a:t>
            </a:fld>
            <a:endParaRPr lang="en-GB"/>
          </a:p>
        </p:txBody>
      </p:sp>
      <p:sp>
        <p:nvSpPr>
          <p:cNvPr id="7" name="Content Placeholder 2"/>
          <p:cNvSpPr>
            <a:spLocks noGrp="1"/>
          </p:cNvSpPr>
          <p:nvPr>
            <p:ph idx="1"/>
          </p:nvPr>
        </p:nvSpPr>
        <p:spPr>
          <a:xfrm>
            <a:off x="204842" y="225168"/>
            <a:ext cx="4536504" cy="931711"/>
          </a:xfrm>
        </p:spPr>
        <p:txBody>
          <a:bodyPr>
            <a:noAutofit/>
          </a:bodyPr>
          <a:lstStyle/>
          <a:p>
            <a:pPr marL="0" indent="0" algn="r">
              <a:spcBef>
                <a:spcPts val="600"/>
              </a:spcBef>
              <a:spcAft>
                <a:spcPts val="600"/>
              </a:spcAft>
              <a:buClr>
                <a:schemeClr val="accent3">
                  <a:lumMod val="50000"/>
                </a:schemeClr>
              </a:buClr>
              <a:buSzPct val="110000"/>
              <a:buNone/>
            </a:pPr>
            <a:r>
              <a:rPr lang="en-GB" sz="2800" b="1" dirty="0">
                <a:solidFill>
                  <a:schemeClr val="accent1">
                    <a:lumMod val="75000"/>
                  </a:schemeClr>
                </a:solidFill>
              </a:rPr>
              <a:t>1. Scope &amp; objectives of sessions 3.2 &amp; 3.3</a:t>
            </a:r>
            <a:endParaRPr lang="en-US" sz="2800" b="1" dirty="0">
              <a:solidFill>
                <a:schemeClr val="accent1">
                  <a:lumMod val="75000"/>
                </a:schemeClr>
              </a:solidFill>
            </a:endParaRPr>
          </a:p>
          <a:p>
            <a:pPr marL="0" indent="0" algn="r">
              <a:spcBef>
                <a:spcPts val="600"/>
              </a:spcBef>
              <a:spcAft>
                <a:spcPts val="600"/>
              </a:spcAft>
              <a:buClr>
                <a:schemeClr val="accent3">
                  <a:lumMod val="50000"/>
                </a:schemeClr>
              </a:buClr>
              <a:buSzPct val="110000"/>
              <a:buNone/>
            </a:pPr>
            <a:endParaRPr lang="en-US" sz="2800" b="1" dirty="0">
              <a:solidFill>
                <a:schemeClr val="accent1">
                  <a:lumMod val="75000"/>
                </a:schemeClr>
              </a:solidFill>
            </a:endParaRPr>
          </a:p>
        </p:txBody>
      </p:sp>
      <p:cxnSp>
        <p:nvCxnSpPr>
          <p:cNvPr id="8" name="Straight Connector 7"/>
          <p:cNvCxnSpPr>
            <a:cxnSpLocks/>
          </p:cNvCxnSpPr>
          <p:nvPr/>
        </p:nvCxnSpPr>
        <p:spPr>
          <a:xfrm>
            <a:off x="4932040" y="103281"/>
            <a:ext cx="0" cy="109347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26640" y="1065514"/>
            <a:ext cx="8570912" cy="5933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spcBef>
                <a:spcPts val="0"/>
              </a:spcBef>
              <a:spcAft>
                <a:spcPts val="600"/>
              </a:spcAft>
              <a:buClr>
                <a:schemeClr val="tx2">
                  <a:lumMod val="60000"/>
                  <a:lumOff val="40000"/>
                </a:schemeClr>
              </a:buClr>
              <a:buSzPct val="110000"/>
              <a:buFont typeface="Wingdings 2" panose="05020102010507070707" pitchFamily="18" charset="2"/>
              <a:buChar char=""/>
            </a:pPr>
            <a:endParaRPr lang="en-US" sz="2000" dirty="0"/>
          </a:p>
        </p:txBody>
      </p:sp>
      <p:sp>
        <p:nvSpPr>
          <p:cNvPr id="10" name="ZoneTexte 9">
            <a:extLst>
              <a:ext uri="{FF2B5EF4-FFF2-40B4-BE49-F238E27FC236}">
                <a16:creationId xmlns:a16="http://schemas.microsoft.com/office/drawing/2014/main" id="{42DF754C-8694-4FA8-A347-C1AE11BD4346}"/>
              </a:ext>
            </a:extLst>
          </p:cNvPr>
          <p:cNvSpPr txBox="1"/>
          <p:nvPr/>
        </p:nvSpPr>
        <p:spPr>
          <a:xfrm>
            <a:off x="104831" y="1177499"/>
            <a:ext cx="7632848" cy="369332"/>
          </a:xfrm>
          <a:prstGeom prst="rect">
            <a:avLst/>
          </a:prstGeom>
          <a:solidFill>
            <a:schemeClr val="accent1">
              <a:lumMod val="40000"/>
              <a:lumOff val="60000"/>
            </a:schemeClr>
          </a:solidFill>
          <a:ln>
            <a:solidFill>
              <a:schemeClr val="accent1"/>
            </a:solidFill>
          </a:ln>
        </p:spPr>
        <p:txBody>
          <a:bodyPr wrap="square" rtlCol="0">
            <a:spAutoFit/>
          </a:bodyPr>
          <a:lstStyle/>
          <a:p>
            <a:r>
              <a:rPr lang="en-GB" dirty="0">
                <a:solidFill>
                  <a:srgbClr val="060606"/>
                </a:solidFill>
                <a:latin typeface="Calibri" panose="020F0502020204030204" pitchFamily="34" charset="0"/>
                <a:cs typeface="Calibri" panose="020F0502020204030204" pitchFamily="34" charset="0"/>
              </a:rPr>
              <a:t>Session 3.2 | A set of internationally comparable indicators</a:t>
            </a:r>
          </a:p>
        </p:txBody>
      </p:sp>
      <p:sp>
        <p:nvSpPr>
          <p:cNvPr id="11" name="ZoneTexte 10">
            <a:extLst>
              <a:ext uri="{FF2B5EF4-FFF2-40B4-BE49-F238E27FC236}">
                <a16:creationId xmlns:a16="http://schemas.microsoft.com/office/drawing/2014/main" id="{6685669D-80CE-4F4C-A30F-858CA041267F}"/>
              </a:ext>
            </a:extLst>
          </p:cNvPr>
          <p:cNvSpPr txBox="1"/>
          <p:nvPr/>
        </p:nvSpPr>
        <p:spPr>
          <a:xfrm>
            <a:off x="570291" y="1514136"/>
            <a:ext cx="8227231" cy="2308324"/>
          </a:xfrm>
          <a:prstGeom prst="rect">
            <a:avLst/>
          </a:prstGeom>
          <a:solidFill>
            <a:schemeClr val="bg1"/>
          </a:solidFill>
          <a:ln>
            <a:solidFill>
              <a:schemeClr val="accent1"/>
            </a:solidFill>
          </a:ln>
        </p:spPr>
        <p:txBody>
          <a:bodyPr wrap="square" rtlCol="0">
            <a:spAutoFit/>
          </a:bodyPr>
          <a:lstStyle/>
          <a:p>
            <a:r>
              <a:rPr lang="en-GB" b="1" dirty="0">
                <a:solidFill>
                  <a:schemeClr val="accent1"/>
                </a:solidFill>
                <a:latin typeface="Calibri" panose="020F0502020204030204" pitchFamily="34" charset="0"/>
                <a:cs typeface="Calibri" panose="020F0502020204030204" pitchFamily="34" charset="0"/>
              </a:rPr>
              <a:t>What?</a:t>
            </a:r>
            <a:br>
              <a:rPr lang="en-GB" b="1" dirty="0">
                <a:solidFill>
                  <a:schemeClr val="accent1"/>
                </a:solidFill>
                <a:latin typeface="Calibri" panose="020F0502020204030204" pitchFamily="34" charset="0"/>
                <a:cs typeface="Calibri" panose="020F0502020204030204" pitchFamily="34" charset="0"/>
              </a:rPr>
            </a:br>
            <a:r>
              <a:rPr lang="en-GB" dirty="0">
                <a:solidFill>
                  <a:srgbClr val="060606"/>
                </a:solidFill>
                <a:latin typeface="Calibri" panose="020F0502020204030204" pitchFamily="34" charset="0"/>
                <a:cs typeface="Calibri" panose="020F0502020204030204" pitchFamily="34" charset="0"/>
              </a:rPr>
              <a:t>On the extent and composition of the informal economy</a:t>
            </a:r>
          </a:p>
          <a:p>
            <a:r>
              <a:rPr lang="en-GB" b="1" dirty="0">
                <a:solidFill>
                  <a:schemeClr val="accent1"/>
                </a:solidFill>
                <a:latin typeface="Calibri" panose="020F0502020204030204" pitchFamily="34" charset="0"/>
                <a:cs typeface="Calibri" panose="020F0502020204030204" pitchFamily="34" charset="0"/>
              </a:rPr>
              <a:t>What for?</a:t>
            </a:r>
          </a:p>
          <a:p>
            <a:pPr marL="285750" indent="-285750">
              <a:buFontTx/>
              <a:buChar char="-"/>
            </a:pPr>
            <a:r>
              <a:rPr lang="en-GB" dirty="0">
                <a:solidFill>
                  <a:srgbClr val="060606"/>
                </a:solidFill>
                <a:latin typeface="Calibri" panose="020F0502020204030204" pitchFamily="34" charset="0"/>
                <a:cs typeface="Calibri" panose="020F0502020204030204" pitchFamily="34" charset="0"/>
              </a:rPr>
              <a:t>Contribute to the overall assessment of the labour market at the national level</a:t>
            </a:r>
          </a:p>
          <a:p>
            <a:pPr marL="285750" indent="-285750">
              <a:buFontTx/>
              <a:buChar char="-"/>
            </a:pPr>
            <a:r>
              <a:rPr lang="en-GB" dirty="0">
                <a:solidFill>
                  <a:srgbClr val="060606"/>
                </a:solidFill>
                <a:latin typeface="Calibri" panose="020F0502020204030204" pitchFamily="34" charset="0"/>
                <a:cs typeface="Calibri" panose="020F0502020204030204" pitchFamily="34" charset="0"/>
              </a:rPr>
              <a:t>SDGs monitoring and International comparisons</a:t>
            </a:r>
          </a:p>
          <a:p>
            <a:r>
              <a:rPr lang="en-GB" b="1" dirty="0">
                <a:solidFill>
                  <a:schemeClr val="accent1"/>
                </a:solidFill>
                <a:latin typeface="Calibri" panose="020F0502020204030204" pitchFamily="34" charset="0"/>
                <a:cs typeface="Calibri" panose="020F0502020204030204" pitchFamily="34" charset="0"/>
              </a:rPr>
              <a:t>Dissemination (for instance)</a:t>
            </a:r>
          </a:p>
          <a:p>
            <a:pPr marL="285750" indent="-285750">
              <a:buFontTx/>
              <a:buChar char="-"/>
            </a:pPr>
            <a:r>
              <a:rPr lang="en-GB" dirty="0">
                <a:solidFill>
                  <a:srgbClr val="060606"/>
                </a:solidFill>
                <a:latin typeface="Calibri" panose="020F0502020204030204" pitchFamily="34" charset="0"/>
                <a:cs typeface="Calibri" panose="020F0502020204030204" pitchFamily="34" charset="0"/>
              </a:rPr>
              <a:t>National labour force survey report</a:t>
            </a:r>
          </a:p>
          <a:p>
            <a:pPr marL="285750" indent="-285750">
              <a:buFontTx/>
              <a:buChar char="-"/>
            </a:pPr>
            <a:r>
              <a:rPr lang="en-GB" dirty="0">
                <a:solidFill>
                  <a:srgbClr val="060606"/>
                </a:solidFill>
                <a:latin typeface="Calibri" panose="020F0502020204030204" pitchFamily="34" charset="0"/>
                <a:cs typeface="Calibri" panose="020F0502020204030204" pitchFamily="34" charset="0"/>
              </a:rPr>
              <a:t>Database available on the national website (and </a:t>
            </a:r>
            <a:r>
              <a:rPr lang="en-GB" dirty="0" err="1">
                <a:solidFill>
                  <a:srgbClr val="060606"/>
                </a:solidFill>
                <a:latin typeface="Calibri" panose="020F0502020204030204" pitchFamily="34" charset="0"/>
                <a:cs typeface="Calibri" panose="020F0502020204030204" pitchFamily="34" charset="0"/>
              </a:rPr>
              <a:t>ILOStat</a:t>
            </a:r>
            <a:r>
              <a:rPr lang="en-GB" dirty="0">
                <a:solidFill>
                  <a:srgbClr val="060606"/>
                </a:solidFill>
                <a:latin typeface="Calibri" panose="020F0502020204030204" pitchFamily="34" charset="0"/>
                <a:cs typeface="Calibri" panose="020F0502020204030204" pitchFamily="34" charset="0"/>
              </a:rPr>
              <a:t> database ;) )</a:t>
            </a:r>
          </a:p>
        </p:txBody>
      </p:sp>
      <p:sp>
        <p:nvSpPr>
          <p:cNvPr id="12" name="ZoneTexte 11">
            <a:extLst>
              <a:ext uri="{FF2B5EF4-FFF2-40B4-BE49-F238E27FC236}">
                <a16:creationId xmlns:a16="http://schemas.microsoft.com/office/drawing/2014/main" id="{1E224056-C832-472D-BA73-B9B1F8779665}"/>
              </a:ext>
            </a:extLst>
          </p:cNvPr>
          <p:cNvSpPr txBox="1"/>
          <p:nvPr/>
        </p:nvSpPr>
        <p:spPr>
          <a:xfrm>
            <a:off x="104831" y="3901750"/>
            <a:ext cx="7632848" cy="369332"/>
          </a:xfrm>
          <a:prstGeom prst="rect">
            <a:avLst/>
          </a:prstGeom>
          <a:solidFill>
            <a:schemeClr val="accent1">
              <a:lumMod val="40000"/>
              <a:lumOff val="60000"/>
            </a:schemeClr>
          </a:solidFill>
          <a:ln>
            <a:solidFill>
              <a:schemeClr val="accent1"/>
            </a:solidFill>
          </a:ln>
        </p:spPr>
        <p:txBody>
          <a:bodyPr wrap="square" rtlCol="0">
            <a:spAutoFit/>
          </a:bodyPr>
          <a:lstStyle/>
          <a:p>
            <a:r>
              <a:rPr lang="en-GB" dirty="0">
                <a:solidFill>
                  <a:srgbClr val="060606"/>
                </a:solidFill>
                <a:latin typeface="Calibri" panose="020F0502020204030204" pitchFamily="34" charset="0"/>
                <a:cs typeface="Calibri" panose="020F0502020204030204" pitchFamily="34" charset="0"/>
              </a:rPr>
              <a:t>Session 3.3 | Tailored to national specific needs</a:t>
            </a:r>
          </a:p>
        </p:txBody>
      </p:sp>
      <p:sp>
        <p:nvSpPr>
          <p:cNvPr id="13" name="ZoneTexte 12">
            <a:extLst>
              <a:ext uri="{FF2B5EF4-FFF2-40B4-BE49-F238E27FC236}">
                <a16:creationId xmlns:a16="http://schemas.microsoft.com/office/drawing/2014/main" id="{92D64D2D-8BF0-413D-99B6-6CE0C5D45C4B}"/>
              </a:ext>
            </a:extLst>
          </p:cNvPr>
          <p:cNvSpPr txBox="1"/>
          <p:nvPr/>
        </p:nvSpPr>
        <p:spPr>
          <a:xfrm>
            <a:off x="570290" y="4235251"/>
            <a:ext cx="8227231" cy="2585323"/>
          </a:xfrm>
          <a:prstGeom prst="rect">
            <a:avLst/>
          </a:prstGeom>
          <a:solidFill>
            <a:schemeClr val="bg1"/>
          </a:solidFill>
          <a:ln>
            <a:solidFill>
              <a:schemeClr val="accent1"/>
            </a:solidFill>
          </a:ln>
        </p:spPr>
        <p:txBody>
          <a:bodyPr wrap="square" rtlCol="0">
            <a:spAutoFit/>
          </a:bodyPr>
          <a:lstStyle/>
          <a:p>
            <a:r>
              <a:rPr lang="en-GB" b="1" dirty="0">
                <a:solidFill>
                  <a:schemeClr val="accent1"/>
                </a:solidFill>
                <a:latin typeface="Calibri" panose="020F0502020204030204" pitchFamily="34" charset="0"/>
                <a:cs typeface="Calibri" panose="020F0502020204030204" pitchFamily="34" charset="0"/>
              </a:rPr>
              <a:t>What?</a:t>
            </a:r>
            <a:br>
              <a:rPr lang="en-GB" b="1" dirty="0">
                <a:solidFill>
                  <a:schemeClr val="accent1"/>
                </a:solidFill>
                <a:latin typeface="Calibri" panose="020F0502020204030204" pitchFamily="34" charset="0"/>
                <a:cs typeface="Calibri" panose="020F0502020204030204" pitchFamily="34" charset="0"/>
              </a:rPr>
            </a:br>
            <a:r>
              <a:rPr lang="en-GB" b="1" dirty="0">
                <a:solidFill>
                  <a:srgbClr val="060606"/>
                </a:solidFill>
                <a:latin typeface="Calibri" panose="020F0502020204030204" pitchFamily="34" charset="0"/>
                <a:cs typeface="Calibri" panose="020F0502020204030204" pitchFamily="34" charset="0"/>
              </a:rPr>
              <a:t>For instance in the context of national diagnoses of informality</a:t>
            </a:r>
            <a:endParaRPr lang="en-GB" dirty="0">
              <a:solidFill>
                <a:srgbClr val="060606"/>
              </a:solidFill>
              <a:latin typeface="Calibri" panose="020F0502020204030204" pitchFamily="34" charset="0"/>
              <a:cs typeface="Calibri" panose="020F0502020204030204" pitchFamily="34" charset="0"/>
            </a:endParaRPr>
          </a:p>
          <a:p>
            <a:r>
              <a:rPr lang="en-GB" b="1" dirty="0">
                <a:solidFill>
                  <a:schemeClr val="accent1"/>
                </a:solidFill>
                <a:latin typeface="Calibri" panose="020F0502020204030204" pitchFamily="34" charset="0"/>
                <a:cs typeface="Calibri" panose="020F0502020204030204" pitchFamily="34" charset="0"/>
              </a:rPr>
              <a:t>What for?</a:t>
            </a:r>
          </a:p>
          <a:p>
            <a:pPr marL="285750" indent="-285750">
              <a:buFontTx/>
              <a:buChar char="-"/>
            </a:pPr>
            <a:r>
              <a:rPr lang="en-GB" dirty="0">
                <a:solidFill>
                  <a:srgbClr val="060606"/>
                </a:solidFill>
                <a:latin typeface="Calibri" panose="020F0502020204030204" pitchFamily="34" charset="0"/>
                <a:cs typeface="Calibri" panose="020F0502020204030204" pitchFamily="34" charset="0"/>
              </a:rPr>
              <a:t>To understand the nature of informality for different groups of workers</a:t>
            </a:r>
          </a:p>
          <a:p>
            <a:pPr marL="285750" indent="-285750">
              <a:buFontTx/>
              <a:buChar char="-"/>
            </a:pPr>
            <a:r>
              <a:rPr lang="en-GB" dirty="0">
                <a:solidFill>
                  <a:srgbClr val="060606"/>
                </a:solidFill>
                <a:latin typeface="Calibri" panose="020F0502020204030204" pitchFamily="34" charset="0"/>
                <a:cs typeface="Calibri" panose="020F0502020204030204" pitchFamily="34" charset="0"/>
              </a:rPr>
              <a:t>To understand some of the root causes of informality</a:t>
            </a:r>
          </a:p>
          <a:p>
            <a:pPr marL="285750" indent="-285750">
              <a:buFontTx/>
              <a:buChar char="-"/>
            </a:pPr>
            <a:r>
              <a:rPr lang="en-GB" dirty="0">
                <a:solidFill>
                  <a:srgbClr val="060606"/>
                </a:solidFill>
                <a:latin typeface="Calibri" panose="020F0502020204030204" pitchFamily="34" charset="0"/>
                <a:cs typeface="Calibri" panose="020F0502020204030204" pitchFamily="34" charset="0"/>
              </a:rPr>
              <a:t>To assess the working conditions of workers in informal employment </a:t>
            </a:r>
          </a:p>
          <a:p>
            <a:r>
              <a:rPr lang="en-GB" b="1" dirty="0">
                <a:solidFill>
                  <a:schemeClr val="accent1"/>
                </a:solidFill>
                <a:latin typeface="Calibri" panose="020F0502020204030204" pitchFamily="34" charset="0"/>
                <a:cs typeface="Calibri" panose="020F0502020204030204" pitchFamily="34" charset="0"/>
              </a:rPr>
              <a:t>Dissemination</a:t>
            </a:r>
          </a:p>
          <a:p>
            <a:pPr marL="285750" indent="-285750">
              <a:buFontTx/>
              <a:buChar char="-"/>
            </a:pPr>
            <a:r>
              <a:rPr lang="en-GB" dirty="0">
                <a:solidFill>
                  <a:srgbClr val="060606"/>
                </a:solidFill>
                <a:latin typeface="Calibri" panose="020F0502020204030204" pitchFamily="34" charset="0"/>
                <a:cs typeface="Calibri" panose="020F0502020204030204" pitchFamily="34" charset="0"/>
              </a:rPr>
              <a:t>Thematic report or study; important inputs to define priorities as part of national dialogue</a:t>
            </a:r>
          </a:p>
        </p:txBody>
      </p:sp>
      <p:sp>
        <p:nvSpPr>
          <p:cNvPr id="4" name="Rectangle 3">
            <a:extLst>
              <a:ext uri="{FF2B5EF4-FFF2-40B4-BE49-F238E27FC236}">
                <a16:creationId xmlns:a16="http://schemas.microsoft.com/office/drawing/2014/main" id="{D9983129-005D-4A76-9A53-361629C72382}"/>
              </a:ext>
            </a:extLst>
          </p:cNvPr>
          <p:cNvSpPr/>
          <p:nvPr/>
        </p:nvSpPr>
        <p:spPr>
          <a:xfrm>
            <a:off x="5044544" y="234517"/>
            <a:ext cx="3952948" cy="830997"/>
          </a:xfrm>
          <a:prstGeom prst="rect">
            <a:avLst/>
          </a:prstGeom>
        </p:spPr>
        <p:txBody>
          <a:bodyPr wrap="square">
            <a:spAutoFit/>
          </a:bodyPr>
          <a:lstStyle/>
          <a:p>
            <a:pPr>
              <a:spcBef>
                <a:spcPts val="0"/>
              </a:spcBef>
              <a:spcAft>
                <a:spcPts val="600"/>
              </a:spcAft>
              <a:buClr>
                <a:schemeClr val="tx2">
                  <a:lumMod val="60000"/>
                  <a:lumOff val="40000"/>
                </a:schemeClr>
              </a:buClr>
              <a:buSzPct val="110000"/>
            </a:pPr>
            <a:r>
              <a:rPr lang="en-GB" sz="2400" dirty="0">
                <a:solidFill>
                  <a:schemeClr val="tx2"/>
                </a:solidFill>
              </a:rPr>
              <a:t>What indicator for which purposes &amp; users?</a:t>
            </a:r>
            <a:endParaRPr lang="en-US" sz="2400" dirty="0"/>
          </a:p>
        </p:txBody>
      </p:sp>
    </p:spTree>
    <p:extLst>
      <p:ext uri="{BB962C8B-B14F-4D97-AF65-F5344CB8AC3E}">
        <p14:creationId xmlns:p14="http://schemas.microsoft.com/office/powerpoint/2010/main" val="418349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fld id="{DFD062F4-2397-434F-8A99-33EF98098076}" type="slidenum">
              <a:rPr lang="en-GB" smtClean="0"/>
              <a:t>7</a:t>
            </a:fld>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240906"/>
            <a:ext cx="3453290" cy="2217376"/>
          </a:xfrm>
          <a:prstGeom prst="rect">
            <a:avLst/>
          </a:prstGeom>
        </p:spPr>
      </p:pic>
      <p:sp>
        <p:nvSpPr>
          <p:cNvPr id="7" name="Content Placeholder 2"/>
          <p:cNvSpPr>
            <a:spLocks noGrp="1"/>
          </p:cNvSpPr>
          <p:nvPr>
            <p:ph idx="1"/>
          </p:nvPr>
        </p:nvSpPr>
        <p:spPr>
          <a:xfrm>
            <a:off x="251520" y="358214"/>
            <a:ext cx="4536504" cy="2160240"/>
          </a:xfrm>
        </p:spPr>
        <p:txBody>
          <a:bodyPr>
            <a:noAutofit/>
          </a:bodyPr>
          <a:lstStyle/>
          <a:p>
            <a:pPr marL="0" indent="0" algn="r">
              <a:spcBef>
                <a:spcPts val="600"/>
              </a:spcBef>
              <a:spcAft>
                <a:spcPts val="600"/>
              </a:spcAft>
              <a:buClr>
                <a:schemeClr val="accent3">
                  <a:lumMod val="50000"/>
                </a:schemeClr>
              </a:buClr>
              <a:buSzPct val="110000"/>
              <a:buNone/>
            </a:pPr>
            <a:r>
              <a:rPr lang="en-GB" sz="2800" b="1" dirty="0">
                <a:solidFill>
                  <a:schemeClr val="accent1">
                    <a:lumMod val="75000"/>
                  </a:schemeClr>
                </a:solidFill>
              </a:rPr>
              <a:t>1. Scope &amp; objectives of sessions 3.2 &amp; 3.3</a:t>
            </a:r>
            <a:endParaRPr lang="en-US" sz="2800" b="1" dirty="0">
              <a:solidFill>
                <a:schemeClr val="accent1">
                  <a:lumMod val="75000"/>
                </a:schemeClr>
              </a:solidFill>
            </a:endParaRPr>
          </a:p>
        </p:txBody>
      </p:sp>
      <p:cxnSp>
        <p:nvCxnSpPr>
          <p:cNvPr id="8" name="Straight Connector 7"/>
          <p:cNvCxnSpPr/>
          <p:nvPr/>
        </p:nvCxnSpPr>
        <p:spPr>
          <a:xfrm>
            <a:off x="4932040" y="103281"/>
            <a:ext cx="0" cy="158417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251520" y="2060848"/>
            <a:ext cx="8860254"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spcBef>
                <a:spcPts val="0"/>
              </a:spcBef>
              <a:spcAft>
                <a:spcPts val="600"/>
              </a:spcAft>
              <a:buClr>
                <a:schemeClr val="tx2">
                  <a:lumMod val="60000"/>
                  <a:lumOff val="40000"/>
                </a:schemeClr>
              </a:buClr>
              <a:buSzPct val="110000"/>
              <a:buFont typeface="Wingdings 2" panose="05020102010507070707" pitchFamily="18" charset="2"/>
              <a:buChar char=""/>
            </a:pPr>
            <a:r>
              <a:rPr lang="en-GB" sz="2400" dirty="0">
                <a:solidFill>
                  <a:schemeClr val="tx2"/>
                </a:solidFill>
              </a:rPr>
              <a:t>What is an statistical indicator?</a:t>
            </a:r>
          </a:p>
          <a:p>
            <a:pPr marL="914400" lvl="1" indent="-514350">
              <a:spcBef>
                <a:spcPts val="0"/>
              </a:spcBef>
              <a:spcAft>
                <a:spcPts val="600"/>
              </a:spcAft>
              <a:buClr>
                <a:schemeClr val="tx2">
                  <a:lumMod val="60000"/>
                  <a:lumOff val="40000"/>
                </a:schemeClr>
              </a:buClr>
              <a:buSzPct val="110000"/>
              <a:buFont typeface="Wingdings 2" panose="05020102010507070707" pitchFamily="18" charset="2"/>
              <a:buChar char=""/>
            </a:pPr>
            <a:r>
              <a:rPr lang="en-US" sz="2000" dirty="0"/>
              <a:t>A statistical indicator is the representation of statistical data for a specified time, place or any other relevant characteristic, corrected for at least one dimension (usually size) so as to allow for meaningful comparisons </a:t>
            </a:r>
            <a:r>
              <a:rPr lang="en-US" sz="2000" dirty="0">
                <a:solidFill>
                  <a:schemeClr val="tx2"/>
                </a:solidFill>
              </a:rPr>
              <a:t>(over time, between countries, between groups within a country).</a:t>
            </a:r>
          </a:p>
          <a:p>
            <a:pPr marL="914400" lvl="1" indent="-514350">
              <a:spcBef>
                <a:spcPts val="0"/>
              </a:spcBef>
              <a:spcAft>
                <a:spcPts val="600"/>
              </a:spcAft>
              <a:buClr>
                <a:schemeClr val="tx2">
                  <a:lumMod val="60000"/>
                  <a:lumOff val="40000"/>
                </a:schemeClr>
              </a:buClr>
              <a:buSzPct val="110000"/>
              <a:buFont typeface="Wingdings 2" panose="05020102010507070707" pitchFamily="18" charset="2"/>
              <a:buChar char=""/>
            </a:pPr>
            <a:r>
              <a:rPr lang="en-US" sz="2000" dirty="0"/>
              <a:t>It is a summary measure related to a key issue or phenomenon and derived from a series of observed facts. Indicators can be used to reveal relative positions or show positive or negative change.</a:t>
            </a:r>
          </a:p>
          <a:p>
            <a:pPr marL="914400" lvl="1" indent="-514350">
              <a:spcBef>
                <a:spcPts val="0"/>
              </a:spcBef>
              <a:spcAft>
                <a:spcPts val="600"/>
              </a:spcAft>
              <a:buClr>
                <a:schemeClr val="tx2">
                  <a:lumMod val="60000"/>
                  <a:lumOff val="40000"/>
                </a:schemeClr>
              </a:buClr>
              <a:buSzPct val="110000"/>
              <a:buFont typeface="Wingdings 2" panose="05020102010507070707" pitchFamily="18" charset="2"/>
              <a:buChar char=""/>
            </a:pPr>
            <a:r>
              <a:rPr lang="en-US" sz="2000" dirty="0"/>
              <a:t>Important to inform policies and their implementation</a:t>
            </a:r>
          </a:p>
          <a:p>
            <a:pPr marL="1314450" lvl="2" indent="-514350">
              <a:spcBef>
                <a:spcPts val="0"/>
              </a:spcBef>
              <a:spcAft>
                <a:spcPts val="600"/>
              </a:spcAft>
              <a:buClr>
                <a:schemeClr val="tx2">
                  <a:lumMod val="60000"/>
                  <a:lumOff val="40000"/>
                </a:schemeClr>
              </a:buClr>
              <a:buSzPct val="110000"/>
              <a:buFont typeface="Wingdings 2" panose="05020102010507070707" pitchFamily="18" charset="2"/>
              <a:buChar char=""/>
            </a:pPr>
            <a:r>
              <a:rPr lang="en-US" sz="1800" dirty="0"/>
              <a:t>they assist in gathering ‘evidence’ for decision making </a:t>
            </a:r>
          </a:p>
          <a:p>
            <a:pPr marL="1314450" lvl="2" indent="-514350">
              <a:spcBef>
                <a:spcPts val="0"/>
              </a:spcBef>
              <a:spcAft>
                <a:spcPts val="600"/>
              </a:spcAft>
              <a:buClr>
                <a:schemeClr val="tx2">
                  <a:lumMod val="60000"/>
                  <a:lumOff val="40000"/>
                </a:schemeClr>
              </a:buClr>
              <a:buSzPct val="110000"/>
              <a:buFont typeface="Wingdings 2" panose="05020102010507070707" pitchFamily="18" charset="2"/>
              <a:buChar char=""/>
            </a:pPr>
            <a:r>
              <a:rPr lang="en-US" sz="1800" dirty="0"/>
              <a:t>should orient decisions on priorities </a:t>
            </a:r>
          </a:p>
          <a:p>
            <a:pPr marL="1314450" lvl="2" indent="-514350">
              <a:spcBef>
                <a:spcPts val="0"/>
              </a:spcBef>
              <a:spcAft>
                <a:spcPts val="600"/>
              </a:spcAft>
              <a:buClr>
                <a:schemeClr val="tx2">
                  <a:lumMod val="60000"/>
                  <a:lumOff val="40000"/>
                </a:schemeClr>
              </a:buClr>
              <a:buSzPct val="110000"/>
              <a:buFont typeface="Wingdings 2" panose="05020102010507070707" pitchFamily="18" charset="2"/>
              <a:buChar char=""/>
            </a:pPr>
            <a:r>
              <a:rPr lang="en-US" sz="1800" dirty="0"/>
              <a:t>Used to monitor and adjust policies when needed and </a:t>
            </a:r>
          </a:p>
          <a:p>
            <a:pPr marL="1314450" lvl="2" indent="-514350">
              <a:spcBef>
                <a:spcPts val="0"/>
              </a:spcBef>
              <a:spcAft>
                <a:spcPts val="600"/>
              </a:spcAft>
              <a:buClr>
                <a:schemeClr val="tx2">
                  <a:lumMod val="60000"/>
                  <a:lumOff val="40000"/>
                </a:schemeClr>
              </a:buClr>
              <a:buSzPct val="110000"/>
              <a:buFont typeface="Wingdings 2" panose="05020102010507070707" pitchFamily="18" charset="2"/>
              <a:buChar char=""/>
            </a:pPr>
            <a:r>
              <a:rPr lang="en-US" sz="1800" dirty="0"/>
              <a:t>are important for setting targets and monitoring their achievement (</a:t>
            </a:r>
            <a:r>
              <a:rPr lang="en-US" sz="1800" dirty="0" err="1"/>
              <a:t>eg</a:t>
            </a:r>
            <a:r>
              <a:rPr lang="en-US" sz="1800" dirty="0"/>
              <a:t> SDG).</a:t>
            </a:r>
          </a:p>
        </p:txBody>
      </p:sp>
    </p:spTree>
    <p:extLst>
      <p:ext uri="{BB962C8B-B14F-4D97-AF65-F5344CB8AC3E}">
        <p14:creationId xmlns:p14="http://schemas.microsoft.com/office/powerpoint/2010/main" val="574470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D062F4-2397-434F-8A99-33EF98098076}" type="slidenum">
              <a:rPr lang="en-GB" smtClean="0"/>
              <a:t>8</a:t>
            </a:fld>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185" y="1438334"/>
            <a:ext cx="4238295" cy="2721432"/>
          </a:xfrm>
          <a:prstGeom prst="rect">
            <a:avLst/>
          </a:prstGeom>
        </p:spPr>
      </p:pic>
      <p:sp>
        <p:nvSpPr>
          <p:cNvPr id="7" name="Content Placeholder 2"/>
          <p:cNvSpPr>
            <a:spLocks noGrp="1"/>
          </p:cNvSpPr>
          <p:nvPr>
            <p:ph idx="1"/>
          </p:nvPr>
        </p:nvSpPr>
        <p:spPr>
          <a:xfrm>
            <a:off x="755577" y="3789040"/>
            <a:ext cx="4536504" cy="2160240"/>
          </a:xfrm>
        </p:spPr>
        <p:txBody>
          <a:bodyPr>
            <a:noAutofit/>
          </a:bodyPr>
          <a:lstStyle/>
          <a:p>
            <a:pPr marL="0" indent="0" algn="r">
              <a:spcBef>
                <a:spcPts val="600"/>
              </a:spcBef>
              <a:spcAft>
                <a:spcPts val="600"/>
              </a:spcAft>
              <a:buClr>
                <a:schemeClr val="accent3">
                  <a:lumMod val="50000"/>
                </a:schemeClr>
              </a:buClr>
              <a:buSzPct val="110000"/>
              <a:buNone/>
            </a:pPr>
            <a:r>
              <a:rPr lang="en-GB" sz="3600" b="1" dirty="0">
                <a:solidFill>
                  <a:schemeClr val="tx2"/>
                </a:solidFill>
              </a:rPr>
              <a:t>2.</a:t>
            </a:r>
            <a:r>
              <a:rPr lang="en-GB" sz="2800" b="1" dirty="0">
                <a:solidFill>
                  <a:srgbClr val="C00000"/>
                </a:solidFill>
              </a:rPr>
              <a:t> </a:t>
            </a:r>
            <a:r>
              <a:rPr lang="en-US" sz="2800" b="1" dirty="0">
                <a:solidFill>
                  <a:schemeClr val="accent1"/>
                </a:solidFill>
              </a:rPr>
              <a:t>A set of internationally comparable indicators</a:t>
            </a:r>
            <a:br>
              <a:rPr lang="en-US" sz="2800" b="1" dirty="0">
                <a:solidFill>
                  <a:schemeClr val="accent1"/>
                </a:solidFill>
              </a:rPr>
            </a:br>
            <a:r>
              <a:rPr lang="en-GB" sz="2400" dirty="0"/>
              <a:t> </a:t>
            </a:r>
            <a:r>
              <a:rPr lang="en-GB" sz="2400" dirty="0">
                <a:solidFill>
                  <a:schemeClr val="accent1"/>
                </a:solidFill>
              </a:rPr>
              <a:t>Overview of key indicators on the extent &amp; first elements about composition</a:t>
            </a:r>
            <a:endParaRPr lang="en-US" sz="2400" dirty="0">
              <a:solidFill>
                <a:schemeClr val="accent1"/>
              </a:solidFill>
            </a:endParaRPr>
          </a:p>
          <a:p>
            <a:pPr marL="0" indent="0" algn="r">
              <a:spcBef>
                <a:spcPts val="600"/>
              </a:spcBef>
              <a:spcAft>
                <a:spcPts val="600"/>
              </a:spcAft>
              <a:buClr>
                <a:schemeClr val="accent3">
                  <a:lumMod val="50000"/>
                </a:schemeClr>
              </a:buClr>
              <a:buSzPct val="110000"/>
              <a:buNone/>
            </a:pPr>
            <a:endParaRPr lang="en-US" sz="2800" b="1" dirty="0"/>
          </a:p>
          <a:p>
            <a:pPr marL="0" indent="0" algn="r">
              <a:spcBef>
                <a:spcPts val="600"/>
              </a:spcBef>
              <a:spcAft>
                <a:spcPts val="600"/>
              </a:spcAft>
              <a:buClr>
                <a:schemeClr val="accent3">
                  <a:lumMod val="50000"/>
                </a:schemeClr>
              </a:buClr>
              <a:buSzPct val="110000"/>
              <a:buNone/>
            </a:pPr>
            <a:endParaRPr lang="en-US" sz="2800" b="1" dirty="0"/>
          </a:p>
        </p:txBody>
      </p:sp>
      <p:cxnSp>
        <p:nvCxnSpPr>
          <p:cNvPr id="8" name="Straight Connector 7"/>
          <p:cNvCxnSpPr/>
          <p:nvPr/>
        </p:nvCxnSpPr>
        <p:spPr>
          <a:xfrm>
            <a:off x="5508104" y="3933056"/>
            <a:ext cx="0" cy="158417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708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929" y="1716245"/>
            <a:ext cx="5557768" cy="360357"/>
          </a:xfrm>
        </p:spPr>
        <p:txBody>
          <a:bodyPr>
            <a:noAutofit/>
          </a:bodyPr>
          <a:lstStyle/>
          <a:p>
            <a:pPr>
              <a:buClr>
                <a:schemeClr val="accent1"/>
              </a:buClr>
              <a:buFont typeface="Wingdings 2" panose="05020102010507070707" pitchFamily="18" charset="2"/>
              <a:buChar char=""/>
            </a:pPr>
            <a:r>
              <a:rPr lang="en-GB" sz="2000" dirty="0">
                <a:solidFill>
                  <a:srgbClr val="060606"/>
                </a:solidFill>
                <a:latin typeface="+mj-lt"/>
              </a:rPr>
              <a:t>Persons </a:t>
            </a:r>
            <a:r>
              <a:rPr lang="en-GB" sz="2000" b="1" dirty="0">
                <a:solidFill>
                  <a:srgbClr val="060606"/>
                </a:solidFill>
                <a:latin typeface="+mj-lt"/>
              </a:rPr>
              <a:t>employed in the informal sector </a:t>
            </a:r>
          </a:p>
        </p:txBody>
      </p:sp>
      <p:sp>
        <p:nvSpPr>
          <p:cNvPr id="5" name="Slide Number Placeholder 4"/>
          <p:cNvSpPr>
            <a:spLocks noGrp="1"/>
          </p:cNvSpPr>
          <p:nvPr>
            <p:ph type="sldNum" sz="quarter" idx="11"/>
          </p:nvPr>
        </p:nvSpPr>
        <p:spPr/>
        <p:txBody>
          <a:bodyPr/>
          <a:lstStyle/>
          <a:p>
            <a:r>
              <a:rPr lang="en-GB" dirty="0"/>
              <a:t> </a:t>
            </a:r>
          </a:p>
        </p:txBody>
      </p:sp>
      <p:sp>
        <p:nvSpPr>
          <p:cNvPr id="6" name="Titre 5"/>
          <p:cNvSpPr>
            <a:spLocks noGrp="1"/>
          </p:cNvSpPr>
          <p:nvPr>
            <p:ph type="title"/>
          </p:nvPr>
        </p:nvSpPr>
        <p:spPr>
          <a:xfrm>
            <a:off x="12785" y="91480"/>
            <a:ext cx="9064806" cy="1224755"/>
          </a:xfrm>
        </p:spPr>
        <p:txBody>
          <a:bodyPr>
            <a:noAutofit/>
          </a:bodyPr>
          <a:lstStyle/>
          <a:p>
            <a:pPr algn="r"/>
            <a:r>
              <a:rPr lang="en-GB" sz="3600" dirty="0">
                <a:solidFill>
                  <a:schemeClr val="accent1"/>
                </a:solidFill>
              </a:rPr>
              <a:t>2. Key indicators</a:t>
            </a:r>
            <a:br>
              <a:rPr lang="en-GB" sz="2800" dirty="0">
                <a:solidFill>
                  <a:schemeClr val="accent1"/>
                </a:solidFill>
              </a:rPr>
            </a:br>
            <a:r>
              <a:rPr lang="en-GB" sz="2800" dirty="0">
                <a:solidFill>
                  <a:schemeClr val="accent1"/>
                </a:solidFill>
              </a:rPr>
              <a:t>The starting point: </a:t>
            </a:r>
            <a:r>
              <a:rPr lang="en-GB" sz="2800" b="1" dirty="0">
                <a:solidFill>
                  <a:schemeClr val="tx2">
                    <a:lumMod val="60000"/>
                    <a:lumOff val="40000"/>
                  </a:schemeClr>
                </a:solidFill>
              </a:rPr>
              <a:t>Main derived variables</a:t>
            </a:r>
          </a:p>
        </p:txBody>
      </p:sp>
      <p:cxnSp>
        <p:nvCxnSpPr>
          <p:cNvPr id="7" name="Connecteur droit 6"/>
          <p:cNvCxnSpPr/>
          <p:nvPr/>
        </p:nvCxnSpPr>
        <p:spPr>
          <a:xfrm>
            <a:off x="5684697" y="1952569"/>
            <a:ext cx="0" cy="43924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5975647" y="1802433"/>
            <a:ext cx="2736304" cy="369332"/>
          </a:xfrm>
          <a:prstGeom prst="rect">
            <a:avLst/>
          </a:prstGeom>
          <a:solidFill>
            <a:schemeClr val="accent1">
              <a:lumMod val="40000"/>
              <a:lumOff val="60000"/>
            </a:schemeClr>
          </a:solidFill>
          <a:ln>
            <a:solidFill>
              <a:schemeClr val="accent1"/>
            </a:solidFill>
          </a:ln>
        </p:spPr>
        <p:txBody>
          <a:bodyPr wrap="square" rtlCol="0">
            <a:spAutoFit/>
          </a:bodyPr>
          <a:lstStyle/>
          <a:p>
            <a:r>
              <a:rPr lang="en-GB" altLang="en-US" dirty="0">
                <a:solidFill>
                  <a:srgbClr val="060606"/>
                </a:solidFill>
                <a:latin typeface="Calibri" panose="020F0502020204030204" pitchFamily="34" charset="0"/>
                <a:cs typeface="Calibri" panose="020F0502020204030204" pitchFamily="34" charset="0"/>
              </a:rPr>
              <a:t>Enterprise based concept</a:t>
            </a:r>
            <a:endParaRPr lang="en-GB" dirty="0">
              <a:solidFill>
                <a:srgbClr val="060606"/>
              </a:solidFill>
              <a:latin typeface="Calibri" panose="020F0502020204030204" pitchFamily="34" charset="0"/>
              <a:cs typeface="Calibri" panose="020F0502020204030204" pitchFamily="34" charset="0"/>
            </a:endParaRPr>
          </a:p>
        </p:txBody>
      </p:sp>
      <p:sp>
        <p:nvSpPr>
          <p:cNvPr id="8" name="ZoneTexte 7"/>
          <p:cNvSpPr txBox="1"/>
          <p:nvPr/>
        </p:nvSpPr>
        <p:spPr>
          <a:xfrm>
            <a:off x="5958171" y="2317883"/>
            <a:ext cx="2736304" cy="369332"/>
          </a:xfrm>
          <a:prstGeom prst="rect">
            <a:avLst/>
          </a:prstGeom>
          <a:solidFill>
            <a:schemeClr val="accent1">
              <a:lumMod val="40000"/>
              <a:lumOff val="60000"/>
            </a:schemeClr>
          </a:solidFill>
          <a:ln>
            <a:solidFill>
              <a:schemeClr val="accent1"/>
            </a:solidFill>
          </a:ln>
        </p:spPr>
        <p:txBody>
          <a:bodyPr wrap="square" rtlCol="0">
            <a:spAutoFit/>
          </a:bodyPr>
          <a:lstStyle/>
          <a:p>
            <a:r>
              <a:rPr lang="en-GB" altLang="en-US" dirty="0">
                <a:solidFill>
                  <a:srgbClr val="060606"/>
                </a:solidFill>
                <a:latin typeface="Calibri" panose="020F0502020204030204" pitchFamily="34" charset="0"/>
                <a:cs typeface="Calibri" panose="020F0502020204030204" pitchFamily="34" charset="0"/>
              </a:rPr>
              <a:t>Worker/job based concept</a:t>
            </a:r>
            <a:endParaRPr lang="en-GB" dirty="0">
              <a:solidFill>
                <a:srgbClr val="060606"/>
              </a:solidFill>
              <a:latin typeface="Calibri" panose="020F0502020204030204" pitchFamily="34" charset="0"/>
              <a:cs typeface="Calibri" panose="020F0502020204030204" pitchFamily="34" charset="0"/>
            </a:endParaRPr>
          </a:p>
        </p:txBody>
      </p:sp>
      <p:sp>
        <p:nvSpPr>
          <p:cNvPr id="9" name="ZoneTexte 8"/>
          <p:cNvSpPr txBox="1"/>
          <p:nvPr/>
        </p:nvSpPr>
        <p:spPr>
          <a:xfrm>
            <a:off x="5617771" y="1936598"/>
            <a:ext cx="389850" cy="584775"/>
          </a:xfrm>
          <a:prstGeom prst="rect">
            <a:avLst/>
          </a:prstGeom>
          <a:solidFill>
            <a:schemeClr val="accent1">
              <a:lumMod val="75000"/>
            </a:schemeClr>
          </a:solidFill>
          <a:ln>
            <a:solidFill>
              <a:schemeClr val="accent1"/>
            </a:solidFill>
          </a:ln>
        </p:spPr>
        <p:txBody>
          <a:bodyPr wrap="none" rtlCol="0">
            <a:spAutoFit/>
          </a:bodyPr>
          <a:lstStyle/>
          <a:p>
            <a:r>
              <a:rPr lang="fr-FR" sz="3200" b="1" dirty="0">
                <a:solidFill>
                  <a:schemeClr val="bg1"/>
                </a:solidFill>
                <a:latin typeface="Calibri" panose="020F0502020204030204" pitchFamily="34" charset="0"/>
                <a:cs typeface="Calibri" panose="020F0502020204030204" pitchFamily="34" charset="0"/>
              </a:rPr>
              <a:t>+</a:t>
            </a:r>
            <a:endParaRPr lang="en-GB" sz="3200" b="1" dirty="0">
              <a:solidFill>
                <a:schemeClr val="bg1"/>
              </a:solidFill>
              <a:latin typeface="Calibri" panose="020F0502020204030204" pitchFamily="34" charset="0"/>
              <a:cs typeface="Calibri" panose="020F0502020204030204" pitchFamily="34" charset="0"/>
            </a:endParaRPr>
          </a:p>
        </p:txBody>
      </p:sp>
      <p:sp>
        <p:nvSpPr>
          <p:cNvPr id="10" name="Content Placeholder 2"/>
          <p:cNvSpPr txBox="1">
            <a:spLocks/>
          </p:cNvSpPr>
          <p:nvPr/>
        </p:nvSpPr>
        <p:spPr>
          <a:xfrm>
            <a:off x="107504" y="2209543"/>
            <a:ext cx="5557768" cy="8231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1"/>
              </a:buClr>
              <a:buFont typeface="Wingdings 2" panose="05020102010507070707" pitchFamily="18" charset="2"/>
              <a:buChar char=""/>
            </a:pPr>
            <a:r>
              <a:rPr lang="en-GB" sz="2000" b="1" dirty="0">
                <a:solidFill>
                  <a:srgbClr val="060606"/>
                </a:solidFill>
                <a:latin typeface="+mj-lt"/>
                <a:cs typeface="Calibri" panose="020F0502020204030204" pitchFamily="34" charset="0"/>
              </a:rPr>
              <a:t>Persons in informal employment in </a:t>
            </a:r>
            <a:r>
              <a:rPr lang="en-GB" sz="2000" dirty="0">
                <a:solidFill>
                  <a:srgbClr val="060606"/>
                </a:solidFill>
                <a:latin typeface="+mj-lt"/>
                <a:cs typeface="Calibri" panose="020F0502020204030204" pitchFamily="34" charset="0"/>
              </a:rPr>
              <a:t>and</a:t>
            </a:r>
            <a:r>
              <a:rPr lang="en-GB" sz="2000" b="1" dirty="0">
                <a:solidFill>
                  <a:srgbClr val="060606"/>
                </a:solidFill>
                <a:latin typeface="+mj-lt"/>
                <a:cs typeface="Calibri" panose="020F0502020204030204" pitchFamily="34" charset="0"/>
              </a:rPr>
              <a:t> outside the informal sector (formal sector and households)</a:t>
            </a:r>
            <a:endParaRPr lang="en-GB" sz="2000" dirty="0">
              <a:solidFill>
                <a:srgbClr val="060606"/>
              </a:solidFill>
              <a:latin typeface="+mj-lt"/>
              <a:cs typeface="Calibri" panose="020F0502020204030204" pitchFamily="34" charset="0"/>
            </a:endParaRPr>
          </a:p>
        </p:txBody>
      </p:sp>
      <p:sp>
        <p:nvSpPr>
          <p:cNvPr id="11" name="ZoneTexte 10"/>
          <p:cNvSpPr txBox="1"/>
          <p:nvPr/>
        </p:nvSpPr>
        <p:spPr>
          <a:xfrm>
            <a:off x="107504" y="1340768"/>
            <a:ext cx="5544616" cy="461665"/>
          </a:xfrm>
          <a:prstGeom prst="rect">
            <a:avLst/>
          </a:prstGeom>
          <a:noFill/>
        </p:spPr>
        <p:txBody>
          <a:bodyPr wrap="square" rtlCol="0">
            <a:spAutoFit/>
          </a:bodyPr>
          <a:lstStyle/>
          <a:p>
            <a:r>
              <a:rPr lang="fr-FR" sz="2400" b="1" dirty="0">
                <a:solidFill>
                  <a:schemeClr val="accent1">
                    <a:lumMod val="75000"/>
                  </a:schemeClr>
                </a:solidFill>
              </a:rPr>
              <a:t>As part of labour force </a:t>
            </a:r>
            <a:r>
              <a:rPr lang="fr-FR" sz="2400" b="1" dirty="0" err="1">
                <a:solidFill>
                  <a:schemeClr val="accent1">
                    <a:lumMod val="75000"/>
                  </a:schemeClr>
                </a:solidFill>
              </a:rPr>
              <a:t>surveys</a:t>
            </a:r>
            <a:endParaRPr lang="fr-FR" sz="2400" b="1" dirty="0">
              <a:solidFill>
                <a:schemeClr val="accent1">
                  <a:lumMod val="75000"/>
                </a:schemeClr>
              </a:solidFill>
            </a:endParaRPr>
          </a:p>
        </p:txBody>
      </p:sp>
      <p:grpSp>
        <p:nvGrpSpPr>
          <p:cNvPr id="2" name="Groupe 1"/>
          <p:cNvGrpSpPr/>
          <p:nvPr/>
        </p:nvGrpSpPr>
        <p:grpSpPr>
          <a:xfrm>
            <a:off x="140080" y="3237221"/>
            <a:ext cx="4948092" cy="3136062"/>
            <a:chOff x="32576" y="3057468"/>
            <a:chExt cx="4948092" cy="3136062"/>
          </a:xfrm>
        </p:grpSpPr>
        <p:sp>
          <p:nvSpPr>
            <p:cNvPr id="12" name="Rectangle 11"/>
            <p:cNvSpPr/>
            <p:nvPr/>
          </p:nvSpPr>
          <p:spPr>
            <a:xfrm>
              <a:off x="408668" y="3885206"/>
              <a:ext cx="4572000" cy="2308324"/>
            </a:xfrm>
            <a:prstGeom prst="rect">
              <a:avLst/>
            </a:prstGeom>
          </p:spPr>
          <p:txBody>
            <a:bodyPr>
              <a:spAutoFit/>
            </a:bodyPr>
            <a:lstStyle/>
            <a:p>
              <a:pPr marL="342900" indent="-342900">
                <a:spcBef>
                  <a:spcPct val="20000"/>
                </a:spcBef>
                <a:buClr>
                  <a:schemeClr val="accent1"/>
                </a:buClr>
                <a:buFont typeface="Wingdings 2" panose="05020102010507070707" pitchFamily="18" charset="2"/>
                <a:buChar char=""/>
              </a:pPr>
              <a:r>
                <a:rPr lang="en-US" sz="2000" dirty="0">
                  <a:solidFill>
                    <a:srgbClr val="060606"/>
                  </a:solidFill>
                </a:rPr>
                <a:t>Demographic characteristics of workers such as: sex, age, level of education, urban/rural location, migration status, etc.</a:t>
              </a:r>
            </a:p>
            <a:p>
              <a:pPr marL="342900" indent="-342900">
                <a:spcBef>
                  <a:spcPct val="20000"/>
                </a:spcBef>
                <a:buClr>
                  <a:schemeClr val="accent1"/>
                </a:buClr>
                <a:buFont typeface="Wingdings 2" panose="05020102010507070707" pitchFamily="18" charset="2"/>
                <a:buChar char=""/>
              </a:pPr>
              <a:r>
                <a:rPr lang="en-US" sz="2000" dirty="0">
                  <a:solidFill>
                    <a:srgbClr val="060606"/>
                  </a:solidFill>
                </a:rPr>
                <a:t>Employment related information: status in employment, occupation, economic activity, etc.</a:t>
              </a:r>
            </a:p>
          </p:txBody>
        </p:sp>
        <p:sp>
          <p:nvSpPr>
            <p:cNvPr id="13" name="ZoneTexte 12"/>
            <p:cNvSpPr txBox="1"/>
            <p:nvPr/>
          </p:nvSpPr>
          <p:spPr>
            <a:xfrm>
              <a:off x="32576" y="3057468"/>
              <a:ext cx="650991" cy="707886"/>
            </a:xfrm>
            <a:prstGeom prst="rect">
              <a:avLst/>
            </a:prstGeom>
            <a:solidFill>
              <a:schemeClr val="accent1">
                <a:lumMod val="75000"/>
              </a:schemeClr>
            </a:solidFill>
          </p:spPr>
          <p:txBody>
            <a:bodyPr wrap="square" rtlCol="0">
              <a:spAutoFit/>
            </a:bodyPr>
            <a:lstStyle/>
            <a:p>
              <a:pPr algn="ctr"/>
              <a:r>
                <a:rPr lang="fr-FR" sz="4000" b="1" dirty="0">
                  <a:solidFill>
                    <a:schemeClr val="bg1"/>
                  </a:solidFill>
                  <a:latin typeface="Calibri" panose="020F0502020204030204" pitchFamily="34" charset="0"/>
                  <a:cs typeface="Calibri" panose="020F0502020204030204" pitchFamily="34" charset="0"/>
                </a:rPr>
                <a:t>+</a:t>
              </a:r>
              <a:endParaRPr lang="en-GB" sz="4000" b="1" dirty="0">
                <a:solidFill>
                  <a:schemeClr val="bg1"/>
                </a:solidFill>
                <a:latin typeface="Calibri" panose="020F0502020204030204" pitchFamily="34" charset="0"/>
                <a:cs typeface="Calibri" panose="020F0502020204030204" pitchFamily="34" charset="0"/>
              </a:endParaRPr>
            </a:p>
          </p:txBody>
        </p:sp>
      </p:grpSp>
      <p:sp>
        <p:nvSpPr>
          <p:cNvPr id="17" name="ZoneTexte 16"/>
          <p:cNvSpPr txBox="1"/>
          <p:nvPr/>
        </p:nvSpPr>
        <p:spPr>
          <a:xfrm>
            <a:off x="5800832" y="4064959"/>
            <a:ext cx="3055136" cy="2585323"/>
          </a:xfrm>
          <a:prstGeom prst="rect">
            <a:avLst/>
          </a:prstGeom>
          <a:solidFill>
            <a:schemeClr val="accent1">
              <a:lumMod val="40000"/>
              <a:lumOff val="60000"/>
            </a:schemeClr>
          </a:solidFill>
          <a:ln>
            <a:solidFill>
              <a:schemeClr val="accent1"/>
            </a:solidFill>
          </a:ln>
        </p:spPr>
        <p:txBody>
          <a:bodyPr wrap="square" rtlCol="0">
            <a:spAutoFit/>
          </a:bodyPr>
          <a:lstStyle/>
          <a:p>
            <a:r>
              <a:rPr lang="en-GB" altLang="en-US" dirty="0">
                <a:solidFill>
                  <a:srgbClr val="060606"/>
                </a:solidFill>
                <a:latin typeface="Calibri" panose="020F0502020204030204" pitchFamily="34" charset="0"/>
                <a:cs typeface="Calibri" panose="020F0502020204030204" pitchFamily="34" charset="0"/>
              </a:rPr>
              <a:t>Beyond key indicators this allows the analysis of some of the </a:t>
            </a:r>
            <a:r>
              <a:rPr lang="en-GB" altLang="en-US" b="1" dirty="0">
                <a:solidFill>
                  <a:srgbClr val="060606"/>
                </a:solidFill>
                <a:latin typeface="Calibri" panose="020F0502020204030204" pitchFamily="34" charset="0"/>
                <a:cs typeface="Calibri" panose="020F0502020204030204" pitchFamily="34" charset="0"/>
              </a:rPr>
              <a:t>factors of informality </a:t>
            </a:r>
            <a:r>
              <a:rPr lang="en-GB" altLang="en-US" dirty="0">
                <a:solidFill>
                  <a:srgbClr val="060606"/>
                </a:solidFill>
                <a:latin typeface="Calibri" panose="020F0502020204030204" pitchFamily="34" charset="0"/>
                <a:cs typeface="Calibri" panose="020F0502020204030204" pitchFamily="34" charset="0"/>
              </a:rPr>
              <a:t>(e.g. education) and of specific groups such as:</a:t>
            </a:r>
          </a:p>
          <a:p>
            <a:pPr marL="285750" indent="-285750">
              <a:buFont typeface="Courier New" panose="02070309020205020404" pitchFamily="49" charset="0"/>
              <a:buChar char="o"/>
            </a:pPr>
            <a:r>
              <a:rPr lang="en-GB" altLang="en-US" dirty="0">
                <a:solidFill>
                  <a:srgbClr val="060606"/>
                </a:solidFill>
                <a:latin typeface="Calibri" panose="020F0502020204030204" pitchFamily="34" charset="0"/>
                <a:cs typeface="Calibri" panose="020F0502020204030204" pitchFamily="34" charset="0"/>
              </a:rPr>
              <a:t>Employees versus the self-employed </a:t>
            </a:r>
          </a:p>
          <a:p>
            <a:pPr marL="285750" indent="-285750">
              <a:buFont typeface="Courier New" panose="02070309020205020404" pitchFamily="49" charset="0"/>
              <a:buChar char="o"/>
            </a:pPr>
            <a:r>
              <a:rPr lang="en-GB" dirty="0">
                <a:solidFill>
                  <a:srgbClr val="060606"/>
                </a:solidFill>
                <a:latin typeface="Calibri" panose="020F0502020204030204" pitchFamily="34" charset="0"/>
                <a:cs typeface="Calibri" panose="020F0502020204030204" pitchFamily="34" charset="0"/>
              </a:rPr>
              <a:t>Domestic workers</a:t>
            </a:r>
          </a:p>
          <a:p>
            <a:pPr marL="285750" indent="-285750">
              <a:buFont typeface="Courier New" panose="02070309020205020404" pitchFamily="49" charset="0"/>
              <a:buChar char="o"/>
            </a:pPr>
            <a:r>
              <a:rPr lang="en-GB" dirty="0">
                <a:solidFill>
                  <a:srgbClr val="060606"/>
                </a:solidFill>
                <a:latin typeface="Calibri" panose="020F0502020204030204" pitchFamily="34" charset="0"/>
                <a:cs typeface="Calibri" panose="020F0502020204030204" pitchFamily="34" charset="0"/>
              </a:rPr>
              <a:t>The youth, etc.</a:t>
            </a:r>
          </a:p>
        </p:txBody>
      </p:sp>
    </p:spTree>
    <p:extLst>
      <p:ext uri="{BB962C8B-B14F-4D97-AF65-F5344CB8AC3E}">
        <p14:creationId xmlns:p14="http://schemas.microsoft.com/office/powerpoint/2010/main" val="60626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2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13943</TotalTime>
  <Words>2641</Words>
  <Application>Microsoft Office PowerPoint</Application>
  <PresentationFormat>Affichage à l'écran (4:3)</PresentationFormat>
  <Paragraphs>380</Paragraphs>
  <Slides>36</Slides>
  <Notes>15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36</vt:i4>
      </vt:variant>
    </vt:vector>
  </HeadingPairs>
  <TitlesOfParts>
    <vt:vector size="42" baseType="lpstr">
      <vt:lpstr>Arial</vt:lpstr>
      <vt:lpstr>Calibri</vt:lpstr>
      <vt:lpstr>Courier New</vt:lpstr>
      <vt:lpstr>Wingdings</vt:lpstr>
      <vt:lpstr>Wingdings 2</vt:lpstr>
      <vt:lpstr>Office Theme</vt:lpstr>
      <vt:lpstr>Objective of the session</vt:lpstr>
      <vt:lpstr>Content</vt:lpstr>
      <vt:lpstr>Présentation PowerPoint</vt:lpstr>
      <vt:lpstr>Présentation PowerPoint</vt:lpstr>
      <vt:lpstr>Présentation PowerPoint</vt:lpstr>
      <vt:lpstr>Présentation PowerPoint</vt:lpstr>
      <vt:lpstr>Présentation PowerPoint</vt:lpstr>
      <vt:lpstr>Présentation PowerPoint</vt:lpstr>
      <vt:lpstr>2. Key indicators The starting point: Main derived variables</vt:lpstr>
      <vt:lpstr>2. Key indicators The starting point: Main derived variables</vt:lpstr>
      <vt:lpstr>2. Some key indicators of employment in the informal economy: some examples  </vt:lpstr>
      <vt:lpstr>2. Some key indicators of employment in the informal economy: some examples  </vt:lpstr>
      <vt:lpstr>Présentation PowerPoint</vt:lpstr>
      <vt:lpstr>2. Extent of informal employment  </vt:lpstr>
      <vt:lpstr>2. The magnitude of informality % informal employment (estimates for 2016)</vt:lpstr>
      <vt:lpstr>3. Extent of informal employment Selected Asian countries (including &amp; excluding agriculture)</vt:lpstr>
      <vt:lpstr>3.  Extent of informal employment? The gender dimension of informality (outside agriculture)</vt:lpstr>
      <vt:lpstr>3.  Extent of informal employment? The gender dimension of informality in selected Asian countries</vt:lpstr>
      <vt:lpstr>Présentation PowerPoint</vt:lpstr>
      <vt:lpstr>4. The composition of informal employment</vt:lpstr>
      <vt:lpstr>4. The composition of informal employment Examples from selected Asian countries</vt:lpstr>
      <vt:lpstr>4. Workers most exposed to informal employment</vt:lpstr>
      <vt:lpstr>4.  Workers most exposed to informal employment? % informal employment for employees &amp; entrepreneurs?</vt:lpstr>
      <vt:lpstr>4.  Workers most exposed to informal employment? Informal employment among employees: primarily an issue of formalization of jobs? </vt:lpstr>
      <vt:lpstr>4. Workers most likely to be in formal employment? The age profile of fomality</vt:lpstr>
      <vt:lpstr>4. Composition of informal employment? Answering to the question: Among workers in informal employment, who are those representing the majority? </vt:lpstr>
      <vt:lpstr>4.  Composition of informal employment? Composition of informal &amp; formal employment by employment status</vt:lpstr>
      <vt:lpstr>4.  Composition of informal employment? Composition of informal &amp; formal employment by employment status in selected Asian Countries</vt:lpstr>
      <vt:lpstr>4.  Composition of informal employment? The sectoral dimension: % informal employment by sector</vt:lpstr>
      <vt:lpstr>4.  Composition of informal employment? The sectoral dimension in selected Asian countries</vt:lpstr>
      <vt:lpstr>Présentation PowerPoint</vt:lpstr>
      <vt:lpstr>5. Group work (1)</vt:lpstr>
      <vt:lpstr>5. Group work (2)</vt:lpstr>
      <vt:lpstr>5. Group work (3)</vt:lpstr>
      <vt:lpstr>5. Group work (4)</vt:lpstr>
      <vt:lpstr>Présentation PowerPoint</vt:lpstr>
    </vt:vector>
  </TitlesOfParts>
  <Company>ITC of the 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 Fiore</dc:creator>
  <cp:lastModifiedBy>Flo Bo</cp:lastModifiedBy>
  <cp:revision>584</cp:revision>
  <cp:lastPrinted>2017-10-12T14:04:46Z</cp:lastPrinted>
  <dcterms:created xsi:type="dcterms:W3CDTF">2016-04-15T14:43:16Z</dcterms:created>
  <dcterms:modified xsi:type="dcterms:W3CDTF">2017-10-13T07:28:27Z</dcterms:modified>
</cp:coreProperties>
</file>