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6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 autoAdjust="0"/>
    <p:restoredTop sz="93556" autoAdjust="0"/>
  </p:normalViewPr>
  <p:slideViewPr>
    <p:cSldViewPr snapToGrid="0">
      <p:cViewPr varScale="1">
        <p:scale>
          <a:sx n="109" d="100"/>
          <a:sy n="109" d="100"/>
        </p:scale>
        <p:origin x="4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8AB34-D268-4E01-9DEB-C6968BA3ED9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4BAD2-0468-45A6-B601-636691A5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2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4BAD2-0468-45A6-B601-636691A5C5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2" descr="H:\siap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5562600"/>
            <a:ext cx="39624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33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82220" y="228601"/>
            <a:ext cx="11631168" cy="1878508"/>
            <a:chOff x="211665" y="228600"/>
            <a:chExt cx="8723376" cy="2780703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 useBgFill="1">
            <p:nvSpPr>
              <p:cNvPr id="2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8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93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6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" descr="H:\siap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4343400"/>
            <a:ext cx="39624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37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6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5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8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-1" y="6248398"/>
            <a:ext cx="11684001" cy="609602"/>
            <a:chOff x="-1" y="6248398"/>
            <a:chExt cx="8763001" cy="609602"/>
          </a:xfrm>
        </p:grpSpPr>
        <p:grpSp>
          <p:nvGrpSpPr>
            <p:cNvPr id="22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4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pic>
          <p:nvPicPr>
            <p:cNvPr id="23" name="Picture 2" descr="H:\siap_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82220" y="228601"/>
            <a:ext cx="11631168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 useBgFill="1">
            <p:nvSpPr>
              <p:cNvPr id="20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215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-1" y="6248398"/>
            <a:ext cx="11684001" cy="609602"/>
            <a:chOff x="-1" y="6248398"/>
            <a:chExt cx="8763001" cy="609602"/>
          </a:xfrm>
        </p:grpSpPr>
        <p:grpSp>
          <p:nvGrpSpPr>
            <p:cNvPr id="31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33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pic>
          <p:nvPicPr>
            <p:cNvPr id="32" name="Picture 2" descr="H:\siap_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82220" y="228601"/>
            <a:ext cx="11631168" cy="1878508"/>
            <a:chOff x="211665" y="228600"/>
            <a:chExt cx="8723376" cy="2780703"/>
          </a:xfrm>
        </p:grpSpPr>
        <p:sp>
          <p:nvSpPr>
            <p:cNvPr id="17" name="Rounded Rectangle 16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 useBgFill="1">
            <p:nvSpPr>
              <p:cNvPr id="24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/>
          <a:lstStyle/>
          <a:p>
            <a:fld id="{A08AC41D-585E-46BA-8DA7-BA46BB68830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2220" y="228601"/>
            <a:ext cx="11631168" cy="1306161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107109"/>
            <a:ext cx="9877777" cy="4019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-1" y="6248398"/>
            <a:ext cx="11684001" cy="609602"/>
            <a:chOff x="-1" y="6248398"/>
            <a:chExt cx="8763001" cy="609602"/>
          </a:xfrm>
        </p:grpSpPr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pic>
          <p:nvPicPr>
            <p:cNvPr id="15" name="Picture 2" descr="H:\siap_logo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309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547493"/>
            <a:ext cx="10922001" cy="812801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Regional Course on Informality: Definitions. Measurement, SDGs and Other Policy Indicators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048" y="2191587"/>
            <a:ext cx="7031736" cy="1473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Session 2.7- </a:t>
            </a:r>
            <a:r>
              <a:rPr lang="en-US" sz="3600" dirty="0">
                <a:solidFill>
                  <a:srgbClr val="FFFF00"/>
                </a:solidFill>
              </a:rPr>
              <a:t>Grou</a:t>
            </a:r>
            <a:r>
              <a:rPr lang="en-US" sz="3600" dirty="0" smtClean="0">
                <a:solidFill>
                  <a:srgbClr val="FFFF00"/>
                </a:solidFill>
              </a:rPr>
              <a:t>p activity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90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0665" y="1225296"/>
            <a:ext cx="10299870" cy="46996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500" dirty="0" smtClean="0">
                <a:solidFill>
                  <a:schemeClr val="tx1"/>
                </a:solidFill>
              </a:rPr>
              <a:t>What is the size of informal economy in your country?</a:t>
            </a:r>
          </a:p>
          <a:p>
            <a:pPr marL="581343" lvl="2" indent="0">
              <a:buNone/>
            </a:pPr>
            <a:r>
              <a:rPr lang="en-US" sz="2600" i="1" dirty="0" smtClean="0">
                <a:solidFill>
                  <a:schemeClr val="tx1"/>
                </a:solidFill>
              </a:rPr>
              <a:t>(explain your choices for measure of size)</a:t>
            </a:r>
          </a:p>
          <a:p>
            <a:pPr marL="514350" indent="-514350">
              <a:buFont typeface="+mj-lt"/>
              <a:buAutoNum type="arabicParenR"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500" dirty="0" smtClean="0">
                <a:solidFill>
                  <a:schemeClr val="tx1"/>
                </a:solidFill>
              </a:rPr>
              <a:t>Identify parts of informal economy NOT captured in your country’s macro-economic statistics</a:t>
            </a:r>
          </a:p>
          <a:p>
            <a:pPr marL="514350" indent="-514350">
              <a:buFont typeface="+mj-lt"/>
              <a:buAutoNum type="arabicParenR"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500" dirty="0" smtClean="0">
                <a:solidFill>
                  <a:schemeClr val="tx1"/>
                </a:solidFill>
              </a:rPr>
              <a:t>What are sources of data available?</a:t>
            </a:r>
          </a:p>
          <a:p>
            <a:pPr marL="514350" indent="-514350">
              <a:buFont typeface="+mj-lt"/>
              <a:buAutoNum type="arabicParenR"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500" dirty="0" smtClean="0">
                <a:solidFill>
                  <a:schemeClr val="tx1"/>
                </a:solidFill>
              </a:rPr>
              <a:t>What data collection procedures have to be introduced to capture those information?</a:t>
            </a:r>
            <a:endParaRPr lang="en-US" sz="2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Discussion time: </a:t>
            </a:r>
            <a:r>
              <a:rPr lang="en-US" dirty="0" smtClean="0">
                <a:solidFill>
                  <a:srgbClr val="0070C0"/>
                </a:solidFill>
              </a:rPr>
              <a:t>one hour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Presentation: </a:t>
            </a:r>
            <a:r>
              <a:rPr lang="en-US" dirty="0" smtClean="0">
                <a:solidFill>
                  <a:srgbClr val="0070C0"/>
                </a:solidFill>
              </a:rPr>
              <a:t>5 minutes per group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41D-585E-46BA-8DA7-BA46BB68830E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72896"/>
          </a:xfrm>
        </p:spPr>
        <p:txBody>
          <a:bodyPr/>
          <a:lstStyle/>
          <a:p>
            <a:r>
              <a:rPr lang="en-US" dirty="0" smtClean="0"/>
              <a:t>Discussion points: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P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APtheme" id="{5A9DE914-80CC-424B-B3AA-CB87E9881EF4}" vid="{58CBE76A-CFAF-478A-BB34-5F71930A50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SIAPtheme</Template>
  <TotalTime>7420</TotalTime>
  <Words>86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Candara</vt:lpstr>
      <vt:lpstr>Symbol</vt:lpstr>
      <vt:lpstr>SIAPtheme</vt:lpstr>
      <vt:lpstr>Regional Course on Informality: Definitions. Measurement, SDGs and Other Policy Indicators</vt:lpstr>
      <vt:lpstr>Discussion points: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Research-based training on statistical data analysis  (focused on getting census 2014 data edited, TABULATED and analysed)</dc:title>
  <dc:creator>training</dc:creator>
  <cp:lastModifiedBy>Mjuma Nyasulu Alick</cp:lastModifiedBy>
  <cp:revision>112</cp:revision>
  <cp:lastPrinted>2015-05-28T08:49:16Z</cp:lastPrinted>
  <dcterms:created xsi:type="dcterms:W3CDTF">2015-05-21T02:29:07Z</dcterms:created>
  <dcterms:modified xsi:type="dcterms:W3CDTF">2017-10-18T01:12:22Z</dcterms:modified>
</cp:coreProperties>
</file>