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66" r:id="rId4"/>
    <p:sldId id="268" r:id="rId5"/>
    <p:sldId id="293" r:id="rId6"/>
    <p:sldId id="294" r:id="rId7"/>
    <p:sldId id="275" r:id="rId8"/>
    <p:sldId id="276" r:id="rId9"/>
    <p:sldId id="281" r:id="rId10"/>
    <p:sldId id="282" r:id="rId11"/>
    <p:sldId id="277" r:id="rId12"/>
    <p:sldId id="265" r:id="rId13"/>
    <p:sldId id="283" r:id="rId14"/>
    <p:sldId id="284" r:id="rId15"/>
    <p:sldId id="285" r:id="rId16"/>
    <p:sldId id="286" r:id="rId17"/>
    <p:sldId id="287" r:id="rId18"/>
    <p:sldId id="288" r:id="rId19"/>
    <p:sldId id="291" r:id="rId20"/>
    <p:sldId id="290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626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7989" autoAdjust="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3D0F5D-5CC5-4E79-B0A4-B90BC8288C3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6A82C43-7798-439E-A105-2DBBEA37623C}">
      <dgm:prSet custT="1"/>
      <dgm:spPr/>
      <dgm:t>
        <a:bodyPr/>
        <a:lstStyle/>
        <a:p>
          <a:r>
            <a:rPr lang="en-US" sz="4800" b="0" dirty="0">
              <a:solidFill>
                <a:srgbClr val="8E02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THANK YOU</a:t>
          </a:r>
        </a:p>
      </dgm:t>
    </dgm:pt>
    <dgm:pt modelId="{4313523A-6837-4EFD-9158-4CFD5DBCFD6D}" type="parTrans" cxnId="{D2C9D67C-F510-4B7A-AA0E-902687C344DC}">
      <dgm:prSet/>
      <dgm:spPr/>
      <dgm:t>
        <a:bodyPr/>
        <a:lstStyle/>
        <a:p>
          <a:endParaRPr lang="en-US"/>
        </a:p>
      </dgm:t>
    </dgm:pt>
    <dgm:pt modelId="{BCEC7AA0-614A-458C-A89A-02AF3E67A677}" type="sibTrans" cxnId="{D2C9D67C-F510-4B7A-AA0E-902687C344DC}">
      <dgm:prSet/>
      <dgm:spPr/>
      <dgm:t>
        <a:bodyPr/>
        <a:lstStyle/>
        <a:p>
          <a:endParaRPr lang="en-US"/>
        </a:p>
      </dgm:t>
    </dgm:pt>
    <dgm:pt modelId="{44DE3846-2250-4216-BB4E-8F5151537C22}" type="pres">
      <dgm:prSet presAssocID="{D73D0F5D-5CC5-4E79-B0A4-B90BC8288C38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3682C9C3-70D4-4074-B9ED-9B7D8BAB616D}" type="pres">
      <dgm:prSet presAssocID="{06A82C43-7798-439E-A105-2DBBEA37623C}" presName="horFlow" presStyleCnt="0"/>
      <dgm:spPr/>
    </dgm:pt>
    <dgm:pt modelId="{7848D89A-C4A0-42E7-83D0-524E994902A1}" type="pres">
      <dgm:prSet presAssocID="{06A82C43-7798-439E-A105-2DBBEA37623C}" presName="bigChev" presStyleLbl="node1" presStyleIdx="0" presStyleCnt="1" custScaleX="167356" custScaleY="100144"/>
      <dgm:spPr/>
    </dgm:pt>
  </dgm:ptLst>
  <dgm:cxnLst>
    <dgm:cxn modelId="{D2C9D67C-F510-4B7A-AA0E-902687C344DC}" srcId="{D73D0F5D-5CC5-4E79-B0A4-B90BC8288C38}" destId="{06A82C43-7798-439E-A105-2DBBEA37623C}" srcOrd="0" destOrd="0" parTransId="{4313523A-6837-4EFD-9158-4CFD5DBCFD6D}" sibTransId="{BCEC7AA0-614A-458C-A89A-02AF3E67A677}"/>
    <dgm:cxn modelId="{973A22AC-2B36-47A7-8348-E964049DE265}" type="presOf" srcId="{06A82C43-7798-439E-A105-2DBBEA37623C}" destId="{7848D89A-C4A0-42E7-83D0-524E994902A1}" srcOrd="0" destOrd="0" presId="urn:microsoft.com/office/officeart/2005/8/layout/lProcess3"/>
    <dgm:cxn modelId="{6A5B66C3-6F2B-492C-9FFD-456111D72201}" type="presOf" srcId="{D73D0F5D-5CC5-4E79-B0A4-B90BC8288C38}" destId="{44DE3846-2250-4216-BB4E-8F5151537C22}" srcOrd="0" destOrd="0" presId="urn:microsoft.com/office/officeart/2005/8/layout/lProcess3"/>
    <dgm:cxn modelId="{BFDEF866-D2D2-4020-A9E1-D2471B9200C7}" type="presParOf" srcId="{44DE3846-2250-4216-BB4E-8F5151537C22}" destId="{3682C9C3-70D4-4074-B9ED-9B7D8BAB616D}" srcOrd="0" destOrd="0" presId="urn:microsoft.com/office/officeart/2005/8/layout/lProcess3"/>
    <dgm:cxn modelId="{0CB7AC96-71AF-4EAE-8C60-6CE6790EEBCD}" type="presParOf" srcId="{3682C9C3-70D4-4074-B9ED-9B7D8BAB616D}" destId="{7848D89A-C4A0-42E7-83D0-524E994902A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8D89A-C4A0-42E7-83D0-524E994902A1}">
      <dsp:nvSpPr>
        <dsp:cNvPr id="0" name=""/>
        <dsp:cNvSpPr/>
      </dsp:nvSpPr>
      <dsp:spPr>
        <a:xfrm>
          <a:off x="5055" y="989354"/>
          <a:ext cx="7107068" cy="170111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0" bIns="304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b="0" kern="1200" dirty="0">
              <a:solidFill>
                <a:srgbClr val="8E02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THANK YOU</a:t>
          </a:r>
        </a:p>
      </dsp:txBody>
      <dsp:txXfrm>
        <a:off x="855613" y="989354"/>
        <a:ext cx="5405952" cy="1701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1C236-F630-4A7D-82C0-1A54C935093A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7AB57-59F1-46E0-A2C0-2A017AFA3F25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949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CA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7AB57-59F1-46E0-A2C0-2A017AFA3F25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3224BB-BF42-49F7-BB48-0ACC74B3F008}" type="datetimeFigureOut">
              <a:rPr lang="en-US" smtClean="0"/>
              <a:pPr/>
              <a:t>10/13/2017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E0ECE3-3A35-4957-AFE0-AB829C92302C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675" y="3505200"/>
            <a:ext cx="6875718" cy="2114552"/>
          </a:xfrm>
        </p:spPr>
        <p:txBody>
          <a:bodyPr>
            <a:normAutofit fontScale="90000"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</a:pPr>
            <a:r>
              <a:rPr lang="en-US" sz="2400" b="1" cap="none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Data Sources for Producing Statistics on Informal Economy: Establishment Based Data Collection</a:t>
            </a:r>
            <a:br>
              <a:rPr lang="en-US" sz="2400" b="1" cap="none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</a:br>
            <a:br>
              <a:rPr lang="en-US" sz="2400" b="1" cap="none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</a:br>
            <a:br>
              <a:rPr lang="en-US" sz="2400" b="1" cap="none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</a:br>
            <a:r>
              <a:rPr lang="en-US" sz="2400" b="1" cap="none" dirty="0">
                <a:solidFill>
                  <a:schemeClr val="bg1"/>
                </a:solidFill>
                <a:latin typeface="Verdana"/>
                <a:ea typeface="+mn-ea"/>
                <a:cs typeface="+mn-cs"/>
              </a:rPr>
              <a:t>                                 G.Raveendran</a:t>
            </a:r>
          </a:p>
        </p:txBody>
      </p:sp>
      <p:pic>
        <p:nvPicPr>
          <p:cNvPr id="3" name="Picture 2" descr="new WIEGO logo (CMYK)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1000"/>
            <a:ext cx="4191868" cy="251710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Elements on listing of Enterprises --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total workers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hired workers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code 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Ownership code 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Proprietary male – 1, Proprietary female – 2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 with members of same household – 3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 with members of other household – 4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Co-operative society – 5, Public sector – 6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Limited company – 7, Others – 9</a:t>
            </a:r>
          </a:p>
          <a:p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Eligibility Code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Operated for at least 30 days (15 days for seasonal enterprises) during reference year – 1</a:t>
            </a:r>
          </a:p>
          <a:p>
            <a:pPr lvl="1"/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Operated for less than 30 days (15 days for seasonal enterprises) during reference year – 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61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Sample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Stratify the economic units by industry group 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 sample size to each stratum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 the required number of enterprises from each stratum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Sampling scheme may be SRS or systematic sampling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16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990600"/>
          </a:xfrm>
        </p:spPr>
        <p:txBody>
          <a:bodyPr>
            <a:normAutofit/>
          </a:bodyPr>
          <a:lstStyle/>
          <a:p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Detailed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Survey the selected units by using well designed modular survey instruments (schedules)</a:t>
            </a:r>
          </a:p>
          <a:p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separate blocks for collecting data on raw materials used, other inputs, receipt from sale of products and services, other receipts, employment and factor incomes</a:t>
            </a:r>
          </a:p>
          <a:p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industry specific input and output blocks for different industry groups</a:t>
            </a:r>
          </a:p>
          <a:p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provision for collecting details of factor payments</a:t>
            </a:r>
          </a:p>
          <a:p>
            <a:r>
              <a:rPr lang="en-CA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 summary block and provision for recording estimated value addition</a:t>
            </a:r>
          </a:p>
          <a:p>
            <a:endParaRPr lang="en-CA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Sample Survey Module Used in India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 Operating Expenses – Manufacturing Activity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4973704"/>
              </p:ext>
            </p:extLst>
          </p:nvPr>
        </p:nvGraphicFramePr>
        <p:xfrm>
          <a:off x="609600" y="2057400"/>
          <a:ext cx="81534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Raw materials consumed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raw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92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Purchase value of the goods sold in the same condition as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98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Operating Expenses – Manufacturing Activity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6239311"/>
              </p:ext>
            </p:extLst>
          </p:nvPr>
        </p:nvGraphicFramePr>
        <p:xfrm>
          <a:off x="609600" y="2057400"/>
          <a:ext cx="8153400" cy="3971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  No: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Electricity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Fuel and lubricant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Raw materials for own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Minor repair and maintenance of: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92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Furniture &amp; fixation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Transport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fixed assets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9997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Operating Expenses – Manufacturing Activity (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Contd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72070968"/>
              </p:ext>
            </p:extLst>
          </p:nvPr>
        </p:nvGraphicFramePr>
        <p:xfrm>
          <a:off x="609600" y="1828800"/>
          <a:ext cx="815644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4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 No: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Rent payable on machinery and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Contract and commission</a:t>
                      </a:r>
                      <a:r>
                        <a:rPr lang="en-US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expenses</a:t>
                      </a:r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Travelling, freights &amp; cartage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Communication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92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Purchase of consumable stores, packing materials,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Paper, printing &amp; stationery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Service charges for work done by other establishments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License fee, cess charged by local bodies,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138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8263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en-US" sz="3600" dirty="0"/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Principal Receipts - Manufacturing Activities</a:t>
            </a:r>
            <a:br>
              <a:rPr lang="en-US" sz="3600" dirty="0"/>
            </a:b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0889436"/>
              </p:ext>
            </p:extLst>
          </p:nvPr>
        </p:nvGraphicFramePr>
        <p:xfrm>
          <a:off x="609600" y="2057400"/>
          <a:ext cx="8153400" cy="3701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015"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Products &amp; by products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01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products/ by products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015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Sale of goods sold in the same condition as purchased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461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248" y="186397"/>
            <a:ext cx="8090799" cy="990600"/>
          </a:xfrm>
        </p:spPr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Receipts - Manufacturing Activities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83490773"/>
              </p:ext>
            </p:extLst>
          </p:nvPr>
        </p:nvGraphicFramePr>
        <p:xfrm>
          <a:off x="609600" y="2057400"/>
          <a:ext cx="8153400" cy="315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015"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Change of Stocks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Opening stock of semi finished goods</a:t>
                      </a:r>
                    </a:p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Closing stock of semi-finished goods</a:t>
                      </a:r>
                    </a:p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Changes in stock of semi-finished goods</a:t>
                      </a:r>
                    </a:p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4159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4000" dirty="0"/>
            </a:br>
            <a:r>
              <a:rPr lang="en-US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Receipts - Manufacturing Activities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31568404"/>
              </p:ext>
            </p:extLst>
          </p:nvPr>
        </p:nvGraphicFramePr>
        <p:xfrm>
          <a:off x="609600" y="2057400"/>
          <a:ext cx="8153400" cy="46163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7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3015">
                <a:tc gridSpan="3"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Other Receipts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Last month (Rs)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Receipts from services provided to others including commission charges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Market value of own construction of building, furniture &amp; fixtures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Value of consumption of goods/ services produced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Rent receivable on plant &amp; machinery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Funding/ donations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receipts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8866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0733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 Particulars of the Enterprise During the Reference Month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9501417"/>
              </p:ext>
            </p:extLst>
          </p:nvPr>
        </p:nvGraphicFramePr>
        <p:xfrm>
          <a:off x="228600" y="1676400"/>
          <a:ext cx="8153405" cy="36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7200">
                <a:tc rowSpan="3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Serial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Type of 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Average number of workers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Full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Part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32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Working owner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Hired worker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Other worker/helper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663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"/>
            <a:ext cx="8153400" cy="1219200"/>
          </a:xfrm>
        </p:spPr>
        <p:txBody>
          <a:bodyPr>
            <a:normAutofit fontScale="90000"/>
          </a:bodyPr>
          <a:lstStyle/>
          <a:p>
            <a:br>
              <a:rPr lang="en-CA" sz="4000" dirty="0"/>
            </a:br>
            <a:r>
              <a:rPr lang="en-CA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 for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4488" cy="4925144"/>
          </a:xfrm>
        </p:spPr>
        <p:txBody>
          <a:bodyPr>
            <a:noAutofit/>
          </a:bodyPr>
          <a:lstStyle/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" panose="05000000000000000000" pitchFamily="2" charset="2"/>
              <a:buChar char="q"/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None/>
            </a:pPr>
            <a:endParaRPr lang="en-US" sz="2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Necessary to provide the right perspective of the sector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 Input for Policy Formulation and Strategy Development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Monitoring and Evaluating the Impact of Policies and Programs</a:t>
            </a:r>
          </a:p>
          <a:p>
            <a:pPr lvl="0" defTabSz="457200">
              <a:spcBef>
                <a:spcPct val="20000"/>
              </a:spcBef>
              <a:spcAft>
                <a:spcPts val="600"/>
              </a:spcAft>
              <a:buClr>
                <a:srgbClr val="FF9000"/>
              </a:buClr>
              <a:buSzTx/>
              <a:buFont typeface="Wingdings" panose="05000000000000000000" pitchFamily="2" charset="2"/>
              <a:buChar char="q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Guiding Investment Decisions</a:t>
            </a:r>
          </a:p>
          <a:p>
            <a:pPr>
              <a:buNone/>
            </a:pPr>
            <a:endParaRPr lang="en-CA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 Incomes of the Enterprise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53468635"/>
              </p:ext>
            </p:extLst>
          </p:nvPr>
        </p:nvGraphicFramePr>
        <p:xfrm>
          <a:off x="228600" y="1676400"/>
          <a:ext cx="8153400" cy="328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4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320"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Serial No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Monthly Value (Rs.)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Emoluments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Rent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Interest payable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Net surplus ( including home consumption)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32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249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6302570"/>
              </p:ext>
            </p:extLst>
          </p:nvPr>
        </p:nvGraphicFramePr>
        <p:xfrm>
          <a:off x="1066800" y="1066800"/>
          <a:ext cx="7117180" cy="3679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1090020"/>
          </a:xfrm>
        </p:spPr>
        <p:txBody>
          <a:bodyPr>
            <a:normAutofit fontScale="85000" lnSpcReduction="20000"/>
          </a:bodyPr>
          <a:lstStyle/>
          <a:p>
            <a:endParaRPr lang="en-US" sz="36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sz="51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WIEGO</a:t>
            </a:r>
          </a:p>
        </p:txBody>
      </p:sp>
    </p:spTree>
    <p:extLst>
      <p:ext uri="{BB962C8B-B14F-4D97-AF65-F5344CB8AC3E}">
        <p14:creationId xmlns:p14="http://schemas.microsoft.com/office/powerpoint/2010/main" val="1748792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8153400" cy="13716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Sources of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Administrative Data 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 Returns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Production Returns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Returns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Census of Economic Units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Sample Surveys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Labour Force Surveys</a:t>
            </a:r>
          </a:p>
          <a:p>
            <a:pPr lvl="5">
              <a:buFont typeface="Wingdings" panose="05000000000000000000" pitchFamily="2" charset="2"/>
              <a:buChar char="§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 Surveys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6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10668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 Surveys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Based Surveys</a:t>
            </a: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 Based Surveys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Independent Surveys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Mixed Surveys</a:t>
            </a:r>
          </a:p>
        </p:txBody>
      </p:sp>
    </p:spTree>
    <p:extLst>
      <p:ext uri="{BB962C8B-B14F-4D97-AF65-F5344CB8AC3E}">
        <p14:creationId xmlns:p14="http://schemas.microsoft.com/office/powerpoint/2010/main" val="181682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0458-7F95-4FA5-8C5D-FAE0F15C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Elements of Survey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FE873-ED45-4DFF-B3AE-124FD28F028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Stratification</a:t>
            </a:r>
          </a:p>
          <a:p>
            <a:pPr lvl="1"/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Rural/Urban</a:t>
            </a:r>
          </a:p>
          <a:p>
            <a:pPr lvl="1"/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Density of Population/Enterprises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of Areas</a:t>
            </a:r>
          </a:p>
          <a:p>
            <a:pPr marL="662940" lvl="1" indent="-342900">
              <a:buFont typeface="Wingdings" panose="05000000000000000000" pitchFamily="2" charset="2"/>
              <a:buChar char="q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Probability Proportional to Size (PPS)</a:t>
            </a:r>
          </a:p>
          <a:p>
            <a:pPr marL="662940" lvl="1" indent="-342900">
              <a:buFont typeface="Wingdings" panose="05000000000000000000" pitchFamily="2" charset="2"/>
              <a:buChar char="q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Simple Random Sampling</a:t>
            </a:r>
          </a:p>
          <a:p>
            <a:pPr marL="662940" lvl="1" indent="-342900">
              <a:buFont typeface="Wingdings" panose="05000000000000000000" pitchFamily="2" charset="2"/>
              <a:buChar char="q"/>
            </a:pPr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Cluster </a:t>
            </a:r>
            <a:r>
              <a:rPr lang="en-US" sz="2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samplng</a:t>
            </a:r>
            <a:endParaRPr lang="en-US" sz="2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Listing of Enterprises in the Selected Areas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Stratification of Enterprises </a:t>
            </a:r>
          </a:p>
          <a:p>
            <a:pPr lvl="1"/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Industry Group</a:t>
            </a:r>
          </a:p>
          <a:p>
            <a:pPr lvl="1"/>
            <a:r>
              <a:rPr lang="en-US" sz="2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Employment Size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Selection of Enterprises</a:t>
            </a:r>
          </a:p>
        </p:txBody>
      </p:sp>
    </p:spTree>
    <p:extLst>
      <p:ext uri="{BB962C8B-B14F-4D97-AF65-F5344CB8AC3E}">
        <p14:creationId xmlns:p14="http://schemas.microsoft.com/office/powerpoint/2010/main" val="112897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31A39-B315-4C24-812F-34AB847FA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Listing of Households and Enterprises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06245-85A5-4260-BC77-24F48841A81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787537"/>
              </a:buClr>
            </a:pPr>
            <a:endParaRPr lang="en-US" sz="2400" dirty="0">
              <a:solidFill>
                <a:srgbClr val="72177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Clr>
                <a:srgbClr val="787537"/>
              </a:buClr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households in the selected area need to be listed without omission and duplication</a:t>
            </a:r>
          </a:p>
          <a:p>
            <a:pPr lvl="0">
              <a:buClr>
                <a:srgbClr val="787537"/>
              </a:buClr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Clr>
                <a:srgbClr val="787537"/>
              </a:buClr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 all the enterprises both visible and non-visible </a:t>
            </a:r>
          </a:p>
          <a:p>
            <a:pPr marL="0" lvl="0" indent="0" algn="just">
              <a:buClr>
                <a:srgbClr val="787537"/>
              </a:buClr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>
              <a:buClr>
                <a:srgbClr val="787537"/>
              </a:buClr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on classification variables needed for stratification of enterprises also need to be collected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56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Listing Procedure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Listing is done structure by structure by following the house numbering system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case, house numbering system is not available, the listing is done in a serpentine order starting from the north-west corner, going down to south and then upwards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Enterprises either operated within the premises of the household or without any fixed place are listed against each household</a:t>
            </a:r>
          </a:p>
        </p:txBody>
      </p:sp>
    </p:spTree>
    <p:extLst>
      <p:ext uri="{BB962C8B-B14F-4D97-AF65-F5344CB8AC3E}">
        <p14:creationId xmlns:p14="http://schemas.microsoft.com/office/powerpoint/2010/main" val="622031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Elements on Listing of Enterprises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 number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Household serial number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Household size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self-employed females and males in the household 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distinct enterprises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Elements on listing of Enterprises -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Contd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 serial number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 of head of household/ enterprise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Description of activity of enterprise</a:t>
            </a: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Broad industry group code</a:t>
            </a:r>
          </a:p>
          <a:p>
            <a:pPr lvl="2"/>
            <a:r>
              <a:rPr lang="en-US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Mfg – 1, Construction – 2, Trade – 3, H &amp; R – 4</a:t>
            </a:r>
          </a:p>
          <a:p>
            <a:pPr lvl="2"/>
            <a:r>
              <a:rPr lang="en-US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T.S &amp; G – 5, Other services – 6, M &amp; Q – 7, </a:t>
            </a:r>
          </a:p>
          <a:p>
            <a:pPr lvl="2"/>
            <a:r>
              <a:rPr lang="en-US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E,G &amp; WS – 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23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GO PPT Template">
  <a:themeElements>
    <a:clrScheme name="WIEGO ppt 1">
      <a:dk1>
        <a:sysClr val="windowText" lastClr="000000"/>
      </a:dk1>
      <a:lt1>
        <a:srgbClr val="FFFFFF"/>
      </a:lt1>
      <a:dk2>
        <a:srgbClr val="787537"/>
      </a:dk2>
      <a:lt2>
        <a:srgbClr val="F0E6C4"/>
      </a:lt2>
      <a:accent1>
        <a:srgbClr val="C86322"/>
      </a:accent1>
      <a:accent2>
        <a:srgbClr val="787537"/>
      </a:accent2>
      <a:accent3>
        <a:srgbClr val="F0E6C4"/>
      </a:accent3>
      <a:accent4>
        <a:srgbClr val="F0E6C4"/>
      </a:accent4>
      <a:accent5>
        <a:srgbClr val="787537"/>
      </a:accent5>
      <a:accent6>
        <a:srgbClr val="CCCC99"/>
      </a:accent6>
      <a:hlink>
        <a:srgbClr val="C86322"/>
      </a:hlink>
      <a:folHlink>
        <a:srgbClr val="C0B679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WIEGO PPT Template</Template>
  <TotalTime>515</TotalTime>
  <Words>898</Words>
  <Application>Microsoft Office PowerPoint</Application>
  <PresentationFormat>On-screen Show (4:3)</PresentationFormat>
  <Paragraphs>228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Calibri</vt:lpstr>
      <vt:lpstr>Tahoma</vt:lpstr>
      <vt:lpstr>Tw Cen MT</vt:lpstr>
      <vt:lpstr>Verdana</vt:lpstr>
      <vt:lpstr>Wingdings</vt:lpstr>
      <vt:lpstr>Wingdings 2</vt:lpstr>
      <vt:lpstr>WIEGO PPT Template</vt:lpstr>
      <vt:lpstr>Data Sources for Producing Statistics on Informal Economy: Establishment Based Data Collection                                    G.Raveendran</vt:lpstr>
      <vt:lpstr> Need for Statistics</vt:lpstr>
      <vt:lpstr>Sources of Data</vt:lpstr>
      <vt:lpstr>Enterprise Surveys</vt:lpstr>
      <vt:lpstr>Elements of Survey Design</vt:lpstr>
      <vt:lpstr>Listing of Households and Enterprises</vt:lpstr>
      <vt:lpstr>Listing Procedure</vt:lpstr>
      <vt:lpstr>Data Elements on Listing of Enterprises</vt:lpstr>
      <vt:lpstr>Data Elements on listing of Enterprises - Contd</vt:lpstr>
      <vt:lpstr>Data Elements on listing of Enterprises -- Contd</vt:lpstr>
      <vt:lpstr>Sample Selection</vt:lpstr>
      <vt:lpstr>Detailed Survey</vt:lpstr>
      <vt:lpstr>Sample Survey Module Used in India  Principal Operating Expenses – Manufacturing Activity</vt:lpstr>
      <vt:lpstr>Other Operating Expenses – Manufacturing Activity</vt:lpstr>
      <vt:lpstr>Other Operating Expenses – Manufacturing Activity (Contd)</vt:lpstr>
      <vt:lpstr> Principal Receipts - Manufacturing Activities </vt:lpstr>
      <vt:lpstr> Receipts - Manufacturing Activities </vt:lpstr>
      <vt:lpstr> Receipts - Manufacturing Activities </vt:lpstr>
      <vt:lpstr>Employment Particulars of the Enterprise During the Reference Month </vt:lpstr>
      <vt:lpstr>Factor Incomes of the Enterprise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Presentation Title Here add event   add date</dc:title>
  <dc:creator>itfsa</dc:creator>
  <cp:lastModifiedBy>Raveendran Govindan</cp:lastModifiedBy>
  <cp:revision>107</cp:revision>
  <dcterms:created xsi:type="dcterms:W3CDTF">2013-04-08T18:39:06Z</dcterms:created>
  <dcterms:modified xsi:type="dcterms:W3CDTF">2017-10-13T08:39:42Z</dcterms:modified>
</cp:coreProperties>
</file>