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7" r:id="rId2"/>
    <p:sldId id="535" r:id="rId3"/>
    <p:sldId id="564" r:id="rId4"/>
    <p:sldId id="565" r:id="rId5"/>
    <p:sldId id="566" r:id="rId6"/>
    <p:sldId id="523" r:id="rId7"/>
    <p:sldId id="572" r:id="rId8"/>
    <p:sldId id="556" r:id="rId9"/>
    <p:sldId id="559" r:id="rId10"/>
    <p:sldId id="580" r:id="rId11"/>
    <p:sldId id="573" r:id="rId12"/>
    <p:sldId id="560" r:id="rId13"/>
    <p:sldId id="527" r:id="rId14"/>
    <p:sldId id="534" r:id="rId15"/>
    <p:sldId id="538" r:id="rId16"/>
    <p:sldId id="554" r:id="rId17"/>
    <p:sldId id="540" r:id="rId18"/>
    <p:sldId id="542" r:id="rId19"/>
    <p:sldId id="536" r:id="rId20"/>
    <p:sldId id="543" r:id="rId21"/>
    <p:sldId id="575" r:id="rId22"/>
    <p:sldId id="576" r:id="rId23"/>
    <p:sldId id="577" r:id="rId24"/>
    <p:sldId id="578" r:id="rId25"/>
    <p:sldId id="552" r:id="rId26"/>
    <p:sldId id="544" r:id="rId27"/>
    <p:sldId id="545" r:id="rId28"/>
    <p:sldId id="579" r:id="rId29"/>
    <p:sldId id="546" r:id="rId30"/>
    <p:sldId id="548" r:id="rId31"/>
    <p:sldId id="549" r:id="rId32"/>
    <p:sldId id="550" r:id="rId33"/>
    <p:sldId id="547" r:id="rId34"/>
    <p:sldId id="562" r:id="rId35"/>
    <p:sldId id="524" r:id="rId36"/>
    <p:sldId id="525" r:id="rId37"/>
    <p:sldId id="499" r:id="rId38"/>
  </p:sldIdLst>
  <p:sldSz cx="9145588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021FA27-76F7-4D53-AC19-7362EA281712}">
          <p14:sldIdLst>
            <p14:sldId id="257"/>
            <p14:sldId id="535"/>
            <p14:sldId id="564"/>
            <p14:sldId id="565"/>
            <p14:sldId id="566"/>
            <p14:sldId id="523"/>
            <p14:sldId id="572"/>
            <p14:sldId id="556"/>
            <p14:sldId id="559"/>
            <p14:sldId id="580"/>
            <p14:sldId id="573"/>
            <p14:sldId id="560"/>
            <p14:sldId id="527"/>
            <p14:sldId id="534"/>
            <p14:sldId id="538"/>
            <p14:sldId id="554"/>
            <p14:sldId id="540"/>
            <p14:sldId id="542"/>
            <p14:sldId id="536"/>
            <p14:sldId id="543"/>
            <p14:sldId id="575"/>
            <p14:sldId id="576"/>
            <p14:sldId id="577"/>
            <p14:sldId id="578"/>
            <p14:sldId id="552"/>
            <p14:sldId id="544"/>
            <p14:sldId id="545"/>
            <p14:sldId id="579"/>
            <p14:sldId id="546"/>
            <p14:sldId id="548"/>
            <p14:sldId id="549"/>
            <p14:sldId id="550"/>
            <p14:sldId id="547"/>
            <p14:sldId id="562"/>
            <p14:sldId id="524"/>
            <p14:sldId id="525"/>
            <p14:sldId id="499"/>
          </p14:sldIdLst>
        </p14:section>
        <p14:section name="New slides" id="{580D8AF1-4AFF-4147-B53D-34B747CCE22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A9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70828" autoAdjust="0"/>
  </p:normalViewPr>
  <p:slideViewPr>
    <p:cSldViewPr>
      <p:cViewPr varScale="1">
        <p:scale>
          <a:sx n="74" d="100"/>
          <a:sy n="74" d="100"/>
        </p:scale>
        <p:origin x="1086" y="90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8202"/>
    </p:cViewPr>
  </p:sorterViewPr>
  <p:notesViewPr>
    <p:cSldViewPr>
      <p:cViewPr varScale="1">
        <p:scale>
          <a:sx n="76" d="100"/>
          <a:sy n="76" d="100"/>
        </p:scale>
        <p:origin x="-1158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6D494-C38D-4208-90BE-AAE841E33480}" type="datetimeFigureOut">
              <a:rPr lang="en-GB" smtClean="0"/>
              <a:t>17/10/2017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89FAD-D8A1-47D9-9C23-7336243AA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854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7D2FB-F871-4E9B-9CC1-8CF098AB8A8B}" type="datetimeFigureOut">
              <a:rPr lang="en-GB" smtClean="0"/>
              <a:pPr/>
              <a:t>17/10/2017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9692F-F0A1-4A0E-AD06-97D597CC59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218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9692F-F0A1-4A0E-AD06-97D597CC59A8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4409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310B9-C1D9-44B8-8FF4-49CB8F131ADB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641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0253C-D1DA-4119-90CC-AC9EF5EACF5A}" type="slidenum">
              <a:rPr lang="en-GB" smtClean="0"/>
              <a:pPr>
                <a:defRPr/>
              </a:pPr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620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9692F-F0A1-4A0E-AD06-97D597CC59A8}" type="slidenum">
              <a:rPr lang="en-GB" smtClean="0"/>
              <a:pPr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038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919" y="2130427"/>
            <a:ext cx="777375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39" y="3886200"/>
            <a:ext cx="640191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CD00C-4C4B-4227-B909-4871770F5B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CD00C-4C4B-4227-B909-4871770F5B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80" y="1535113"/>
            <a:ext cx="40408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80" y="2174875"/>
            <a:ext cx="40408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832" y="1535113"/>
            <a:ext cx="404247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832" y="2174875"/>
            <a:ext cx="404247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CD00C-4C4B-4227-B909-4871770F5B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CD00C-4C4B-4227-B909-4871770F5B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45840" y="6222473"/>
            <a:ext cx="504144" cy="437133"/>
          </a:xfrm>
        </p:spPr>
        <p:txBody>
          <a:bodyPr/>
          <a:lstStyle>
            <a:lvl1pPr algn="ctr">
              <a:defRPr sz="1600">
                <a:solidFill>
                  <a:srgbClr val="6F885A"/>
                </a:solidFill>
              </a:defRPr>
            </a:lvl1pPr>
          </a:lstStyle>
          <a:p>
            <a:fld id="{DFD062F4-2397-434F-8A99-33EF98098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28" y="6477044"/>
            <a:ext cx="7274071" cy="365125"/>
          </a:xfrm>
        </p:spPr>
        <p:txBody>
          <a:bodyPr/>
          <a:lstStyle>
            <a:lvl1pPr>
              <a:defRPr lang="it-IT" sz="1100" b="1" smtClean="0">
                <a:effectLst/>
              </a:defRPr>
            </a:lvl1pPr>
          </a:lstStyle>
          <a:p>
            <a:r>
              <a:rPr lang="en-US" dirty="0"/>
              <a:t>Designing an integrated policy framework for the transition to formal economy | </a:t>
            </a:r>
            <a:r>
              <a:rPr lang="en-GB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Review of concepts and indicators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36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80" y="274638"/>
            <a:ext cx="82310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80" y="1600202"/>
            <a:ext cx="823102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4339" y="6356352"/>
            <a:ext cx="21339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CD00C-4C4B-4227-B909-4871770F5BEE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9573" y="5877274"/>
            <a:ext cx="1402007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8" r:id="rId5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Palatino Linotype" panose="0204050205050503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h/url?sa=i&amp;rct=j&amp;q=&amp;esrc=s&amp;source=images&amp;cd=&amp;cad=rja&amp;uact=8&amp;ved=0ahUKEwjFrZv0-I7QAhUE7xQKHd_TBEwQjRwIBw&amp;url=http://codersmaze.com/sorting/&amp;bvm=bv.137901846,d.d24&amp;psig=AFQjCNHIYIeZUahsCdJ-Xc7iJUMcTAZpcw&amp;ust=1478343482779823" TargetMode="Externa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96330" y="1052736"/>
            <a:ext cx="7919322" cy="1800200"/>
          </a:xfrm>
          <a:prstGeom prst="rect">
            <a:avLst/>
          </a:prstGeom>
        </p:spPr>
        <p:txBody>
          <a:bodyPr vert="horz" anchor="b">
            <a:normAutofit fontScale="8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GB" sz="3600" dirty="0">
                <a:effectLst/>
              </a:rPr>
              <a:t>Data sources for producing statistics on the informal economy Household surveys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effectLst/>
                <a:latin typeface="+mn-lt"/>
              </a:rPr>
              <a:t/>
            </a:r>
            <a:br>
              <a:rPr lang="en-GB" dirty="0">
                <a:effectLst/>
                <a:latin typeface="+mn-lt"/>
              </a:rPr>
            </a:br>
            <a:endParaRPr lang="en-GB" sz="3200" dirty="0">
              <a:solidFill>
                <a:schemeClr val="tx2">
                  <a:lumMod val="60000"/>
                  <a:lumOff val="40000"/>
                </a:schemeClr>
              </a:solidFill>
              <a:effectLst/>
              <a:latin typeface="+mn-lt"/>
            </a:endParaRPr>
          </a:p>
        </p:txBody>
      </p:sp>
      <p:pic>
        <p:nvPicPr>
          <p:cNvPr id="10" name="Image 3" descr="EFS-ILO-org-V3-Blue.tif"/>
          <p:cNvPicPr>
            <a:picLocks noChangeAspect="1"/>
          </p:cNvPicPr>
          <p:nvPr/>
        </p:nvPicPr>
        <p:blipFill>
          <a:blip r:embed="rId3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17" b="70206"/>
          <a:stretch>
            <a:fillRect/>
          </a:stretch>
        </p:blipFill>
        <p:spPr bwMode="auto">
          <a:xfrm>
            <a:off x="5677886" y="4786315"/>
            <a:ext cx="3467702" cy="207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0" y="5877272"/>
            <a:ext cx="4500786" cy="1296144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endParaRPr lang="en-GB" sz="3200" dirty="0">
              <a:solidFill>
                <a:schemeClr val="tx2">
                  <a:lumMod val="60000"/>
                  <a:lumOff val="40000"/>
                </a:schemeClr>
              </a:solidFill>
              <a:effectLst/>
              <a:latin typeface="+mn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4322" y="6165304"/>
            <a:ext cx="2016224" cy="1584176"/>
          </a:xfrm>
          <a:prstGeom prst="rect">
            <a:avLst/>
          </a:prstGeom>
        </p:spPr>
        <p:txBody>
          <a:bodyPr vert="horz" anchor="b">
            <a:normAutofit fontScale="925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GB" sz="1700" dirty="0" smtClean="0">
                <a:effectLst/>
                <a:latin typeface="+mn-lt"/>
              </a:rPr>
              <a:t>ILO: Michael Frosch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a-DK" sz="1700" dirty="0" smtClean="0">
                <a:effectLst/>
                <a:latin typeface="+mn-lt"/>
              </a:rPr>
              <a:t>frosch@ilo.org</a:t>
            </a:r>
            <a:endParaRPr lang="en-GB" sz="1700" dirty="0">
              <a:effectLst/>
              <a:latin typeface="+mn-lt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effectLst/>
                <a:latin typeface="+mn-lt"/>
              </a:rPr>
              <a:t> </a:t>
            </a:r>
            <a:br>
              <a:rPr lang="en-GB" dirty="0">
                <a:effectLst/>
                <a:latin typeface="+mn-lt"/>
              </a:rPr>
            </a:br>
            <a:endParaRPr lang="en-GB" sz="3200" dirty="0">
              <a:solidFill>
                <a:schemeClr val="tx2">
                  <a:lumMod val="60000"/>
                  <a:lumOff val="40000"/>
                </a:schemeClr>
              </a:solidFill>
              <a:effectLst/>
              <a:latin typeface="+mn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08298" y="141799"/>
            <a:ext cx="7192416" cy="180020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lvl="0" algn="l"/>
            <a:r>
              <a:rPr lang="en-GB" sz="16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MEDSTAT Regional Workshop on Statistics of </a:t>
            </a:r>
            <a:r>
              <a:rPr lang="en-GB" sz="16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Informal </a:t>
            </a:r>
            <a:r>
              <a:rPr lang="en-GB" sz="16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br>
              <a:rPr lang="en-GB" sz="16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Paris, 10-12 July 2017</a:t>
            </a:r>
            <a:endParaRPr lang="en-GB" sz="1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effectLst/>
                <a:latin typeface="+mn-lt"/>
              </a:rPr>
              <a:t> </a:t>
            </a:r>
            <a:r>
              <a:rPr lang="en-GB" dirty="0">
                <a:effectLst/>
                <a:latin typeface="+mn-lt"/>
              </a:rPr>
              <a:t/>
            </a:r>
            <a:br>
              <a:rPr lang="en-GB" dirty="0">
                <a:effectLst/>
                <a:latin typeface="+mn-lt"/>
              </a:rPr>
            </a:br>
            <a:endParaRPr lang="en-GB" sz="3200" dirty="0">
              <a:solidFill>
                <a:schemeClr val="tx2">
                  <a:lumMod val="60000"/>
                  <a:lumOff val="40000"/>
                </a:schemeClr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812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00B0F0"/>
                </a:solidFill>
              </a:rPr>
              <a:t>Based on Guyana 19´th ICLS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7018" y="1723636"/>
            <a:ext cx="7526937" cy="1561347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47017" y="3356992"/>
            <a:ext cx="7536747" cy="215752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74556" y="2744452"/>
            <a:ext cx="6137438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74556" y="4092116"/>
            <a:ext cx="7700669" cy="4273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48422" y="4493109"/>
            <a:ext cx="7700669" cy="23678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64746" y="4728507"/>
            <a:ext cx="7609209" cy="2140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6783774" y="4140305"/>
            <a:ext cx="1115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Employed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3416281" y="4434608"/>
            <a:ext cx="488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Own use production work with market production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4051155" y="4650872"/>
            <a:ext cx="3940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Production</a:t>
            </a:r>
            <a:r>
              <a:rPr lang="en-GB" dirty="0"/>
              <a:t> exclusively for own final use</a:t>
            </a:r>
            <a:r>
              <a:rPr lang="da-DK" dirty="0"/>
              <a:t> 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5521848" y="5592426"/>
            <a:ext cx="1982271" cy="12849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 smtClean="0"/>
              <a:t>Per definition in informal work in ”household sector”</a:t>
            </a:r>
            <a:endParaRPr lang="en-GB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064" y="1723636"/>
            <a:ext cx="7278843" cy="3249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94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67CFE-2AD4-4F2F-9F31-94AB54646571}" type="slidenum">
              <a:rPr lang="en-GB" smtClean="0"/>
              <a:t>11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68312" y="2697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B0F0"/>
                </a:solidFill>
              </a:rPr>
              <a:t>Four topics needs to be addressed in the questionnaire</a:t>
            </a:r>
          </a:p>
        </p:txBody>
      </p:sp>
      <p:sp>
        <p:nvSpPr>
          <p:cNvPr id="7" name="Rectangle 6"/>
          <p:cNvSpPr/>
          <p:nvPr/>
        </p:nvSpPr>
        <p:spPr>
          <a:xfrm>
            <a:off x="122762" y="2420888"/>
            <a:ext cx="6234434" cy="763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831" indent="-342831">
              <a:spcBef>
                <a:spcPct val="20000"/>
              </a:spcBef>
              <a:buClr>
                <a:schemeClr val="tx2">
                  <a:lumMod val="60000"/>
                  <a:lumOff val="40000"/>
                </a:schemeClr>
              </a:buClr>
              <a:buFont typeface="Wingdings 2" panose="05020102010507070707" pitchFamily="18" charset="2"/>
              <a:buChar char=""/>
            </a:pPr>
            <a:endParaRPr lang="en-GB" altLang="en-US" sz="2000" dirty="0" smtClean="0">
              <a:latin typeface="Calibri" panose="020F0502020204030204" pitchFamily="34" charset="0"/>
            </a:endParaRPr>
          </a:p>
          <a:p>
            <a:pPr marL="342831" indent="-342831">
              <a:spcBef>
                <a:spcPct val="20000"/>
              </a:spcBef>
              <a:buClr>
                <a:schemeClr val="tx2">
                  <a:lumMod val="60000"/>
                  <a:lumOff val="40000"/>
                </a:schemeClr>
              </a:buClr>
              <a:buFont typeface="Wingdings 2" panose="05020102010507070707" pitchFamily="18" charset="2"/>
              <a:buChar char=""/>
            </a:pPr>
            <a:r>
              <a:rPr lang="en-GB" altLang="en-US" sz="2000" dirty="0" smtClean="0">
                <a:solidFill>
                  <a:schemeClr val="tx1">
                    <a:alpha val="49000"/>
                  </a:schemeClr>
                </a:solidFill>
                <a:latin typeface="Calibri" panose="020F0502020204030204" pitchFamily="34" charset="0"/>
              </a:rPr>
              <a:t>Informal employment </a:t>
            </a:r>
            <a:endParaRPr lang="en-GB" altLang="en-US" sz="2000" dirty="0">
              <a:solidFill>
                <a:schemeClr val="tx1">
                  <a:alpha val="49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2762" y="1464074"/>
            <a:ext cx="88088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 2" panose="05020102010507070707" pitchFamily="18" charset="2"/>
              <a:buChar char=""/>
            </a:pPr>
            <a:r>
              <a:rPr lang="en-GB" altLang="en-US" sz="2000" b="1" dirty="0" smtClean="0">
                <a:latin typeface="Calibri" panose="020F0502020204030204" pitchFamily="34" charset="0"/>
              </a:rPr>
              <a:t> </a:t>
            </a:r>
            <a:r>
              <a:rPr lang="en-GB" altLang="en-US" sz="2000" dirty="0" smtClean="0">
                <a:solidFill>
                  <a:schemeClr val="tx1">
                    <a:alpha val="50000"/>
                  </a:schemeClr>
                </a:solidFill>
                <a:latin typeface="Calibri" panose="020F0502020204030204" pitchFamily="34" charset="0"/>
              </a:rPr>
              <a:t>Household production of goods (exclusively/mainly) for own final use</a:t>
            </a:r>
            <a:endParaRPr lang="en-GB" altLang="en-US" sz="2000" dirty="0">
              <a:solidFill>
                <a:schemeClr val="tx1">
                  <a:alpha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8645" y="1913348"/>
            <a:ext cx="8808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 2" panose="05020102010507070707" pitchFamily="18" charset="2"/>
              <a:buChar char=""/>
            </a:pPr>
            <a:r>
              <a:rPr lang="en-GB" altLang="en-US" sz="2000" b="1" dirty="0" smtClean="0">
                <a:solidFill>
                  <a:schemeClr val="tx1">
                    <a:alpha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altLang="en-US" sz="2000" b="1" dirty="0" smtClean="0">
                <a:latin typeface="Calibri" panose="020F0502020204030204" pitchFamily="34" charset="0"/>
              </a:rPr>
              <a:t>Informal sector</a:t>
            </a:r>
            <a:endParaRPr lang="en-GB" altLang="en-US" sz="2000" b="1" dirty="0">
              <a:latin typeface="Calibri" panose="020F0502020204030204" pitchFamily="34" charset="0"/>
            </a:endParaRPr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 2" panose="05020102010507070707" pitchFamily="18" charset="2"/>
              <a:buChar char=""/>
            </a:pPr>
            <a:endParaRPr lang="en-GB" altLang="en-US" sz="2000" dirty="0">
              <a:latin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8645" y="2365716"/>
            <a:ext cx="88088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 2" panose="05020102010507070707" pitchFamily="18" charset="2"/>
              <a:buChar char=""/>
            </a:pPr>
            <a:r>
              <a:rPr lang="da-DK" altLang="en-US" sz="2000" dirty="0" smtClean="0">
                <a:latin typeface="Calibri" panose="020F0502020204030204" pitchFamily="34" charset="0"/>
              </a:rPr>
              <a:t> </a:t>
            </a:r>
            <a:r>
              <a:rPr lang="da-DK" altLang="en-US" sz="2000" dirty="0" smtClean="0">
                <a:solidFill>
                  <a:schemeClr val="tx1">
                    <a:alpha val="49000"/>
                  </a:schemeClr>
                </a:solidFill>
                <a:latin typeface="Calibri" panose="020F0502020204030204" pitchFamily="34" charset="0"/>
              </a:rPr>
              <a:t>Status in employment</a:t>
            </a:r>
            <a:endParaRPr lang="en-GB" altLang="en-US" sz="2000" dirty="0">
              <a:solidFill>
                <a:schemeClr val="tx1">
                  <a:alpha val="49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71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rgbClr val="00B0F0"/>
                </a:solidFill>
              </a:rPr>
              <a:t>Informal sector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For the purpose of informal employment it is sufficient to collect informal sector for:</a:t>
            </a:r>
          </a:p>
          <a:p>
            <a:pPr lvl="1"/>
            <a:r>
              <a:rPr lang="en-GB" dirty="0" smtClean="0"/>
              <a:t>Employers</a:t>
            </a:r>
          </a:p>
          <a:p>
            <a:pPr lvl="1"/>
            <a:r>
              <a:rPr lang="en-GB" dirty="0" smtClean="0"/>
              <a:t>Own-account workers</a:t>
            </a:r>
          </a:p>
          <a:p>
            <a:pPr lvl="1"/>
            <a:r>
              <a:rPr lang="en-GB" dirty="0" smtClean="0"/>
              <a:t>Members of producers cooperatives</a:t>
            </a:r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dirty="0" smtClean="0"/>
              <a:t>But informal sector is an important analytical variable for employees and contributing family workers and for measuring e.g. </a:t>
            </a:r>
            <a:r>
              <a:rPr lang="en-GB" i="1" dirty="0" smtClean="0"/>
              <a:t>employment in the informal sector</a:t>
            </a:r>
          </a:p>
          <a:p>
            <a:pPr lvl="1"/>
            <a:r>
              <a:rPr lang="en-GB" dirty="0" smtClean="0"/>
              <a:t>But might be difficult to collect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71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67CFE-2AD4-4F2F-9F31-94AB54646571}" type="slidenum">
              <a:rPr lang="en-GB" smtClean="0"/>
              <a:t>13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0702" y="172244"/>
            <a:ext cx="8592571" cy="11430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B0F0"/>
                </a:solidFill>
              </a:rPr>
              <a:t>Key </a:t>
            </a:r>
            <a:r>
              <a:rPr lang="en-GB" dirty="0" smtClean="0">
                <a:solidFill>
                  <a:srgbClr val="00B0F0"/>
                </a:solidFill>
              </a:rPr>
              <a:t>questions to measure</a:t>
            </a:r>
            <a:r>
              <a:rPr lang="en-GB" dirty="0">
                <a:solidFill>
                  <a:srgbClr val="00B0F0"/>
                </a:solidFill>
              </a:rPr>
              <a:t/>
            </a:r>
            <a:br>
              <a:rPr lang="en-GB" dirty="0">
                <a:solidFill>
                  <a:srgbClr val="00B0F0"/>
                </a:solidFill>
              </a:rPr>
            </a:br>
            <a:r>
              <a:rPr lang="en-GB" dirty="0" smtClean="0">
                <a:solidFill>
                  <a:srgbClr val="00B0F0"/>
                </a:solidFill>
              </a:rPr>
              <a:t>the informal </a:t>
            </a:r>
            <a:r>
              <a:rPr lang="en-GB" dirty="0">
                <a:solidFill>
                  <a:srgbClr val="00B0F0"/>
                </a:solidFill>
              </a:rPr>
              <a:t>sector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94" y="1443038"/>
            <a:ext cx="8229600" cy="4525962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Legal organization (institutional sector)/ ownership</a:t>
            </a:r>
          </a:p>
          <a:p>
            <a:pPr lvl="1"/>
            <a:r>
              <a:rPr lang="en-GB" dirty="0"/>
              <a:t>Government, </a:t>
            </a:r>
            <a:r>
              <a:rPr lang="en-GB" dirty="0" smtClean="0"/>
              <a:t>NGO, public </a:t>
            </a:r>
            <a:r>
              <a:rPr lang="en-GB" dirty="0"/>
              <a:t>enterprise</a:t>
            </a:r>
            <a:r>
              <a:rPr lang="en-GB" dirty="0" smtClean="0"/>
              <a:t>, </a:t>
            </a:r>
            <a:r>
              <a:rPr lang="en-GB" dirty="0"/>
              <a:t>privately owned enterprise</a:t>
            </a:r>
          </a:p>
          <a:p>
            <a:pPr lvl="0"/>
            <a:r>
              <a:rPr lang="en-GB" dirty="0" smtClean="0">
                <a:solidFill>
                  <a:prstClr val="black"/>
                </a:solidFill>
              </a:rPr>
              <a:t>Incorporated/Unincorporated</a:t>
            </a:r>
          </a:p>
          <a:p>
            <a:pPr lvl="1"/>
            <a:r>
              <a:rPr lang="da-DK" dirty="0" smtClean="0">
                <a:solidFill>
                  <a:prstClr val="black"/>
                </a:solidFill>
              </a:rPr>
              <a:t>Is the enterprise incorporated or not</a:t>
            </a:r>
            <a:endParaRPr lang="en-GB" dirty="0">
              <a:solidFill>
                <a:prstClr val="black"/>
              </a:solidFill>
            </a:endParaRPr>
          </a:p>
          <a:p>
            <a:r>
              <a:rPr lang="en-GB" dirty="0" smtClean="0"/>
              <a:t>Bookkeeping </a:t>
            </a:r>
            <a:endParaRPr lang="en-GB" dirty="0"/>
          </a:p>
          <a:p>
            <a:pPr lvl="1"/>
            <a:r>
              <a:rPr lang="en-GB" dirty="0"/>
              <a:t>Keeps complete accounts/does not keep complete accounts</a:t>
            </a:r>
          </a:p>
          <a:p>
            <a:r>
              <a:rPr lang="en-GB" dirty="0"/>
              <a:t>Registration of enterprise</a:t>
            </a:r>
          </a:p>
          <a:p>
            <a:pPr lvl="1"/>
            <a:r>
              <a:rPr lang="en-GB" dirty="0"/>
              <a:t>Under specific forms of national legislation (question needs to specify the registration type)</a:t>
            </a:r>
          </a:p>
          <a:p>
            <a:pPr lvl="1"/>
            <a:r>
              <a:rPr lang="en-GB" dirty="0"/>
              <a:t>Identifies unregistered enterprises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402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A6A9-F87D-4743-A661-38AEC4FCC72E}" type="slidenum">
              <a:rPr lang="en-GB" smtClean="0"/>
              <a:pPr/>
              <a:t>14</a:t>
            </a:fld>
            <a:r>
              <a:rPr lang="en-GB" smtClean="0"/>
              <a:t> 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755687" y="55476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00B0F0"/>
                </a:solidFill>
              </a:rPr>
              <a:t>Model flow chart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085" name="Line 37"/>
          <p:cNvSpPr>
            <a:spLocks noChangeShapeType="1"/>
          </p:cNvSpPr>
          <p:nvPr/>
        </p:nvSpPr>
        <p:spPr bwMode="auto">
          <a:xfrm flipH="1">
            <a:off x="5989360" y="2310784"/>
            <a:ext cx="2813" cy="466345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4783984" y="5554528"/>
            <a:ext cx="3474294" cy="540000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 vert="horz" wrap="square" lIns="16200" tIns="9720" rIns="16200" bIns="9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i="1" dirty="0">
                <a:ea typeface="SimSun" pitchFamily="2" charset="-122"/>
                <a:cs typeface="Times New Roman" pitchFamily="18" charset="0"/>
              </a:rPr>
              <a:t>Works in the informal sector</a:t>
            </a:r>
            <a:endParaRPr lang="en-GB" sz="2800" i="1" dirty="0"/>
          </a:p>
        </p:txBody>
      </p:sp>
      <p:sp>
        <p:nvSpPr>
          <p:cNvPr id="2080" name="Line 32"/>
          <p:cNvSpPr>
            <a:spLocks noChangeShapeType="1"/>
          </p:cNvSpPr>
          <p:nvPr/>
        </p:nvSpPr>
        <p:spPr bwMode="auto">
          <a:xfrm flipH="1">
            <a:off x="1210355" y="2255149"/>
            <a:ext cx="8416" cy="1347792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593569" y="3795631"/>
            <a:ext cx="1115968" cy="540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6200" tIns="9720" rIns="16200" bIns="9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i="1" dirty="0" smtClean="0">
                <a:ea typeface="SimSun" pitchFamily="2" charset="-122"/>
                <a:cs typeface="Times New Roman" pitchFamily="18" charset="0"/>
              </a:rPr>
              <a:t>Works in households </a:t>
            </a:r>
            <a:endParaRPr lang="en-GB" sz="2800" dirty="0"/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1795920" y="5986576"/>
            <a:ext cx="2736303" cy="5400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vert="horz" wrap="square" lIns="16200" tIns="9720" rIns="16200" bIns="9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i="1" dirty="0" smtClean="0">
                <a:ea typeface="SimSun" pitchFamily="2" charset="-122"/>
                <a:cs typeface="Times New Roman" pitchFamily="18" charset="0"/>
              </a:rPr>
              <a:t>Works in the formal </a:t>
            </a:r>
            <a:r>
              <a:rPr lang="en-GB" sz="1600" i="1" dirty="0">
                <a:ea typeface="SimSun" pitchFamily="2" charset="-122"/>
                <a:cs typeface="Times New Roman" pitchFamily="18" charset="0"/>
              </a:rPr>
              <a:t>sector</a:t>
            </a:r>
            <a:endParaRPr lang="en-GB" sz="2800" dirty="0"/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 flipH="1">
            <a:off x="3319768" y="3735376"/>
            <a:ext cx="0" cy="2160240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>
            <a:off x="7289404" y="3826336"/>
            <a:ext cx="0" cy="1134116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3524109" y="4107886"/>
            <a:ext cx="3577737" cy="360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vert="horz" wrap="square" lIns="16200" tIns="9720" rIns="16200" bIns="9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ea typeface="SimSun" pitchFamily="2" charset="-122"/>
                <a:cs typeface="Times New Roman" pitchFamily="18" charset="0"/>
              </a:rPr>
              <a:t>Q5. Registration</a:t>
            </a:r>
            <a:endParaRPr lang="en-GB" sz="1100" dirty="0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6774560" y="4510412"/>
            <a:ext cx="0" cy="450040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2876039" y="3466296"/>
            <a:ext cx="4725008" cy="360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vert="horz" wrap="square" lIns="16200" tIns="9720" rIns="16200" bIns="9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ea typeface="SimSun" pitchFamily="2" charset="-122"/>
                <a:cs typeface="Times New Roman" pitchFamily="18" charset="0"/>
              </a:rPr>
              <a:t>Q4.  Bookkeeping</a:t>
            </a:r>
            <a:r>
              <a:rPr lang="en-GB" sz="1600" dirty="0">
                <a:ea typeface="SimSun" pitchFamily="2" charset="-122"/>
                <a:cs typeface="Times New Roman" pitchFamily="18" charset="0"/>
              </a:rPr>
              <a:t>    </a:t>
            </a:r>
            <a:endParaRPr lang="en-GB" sz="2800" dirty="0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4172182" y="4546417"/>
            <a:ext cx="0" cy="1440161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5981072" y="3135172"/>
            <a:ext cx="0" cy="324084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58133" y="2276872"/>
            <a:ext cx="79208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050" dirty="0">
                <a:ea typeface="SimSun" pitchFamily="2" charset="-122"/>
                <a:cs typeface="Times New Roman" pitchFamily="18" charset="0"/>
              </a:rPr>
              <a:t>6. Private household</a:t>
            </a:r>
            <a:endParaRPr lang="en-GB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2001047" y="2285453"/>
            <a:ext cx="6397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>
                <a:ea typeface="SimSun" pitchFamily="2" charset="-122"/>
                <a:cs typeface="Times New Roman" pitchFamily="18" charset="0"/>
              </a:rPr>
              <a:t>1,4,5 </a:t>
            </a:r>
            <a:endParaRPr lang="en-GB" sz="1050" dirty="0">
              <a:ea typeface="SimSun" pitchFamily="2" charset="-122"/>
              <a:cs typeface="Times New Roman" pitchFamily="18" charset="0"/>
            </a:endParaRPr>
          </a:p>
          <a:p>
            <a:r>
              <a:rPr lang="da-DK" sz="1050" dirty="0"/>
              <a:t>Gov, NGO, IO etc</a:t>
            </a:r>
            <a:endParaRPr lang="da-DK" sz="1050" dirty="0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47942" y="2223255"/>
            <a:ext cx="69480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050" dirty="0" smtClean="0">
                <a:ea typeface="SimSun" pitchFamily="2" charset="-122"/>
                <a:cs typeface="Times New Roman" pitchFamily="18" charset="0"/>
              </a:rPr>
              <a:t>2. Farm</a:t>
            </a:r>
            <a:endParaRPr lang="en-GB" sz="1050" dirty="0"/>
          </a:p>
        </p:txBody>
      </p:sp>
      <p:sp>
        <p:nvSpPr>
          <p:cNvPr id="37" name="Text Box 38"/>
          <p:cNvSpPr txBox="1">
            <a:spLocks noChangeArrowheads="1"/>
          </p:cNvSpPr>
          <p:nvPr/>
        </p:nvSpPr>
        <p:spPr bwMode="auto">
          <a:xfrm>
            <a:off x="1158133" y="1801865"/>
            <a:ext cx="7740651" cy="4094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vert="horz" wrap="square" lIns="16200" tIns="9720" rIns="16200" bIns="9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ea typeface="SimSun" pitchFamily="2" charset="-122"/>
                <a:cs typeface="Times New Roman" pitchFamily="18" charset="0"/>
              </a:rPr>
              <a:t>Q1. Institutional sector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750793" y="3768416"/>
            <a:ext cx="708394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>
                <a:ea typeface="SimSun" pitchFamily="2" charset="-122"/>
                <a:cs typeface="Times New Roman" pitchFamily="18" charset="0"/>
              </a:rPr>
              <a:t>1,2,3. </a:t>
            </a:r>
            <a:r>
              <a:rPr lang="en-GB" sz="1050" dirty="0" err="1" smtClean="0">
                <a:ea typeface="SimSun" pitchFamily="2" charset="-122"/>
                <a:cs typeface="Times New Roman" pitchFamily="18" charset="0"/>
              </a:rPr>
              <a:t>Completeaccounts</a:t>
            </a:r>
            <a:endParaRPr lang="en-GB" sz="1050" dirty="0"/>
          </a:p>
        </p:txBody>
      </p:sp>
      <p:sp>
        <p:nvSpPr>
          <p:cNvPr id="17" name="Rectangle 16"/>
          <p:cNvSpPr/>
          <p:nvPr/>
        </p:nvSpPr>
        <p:spPr>
          <a:xfrm>
            <a:off x="4356302" y="3811715"/>
            <a:ext cx="223224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>
                <a:ea typeface="SimSun" pitchFamily="2" charset="-122"/>
                <a:cs typeface="Times New Roman" pitchFamily="18" charset="0"/>
              </a:rPr>
              <a:t>4. Does not keep accounts</a:t>
            </a:r>
            <a:endParaRPr lang="en-GB" sz="1050" dirty="0"/>
          </a:p>
        </p:txBody>
      </p:sp>
      <p:sp>
        <p:nvSpPr>
          <p:cNvPr id="18" name="Rectangle 17"/>
          <p:cNvSpPr/>
          <p:nvPr/>
        </p:nvSpPr>
        <p:spPr>
          <a:xfrm>
            <a:off x="6209049" y="4434622"/>
            <a:ext cx="60305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dirty="0">
                <a:ea typeface="SimSun" pitchFamily="2" charset="-122"/>
                <a:cs typeface="Times New Roman" pitchFamily="18" charset="0"/>
              </a:rPr>
              <a:t>3 Other</a:t>
            </a:r>
            <a:endParaRPr lang="en-GB" sz="1050" dirty="0"/>
          </a:p>
        </p:txBody>
      </p:sp>
      <p:sp>
        <p:nvSpPr>
          <p:cNvPr id="19" name="Rectangle 18"/>
          <p:cNvSpPr/>
          <p:nvPr/>
        </p:nvSpPr>
        <p:spPr>
          <a:xfrm>
            <a:off x="4623428" y="4419338"/>
            <a:ext cx="142096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50" dirty="0">
                <a:ea typeface="SimSun" pitchFamily="2" charset="-122"/>
                <a:cs typeface="Times New Roman" pitchFamily="18" charset="0"/>
              </a:rPr>
              <a:t>=1 not registered at national level</a:t>
            </a:r>
          </a:p>
        </p:txBody>
      </p:sp>
      <p:sp>
        <p:nvSpPr>
          <p:cNvPr id="51" name="Line 20"/>
          <p:cNvSpPr>
            <a:spLocks noChangeShapeType="1"/>
          </p:cNvSpPr>
          <p:nvPr/>
        </p:nvSpPr>
        <p:spPr bwMode="auto">
          <a:xfrm>
            <a:off x="6008386" y="4546416"/>
            <a:ext cx="0" cy="1008112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792671" y="2245430"/>
            <a:ext cx="9573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GB" sz="1050" dirty="0" smtClean="0">
                <a:ea typeface="SimSun" pitchFamily="2" charset="-122"/>
                <a:cs typeface="Times New Roman" pitchFamily="18" charset="0"/>
              </a:rPr>
              <a:t>7,8. Other, DK</a:t>
            </a:r>
            <a:endParaRPr lang="en-GB" sz="1050" dirty="0"/>
          </a:p>
        </p:txBody>
      </p:sp>
      <p:sp>
        <p:nvSpPr>
          <p:cNvPr id="62" name="Line 37"/>
          <p:cNvSpPr>
            <a:spLocks noChangeShapeType="1"/>
          </p:cNvSpPr>
          <p:nvPr/>
        </p:nvSpPr>
        <p:spPr bwMode="auto">
          <a:xfrm flipH="1">
            <a:off x="7817173" y="3182524"/>
            <a:ext cx="8071" cy="1742391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358771" y="4384833"/>
            <a:ext cx="89112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50" dirty="0">
                <a:ea typeface="SimSun" pitchFamily="2" charset="-122"/>
                <a:cs typeface="Times New Roman" pitchFamily="18" charset="0"/>
              </a:rPr>
              <a:t>=2 registered at national level</a:t>
            </a:r>
          </a:p>
        </p:txBody>
      </p:sp>
      <p:sp>
        <p:nvSpPr>
          <p:cNvPr id="70" name="Text Box 33"/>
          <p:cNvSpPr txBox="1">
            <a:spLocks noChangeArrowheads="1"/>
          </p:cNvSpPr>
          <p:nvPr/>
        </p:nvSpPr>
        <p:spPr bwMode="auto">
          <a:xfrm>
            <a:off x="6381920" y="4942520"/>
            <a:ext cx="2776725" cy="540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16200" tIns="9720" rIns="16200" bIns="9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i="1" dirty="0">
                <a:ea typeface="SimSun" pitchFamily="2" charset="-122"/>
                <a:cs typeface="Times New Roman" pitchFamily="18" charset="0"/>
              </a:rPr>
              <a:t>Unclassifiable !!!</a:t>
            </a:r>
            <a:endParaRPr lang="en-GB" sz="2800" i="1" dirty="0"/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2782303" y="2869322"/>
            <a:ext cx="5061351" cy="360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vert="horz" wrap="square" lIns="16200" tIns="9720" rIns="16200" bIns="9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ea typeface="SimSun" pitchFamily="2" charset="-122"/>
                <a:cs typeface="Times New Roman" pitchFamily="18" charset="0"/>
              </a:rPr>
              <a:t>Q3. Incorporated/Unincorporated</a:t>
            </a:r>
          </a:p>
        </p:txBody>
      </p:sp>
      <p:cxnSp>
        <p:nvCxnSpPr>
          <p:cNvPr id="42" name="Elbow Connector 41"/>
          <p:cNvCxnSpPr/>
          <p:nvPr/>
        </p:nvCxnSpPr>
        <p:spPr>
          <a:xfrm rot="5400000">
            <a:off x="1280232" y="4440509"/>
            <a:ext cx="2736509" cy="330921"/>
          </a:xfrm>
          <a:prstGeom prst="bentConnector3">
            <a:avLst>
              <a:gd name="adj1" fmla="val 29951"/>
            </a:avLst>
          </a:prstGeom>
          <a:noFill/>
          <a:ln w="19050">
            <a:solidFill>
              <a:srgbClr val="0070C0"/>
            </a:solidFill>
            <a:round/>
            <a:headEnd/>
            <a:tailEnd type="arrow" w="med" len="med"/>
          </a:ln>
        </p:spPr>
      </p:cxnSp>
      <p:sp>
        <p:nvSpPr>
          <p:cNvPr id="54" name="Line 37"/>
          <p:cNvSpPr>
            <a:spLocks noChangeShapeType="1"/>
          </p:cNvSpPr>
          <p:nvPr/>
        </p:nvSpPr>
        <p:spPr bwMode="auto">
          <a:xfrm flipH="1">
            <a:off x="8681865" y="2245430"/>
            <a:ext cx="22463" cy="2715022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813947" y="3205340"/>
            <a:ext cx="103105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dirty="0">
                <a:ea typeface="SimSun" pitchFamily="2" charset="-122"/>
                <a:cs typeface="Times New Roman" pitchFamily="18" charset="0"/>
              </a:rPr>
              <a:t>1. Incorporated</a:t>
            </a:r>
            <a:endParaRPr lang="en-GB" sz="1050" dirty="0"/>
          </a:p>
        </p:txBody>
      </p:sp>
      <p:sp>
        <p:nvSpPr>
          <p:cNvPr id="58" name="Rectangle 57"/>
          <p:cNvSpPr/>
          <p:nvPr/>
        </p:nvSpPr>
        <p:spPr>
          <a:xfrm>
            <a:off x="4665074" y="3220911"/>
            <a:ext cx="118494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dirty="0">
                <a:ea typeface="SimSun" pitchFamily="2" charset="-122"/>
                <a:cs typeface="Times New Roman" pitchFamily="18" charset="0"/>
              </a:rPr>
              <a:t>2. Unincorporated</a:t>
            </a:r>
            <a:endParaRPr lang="en-GB" sz="1050" dirty="0"/>
          </a:p>
        </p:txBody>
      </p:sp>
      <p:sp>
        <p:nvSpPr>
          <p:cNvPr id="59" name="Rectangle 58"/>
          <p:cNvSpPr/>
          <p:nvPr/>
        </p:nvSpPr>
        <p:spPr>
          <a:xfrm>
            <a:off x="6956498" y="3229388"/>
            <a:ext cx="91884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dirty="0">
                <a:ea typeface="SimSun" pitchFamily="2" charset="-122"/>
                <a:cs typeface="Times New Roman" pitchFamily="18" charset="0"/>
              </a:rPr>
              <a:t>3.Don’t know</a:t>
            </a:r>
            <a:endParaRPr lang="en-GB" sz="1050" dirty="0"/>
          </a:p>
        </p:txBody>
      </p:sp>
      <p:sp>
        <p:nvSpPr>
          <p:cNvPr id="60" name="Line 12"/>
          <p:cNvSpPr>
            <a:spLocks noChangeShapeType="1"/>
          </p:cNvSpPr>
          <p:nvPr/>
        </p:nvSpPr>
        <p:spPr bwMode="auto">
          <a:xfrm>
            <a:off x="5992174" y="3813664"/>
            <a:ext cx="0" cy="324084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6451169" y="3817452"/>
            <a:ext cx="91884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dirty="0">
                <a:ea typeface="SimSun" pitchFamily="2" charset="-122"/>
                <a:cs typeface="Times New Roman" pitchFamily="18" charset="0"/>
              </a:rPr>
              <a:t>5.Don’t know</a:t>
            </a:r>
            <a:endParaRPr lang="en-GB" sz="1050" dirty="0"/>
          </a:p>
        </p:txBody>
      </p:sp>
      <p:sp>
        <p:nvSpPr>
          <p:cNvPr id="46" name="TextBox 45"/>
          <p:cNvSpPr txBox="1"/>
          <p:nvPr/>
        </p:nvSpPr>
        <p:spPr>
          <a:xfrm>
            <a:off x="6033977" y="2218622"/>
            <a:ext cx="173630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050" dirty="0" smtClean="0">
                <a:ea typeface="SimSun" pitchFamily="2" charset="-122"/>
                <a:cs typeface="Times New Roman" pitchFamily="18" charset="0"/>
              </a:rPr>
              <a:t>3. Private </a:t>
            </a:r>
            <a:r>
              <a:rPr lang="en-GB" sz="1050" dirty="0">
                <a:ea typeface="SimSun" pitchFamily="2" charset="-122"/>
                <a:cs typeface="Times New Roman" pitchFamily="18" charset="0"/>
              </a:rPr>
              <a:t>business</a:t>
            </a:r>
            <a:endParaRPr lang="en-GB" sz="1050" dirty="0"/>
          </a:p>
        </p:txBody>
      </p:sp>
      <p:sp>
        <p:nvSpPr>
          <p:cNvPr id="47" name="Line 37"/>
          <p:cNvSpPr>
            <a:spLocks noChangeShapeType="1"/>
          </p:cNvSpPr>
          <p:nvPr/>
        </p:nvSpPr>
        <p:spPr bwMode="auto">
          <a:xfrm flipH="1">
            <a:off x="3970273" y="2276872"/>
            <a:ext cx="0" cy="500258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951283" y="2289548"/>
            <a:ext cx="18050" cy="3618744"/>
          </a:xfrm>
          <a:prstGeom prst="straightConnector1">
            <a:avLst/>
          </a:prstGeom>
          <a:noFill/>
          <a:ln w="19050">
            <a:solidFill>
              <a:srgbClr val="0070C0"/>
            </a:solidFill>
            <a:round/>
            <a:headEnd/>
            <a:tailEnd type="arrow" w="med" len="med"/>
          </a:ln>
        </p:spPr>
      </p:cxn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180306" y="1051169"/>
            <a:ext cx="8767159" cy="4094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vert="horz" wrap="square" lIns="16200" tIns="9720" rIns="16200" bIns="9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a-DK" sz="1600" b="1" dirty="0" smtClean="0">
                <a:ea typeface="SimSun" pitchFamily="2" charset="-122"/>
                <a:cs typeface="Times New Roman" pitchFamily="18" charset="0"/>
              </a:rPr>
              <a:t>Marked production</a:t>
            </a:r>
            <a:endParaRPr lang="en-GB" sz="1600" b="1" dirty="0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643005" y="1482342"/>
            <a:ext cx="69480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050" dirty="0" smtClean="0">
                <a:ea typeface="SimSun" pitchFamily="2" charset="-122"/>
                <a:cs typeface="Times New Roman" pitchFamily="18" charset="0"/>
              </a:rPr>
              <a:t>Yes</a:t>
            </a:r>
            <a:endParaRPr lang="en-GB" sz="1050" dirty="0"/>
          </a:p>
        </p:txBody>
      </p:sp>
      <p:sp>
        <p:nvSpPr>
          <p:cNvPr id="52" name="TextBox 51"/>
          <p:cNvSpPr txBox="1"/>
          <p:nvPr/>
        </p:nvSpPr>
        <p:spPr>
          <a:xfrm>
            <a:off x="324209" y="1547949"/>
            <a:ext cx="69480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050" dirty="0" smtClean="0">
                <a:ea typeface="SimSun" pitchFamily="2" charset="-122"/>
                <a:cs typeface="Times New Roman" pitchFamily="18" charset="0"/>
              </a:rPr>
              <a:t>No</a:t>
            </a:r>
            <a:endParaRPr lang="en-GB" sz="1050" dirty="0"/>
          </a:p>
        </p:txBody>
      </p:sp>
      <p:sp>
        <p:nvSpPr>
          <p:cNvPr id="57" name="Line 32"/>
          <p:cNvSpPr>
            <a:spLocks noChangeShapeType="1"/>
          </p:cNvSpPr>
          <p:nvPr/>
        </p:nvSpPr>
        <p:spPr bwMode="auto">
          <a:xfrm flipH="1">
            <a:off x="671610" y="1521530"/>
            <a:ext cx="8416" cy="2213846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cxnSp>
        <p:nvCxnSpPr>
          <p:cNvPr id="15" name="Straight Arrow Connector 14"/>
          <p:cNvCxnSpPr>
            <a:stCxn id="50" idx="0"/>
            <a:endCxn id="50" idx="2"/>
          </p:cNvCxnSpPr>
          <p:nvPr/>
        </p:nvCxnSpPr>
        <p:spPr>
          <a:xfrm>
            <a:off x="4990406" y="1482342"/>
            <a:ext cx="0" cy="253916"/>
          </a:xfrm>
          <a:prstGeom prst="straightConnector1">
            <a:avLst/>
          </a:prstGeom>
          <a:noFill/>
          <a:ln w="19050">
            <a:solidFill>
              <a:srgbClr val="0070C0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736565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7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47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47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47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5" grpId="0" animBg="1"/>
      <p:bldP spid="2081" grpId="0" animBg="1"/>
      <p:bldP spid="2080" grpId="0" animBg="1"/>
      <p:bldP spid="2078" grpId="0" animBg="1"/>
      <p:bldP spid="2077" grpId="0" animBg="1"/>
      <p:bldP spid="2076" grpId="0" animBg="1"/>
      <p:bldP spid="2075" grpId="0" animBg="1"/>
      <p:bldP spid="2072" grpId="0" animBg="1"/>
      <p:bldP spid="2071" grpId="0" animBg="1"/>
      <p:bldP spid="2069" grpId="0" animBg="1"/>
      <p:bldP spid="2068" grpId="0" animBg="1"/>
      <p:bldP spid="2060" grpId="0" animBg="1"/>
      <p:bldP spid="9" grpId="0"/>
      <p:bldP spid="10" grpId="0"/>
      <p:bldP spid="11" grpId="0"/>
      <p:bldP spid="37" grpId="0" animBg="1"/>
      <p:bldP spid="14" grpId="0"/>
      <p:bldP spid="17" grpId="0"/>
      <p:bldP spid="18" grpId="0"/>
      <p:bldP spid="19" grpId="0"/>
      <p:bldP spid="51" grpId="0" animBg="1"/>
      <p:bldP spid="56" grpId="0"/>
      <p:bldP spid="62" grpId="0" animBg="1"/>
      <p:bldP spid="69" grpId="0"/>
      <p:bldP spid="70" grpId="0" animBg="1"/>
      <p:bldP spid="39" grpId="0" animBg="1"/>
      <p:bldP spid="54" grpId="0" animBg="1"/>
      <p:bldP spid="55" grpId="0"/>
      <p:bldP spid="58" grpId="0"/>
      <p:bldP spid="59" grpId="0"/>
      <p:bldP spid="60" grpId="0" animBg="1"/>
      <p:bldP spid="63" grpId="0"/>
      <p:bldP spid="46" grpId="0"/>
      <p:bldP spid="47" grpId="0" animBg="1"/>
      <p:bldP spid="49" grpId="0" animBg="1"/>
      <p:bldP spid="50" grpId="0"/>
      <p:bldP spid="52" grpId="0"/>
      <p:bldP spid="5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Department of Statistics</a:t>
            </a:r>
          </a:p>
          <a:p>
            <a:r>
              <a:rPr lang="en-GB" smtClean="0"/>
              <a:t>International Labour Office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67CFE-2AD4-4F2F-9F31-94AB54646571}" type="slidenum">
              <a:rPr lang="en-GB" smtClean="0"/>
              <a:t>15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68312" y="260648"/>
            <a:ext cx="8229600" cy="1143000"/>
          </a:xfrm>
        </p:spPr>
        <p:txBody>
          <a:bodyPr/>
          <a:lstStyle/>
          <a:p>
            <a:r>
              <a:rPr lang="en-GB" dirty="0">
                <a:solidFill>
                  <a:srgbClr val="00B0F0"/>
                </a:solidFill>
              </a:rPr>
              <a:t>Unclassifiable</a:t>
            </a:r>
          </a:p>
        </p:txBody>
      </p:sp>
      <p:pic>
        <p:nvPicPr>
          <p:cNvPr id="3074" name="Picture 2" descr="Billedresultat for sort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574" y="1828944"/>
            <a:ext cx="4248472" cy="412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763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A6A9-F87D-4743-A661-38AEC4FCC72E}" type="slidenum">
              <a:rPr lang="en-GB" smtClean="0"/>
              <a:pPr/>
              <a:t>16</a:t>
            </a:fld>
            <a:r>
              <a:rPr lang="en-GB" smtClean="0"/>
              <a:t> 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915194" y="-7574"/>
            <a:ext cx="8229600" cy="827291"/>
          </a:xfrm>
        </p:spPr>
        <p:txBody>
          <a:bodyPr/>
          <a:lstStyle/>
          <a:p>
            <a:r>
              <a:rPr lang="en-GB" dirty="0">
                <a:solidFill>
                  <a:srgbClr val="00B0F0"/>
                </a:solidFill>
              </a:rPr>
              <a:t>Flow chart II</a:t>
            </a:r>
            <a:endParaRPr lang="en-US" dirty="0"/>
          </a:p>
        </p:txBody>
      </p:sp>
      <p:sp>
        <p:nvSpPr>
          <p:cNvPr id="2085" name="Line 37"/>
          <p:cNvSpPr>
            <a:spLocks noChangeShapeType="1"/>
          </p:cNvSpPr>
          <p:nvPr/>
        </p:nvSpPr>
        <p:spPr bwMode="auto">
          <a:xfrm flipH="1">
            <a:off x="4549941" y="1746364"/>
            <a:ext cx="0" cy="338874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4410930" y="6176138"/>
            <a:ext cx="4733864" cy="673242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 vert="horz" wrap="square" lIns="16200" tIns="9720" rIns="16200" bIns="9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i="1" dirty="0">
                <a:ea typeface="SimSun" pitchFamily="2" charset="-122"/>
                <a:cs typeface="Times New Roman" pitchFamily="18" charset="0"/>
              </a:rPr>
              <a:t>Informal sector</a:t>
            </a:r>
            <a:endParaRPr lang="en-GB" sz="2800" i="1" dirty="0"/>
          </a:p>
        </p:txBody>
      </p:sp>
      <p:sp>
        <p:nvSpPr>
          <p:cNvPr id="2080" name="Line 32"/>
          <p:cNvSpPr>
            <a:spLocks noChangeShapeType="1"/>
          </p:cNvSpPr>
          <p:nvPr/>
        </p:nvSpPr>
        <p:spPr bwMode="auto">
          <a:xfrm flipH="1">
            <a:off x="1296432" y="1759254"/>
            <a:ext cx="14954" cy="1561735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528406" y="3334161"/>
            <a:ext cx="1555434" cy="119976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vert="horz" wrap="square" lIns="16200" tIns="9720" rIns="16200" bIns="9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i="1" dirty="0">
                <a:ea typeface="SimSun" pitchFamily="2" charset="-122"/>
                <a:cs typeface="Times New Roman" pitchFamily="18" charset="0"/>
              </a:rPr>
              <a:t>Households </a:t>
            </a:r>
            <a:r>
              <a:rPr lang="en-GB" sz="1400" i="1" dirty="0">
                <a:ea typeface="SimSun" pitchFamily="2" charset="-122"/>
                <a:cs typeface="Times New Roman" pitchFamily="18" charset="0"/>
              </a:rPr>
              <a:t>(producing exclusively for own final use)</a:t>
            </a:r>
            <a:endParaRPr lang="en-GB" sz="2400" dirty="0"/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1439486" y="6154106"/>
            <a:ext cx="2580634" cy="70389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vert="horz" wrap="square" lIns="16200" tIns="9720" rIns="16200" bIns="9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i="1" dirty="0">
                <a:ea typeface="SimSun" pitchFamily="2" charset="-122"/>
                <a:cs typeface="Times New Roman" pitchFamily="18" charset="0"/>
              </a:rPr>
              <a:t>Formal sector</a:t>
            </a:r>
            <a:endParaRPr lang="en-GB" sz="2800" dirty="0"/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2552810" y="2852936"/>
            <a:ext cx="6484481" cy="360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vert="horz" wrap="square" lIns="16200" tIns="9720" rIns="16200" bIns="9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ea typeface="SimSun" pitchFamily="2" charset="-122"/>
                <a:cs typeface="Times New Roman" pitchFamily="18" charset="0"/>
              </a:rPr>
              <a:t>Registration</a:t>
            </a:r>
            <a:endParaRPr lang="en-GB" sz="1100" dirty="0"/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2125058" y="2132856"/>
            <a:ext cx="6912232" cy="360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vert="horz" wrap="square" lIns="16200" tIns="9720" rIns="16200" bIns="9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ea typeface="SimSun" pitchFamily="2" charset="-122"/>
                <a:cs typeface="Times New Roman" pitchFamily="18" charset="0"/>
              </a:rPr>
              <a:t>Bookkeeping</a:t>
            </a:r>
            <a:r>
              <a:rPr lang="en-GB" sz="1600" dirty="0">
                <a:ea typeface="SimSun" pitchFamily="2" charset="-122"/>
                <a:cs typeface="Times New Roman" pitchFamily="18" charset="0"/>
              </a:rPr>
              <a:t>    </a:t>
            </a:r>
            <a:endParaRPr lang="en-GB" sz="2800" dirty="0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 flipH="1">
            <a:off x="2726402" y="3212937"/>
            <a:ext cx="10188" cy="2941169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57804" y="1708052"/>
            <a:ext cx="79208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050" dirty="0">
                <a:ea typeface="SimSun" pitchFamily="2" charset="-122"/>
                <a:cs typeface="Times New Roman" pitchFamily="18" charset="0"/>
              </a:rPr>
              <a:t>Private household</a:t>
            </a:r>
            <a:endParaRPr lang="en-GB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210503" y="1694915"/>
            <a:ext cx="103910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50" dirty="0"/>
              <a:t>Government, Corporations, NGO, IO etc</a:t>
            </a:r>
            <a:endParaRPr lang="da-DK" sz="1050" dirty="0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12718" y="1683202"/>
            <a:ext cx="180042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050" dirty="0">
                <a:ea typeface="SimSun" pitchFamily="2" charset="-122"/>
                <a:cs typeface="Times New Roman" pitchFamily="18" charset="0"/>
              </a:rPr>
              <a:t>Farm or private business (unincorporated)</a:t>
            </a:r>
            <a:endParaRPr lang="en-GB" sz="1050" dirty="0"/>
          </a:p>
        </p:txBody>
      </p:sp>
      <p:sp>
        <p:nvSpPr>
          <p:cNvPr id="37" name="Text Box 38"/>
          <p:cNvSpPr txBox="1">
            <a:spLocks noChangeArrowheads="1"/>
          </p:cNvSpPr>
          <p:nvPr/>
        </p:nvSpPr>
        <p:spPr bwMode="auto">
          <a:xfrm>
            <a:off x="130752" y="1322271"/>
            <a:ext cx="8913140" cy="360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vert="horz" wrap="square" lIns="16200" tIns="9720" rIns="16200" bIns="9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ea typeface="SimSun" pitchFamily="2" charset="-122"/>
                <a:cs typeface="Times New Roman" pitchFamily="18" charset="0"/>
              </a:rPr>
              <a:t>Institutional sector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196531" y="2492896"/>
            <a:ext cx="181279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>
                <a:ea typeface="SimSun" pitchFamily="2" charset="-122"/>
                <a:cs typeface="Times New Roman" pitchFamily="18" charset="0"/>
              </a:rPr>
              <a:t>Keeps  accounts for reporting to the Government</a:t>
            </a:r>
            <a:endParaRPr lang="en-GB" sz="1050" dirty="0"/>
          </a:p>
        </p:txBody>
      </p:sp>
      <p:sp>
        <p:nvSpPr>
          <p:cNvPr id="17" name="Rectangle 16"/>
          <p:cNvSpPr/>
          <p:nvPr/>
        </p:nvSpPr>
        <p:spPr>
          <a:xfrm>
            <a:off x="4636638" y="2455420"/>
            <a:ext cx="142052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>
                <a:ea typeface="SimSun" pitchFamily="2" charset="-122"/>
                <a:cs typeface="Times New Roman" pitchFamily="18" charset="0"/>
              </a:rPr>
              <a:t>Does not keep accounts</a:t>
            </a:r>
            <a:endParaRPr lang="en-GB" sz="1050" dirty="0"/>
          </a:p>
        </p:txBody>
      </p:sp>
      <p:sp>
        <p:nvSpPr>
          <p:cNvPr id="19" name="Rectangle 18"/>
          <p:cNvSpPr/>
          <p:nvPr/>
        </p:nvSpPr>
        <p:spPr>
          <a:xfrm>
            <a:off x="3888719" y="3176972"/>
            <a:ext cx="142096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50" dirty="0">
                <a:ea typeface="SimSun" pitchFamily="2" charset="-122"/>
                <a:cs typeface="Times New Roman" pitchFamily="18" charset="0"/>
              </a:rPr>
              <a:t>Not registered at national level</a:t>
            </a:r>
          </a:p>
        </p:txBody>
      </p:sp>
      <p:cxnSp>
        <p:nvCxnSpPr>
          <p:cNvPr id="30" name="Elbow Connector 29"/>
          <p:cNvCxnSpPr/>
          <p:nvPr/>
        </p:nvCxnSpPr>
        <p:spPr>
          <a:xfrm rot="16200000" flipH="1">
            <a:off x="-1084188" y="3039935"/>
            <a:ext cx="4370094" cy="1808733"/>
          </a:xfrm>
          <a:prstGeom prst="bentConnector3">
            <a:avLst>
              <a:gd name="adj1" fmla="val 67814"/>
            </a:avLst>
          </a:prstGeom>
          <a:noFill/>
          <a:ln w="19050">
            <a:solidFill>
              <a:srgbClr val="0070C0"/>
            </a:solidFill>
            <a:round/>
            <a:headEnd/>
            <a:tailEnd type="arrow" w="med" len="med"/>
          </a:ln>
        </p:spPr>
      </p:cxnSp>
      <p:sp>
        <p:nvSpPr>
          <p:cNvPr id="69" name="Rectangle 68"/>
          <p:cNvSpPr/>
          <p:nvPr/>
        </p:nvSpPr>
        <p:spPr>
          <a:xfrm>
            <a:off x="2700587" y="3176972"/>
            <a:ext cx="136767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50" dirty="0">
                <a:ea typeface="SimSun" pitchFamily="2" charset="-122"/>
                <a:cs typeface="Times New Roman" pitchFamily="18" charset="0"/>
              </a:rPr>
              <a:t>Registered at national level</a:t>
            </a:r>
          </a:p>
        </p:txBody>
      </p:sp>
      <p:sp>
        <p:nvSpPr>
          <p:cNvPr id="60" name="Line 12"/>
          <p:cNvSpPr>
            <a:spLocks noChangeShapeType="1"/>
          </p:cNvSpPr>
          <p:nvPr/>
        </p:nvSpPr>
        <p:spPr bwMode="auto">
          <a:xfrm>
            <a:off x="4572794" y="2492896"/>
            <a:ext cx="0" cy="340546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47" name="Line 37"/>
          <p:cNvSpPr>
            <a:spLocks noChangeShapeType="1"/>
          </p:cNvSpPr>
          <p:nvPr/>
        </p:nvSpPr>
        <p:spPr bwMode="auto">
          <a:xfrm flipH="1">
            <a:off x="7957170" y="1770042"/>
            <a:ext cx="0" cy="328658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50" name="Line 37"/>
          <p:cNvSpPr>
            <a:spLocks noChangeShapeType="1"/>
          </p:cNvSpPr>
          <p:nvPr/>
        </p:nvSpPr>
        <p:spPr bwMode="auto">
          <a:xfrm flipH="1">
            <a:off x="7957170" y="2492856"/>
            <a:ext cx="0" cy="360314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014476" y="1715118"/>
            <a:ext cx="103456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050" dirty="0">
                <a:ea typeface="SimSun" pitchFamily="2" charset="-122"/>
                <a:cs typeface="Times New Roman" pitchFamily="18" charset="0"/>
              </a:rPr>
              <a:t>Other, DK, NA, Not asked</a:t>
            </a:r>
            <a:endParaRPr lang="en-GB" sz="1050" dirty="0"/>
          </a:p>
        </p:txBody>
      </p:sp>
      <p:sp>
        <p:nvSpPr>
          <p:cNvPr id="79" name="Line 12"/>
          <p:cNvSpPr>
            <a:spLocks noChangeShapeType="1"/>
          </p:cNvSpPr>
          <p:nvPr/>
        </p:nvSpPr>
        <p:spPr bwMode="auto">
          <a:xfrm>
            <a:off x="7993174" y="3221327"/>
            <a:ext cx="0" cy="332469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002728" y="2456892"/>
            <a:ext cx="103456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050" dirty="0">
                <a:ea typeface="SimSun" pitchFamily="2" charset="-122"/>
                <a:cs typeface="Times New Roman" pitchFamily="18" charset="0"/>
              </a:rPr>
              <a:t>Other, DK, NA, Not asked</a:t>
            </a:r>
            <a:endParaRPr lang="en-GB" sz="1050" dirty="0"/>
          </a:p>
        </p:txBody>
      </p:sp>
      <p:sp>
        <p:nvSpPr>
          <p:cNvPr id="59" name="TextBox 58"/>
          <p:cNvSpPr txBox="1"/>
          <p:nvPr/>
        </p:nvSpPr>
        <p:spPr>
          <a:xfrm>
            <a:off x="8002728" y="3176972"/>
            <a:ext cx="103456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050" dirty="0">
                <a:ea typeface="SimSun" pitchFamily="2" charset="-122"/>
                <a:cs typeface="Times New Roman" pitchFamily="18" charset="0"/>
              </a:rPr>
              <a:t>Other, DK, NA, Not asked</a:t>
            </a:r>
            <a:endParaRPr lang="en-GB" sz="1050" dirty="0"/>
          </a:p>
        </p:txBody>
      </p:sp>
      <p:sp>
        <p:nvSpPr>
          <p:cNvPr id="61" name="Text Box 36"/>
          <p:cNvSpPr txBox="1">
            <a:spLocks noChangeArrowheads="1"/>
          </p:cNvSpPr>
          <p:nvPr/>
        </p:nvSpPr>
        <p:spPr bwMode="auto">
          <a:xfrm>
            <a:off x="4536790" y="3573016"/>
            <a:ext cx="4507102" cy="360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9720" rIns="0" bIns="9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ea typeface="SimSun" pitchFamily="2" charset="-122"/>
                <a:cs typeface="Times New Roman" pitchFamily="18" charset="0"/>
              </a:rPr>
              <a:t>Status in employment </a:t>
            </a:r>
          </a:p>
        </p:txBody>
      </p:sp>
      <p:sp>
        <p:nvSpPr>
          <p:cNvPr id="62" name="Text Box 36"/>
          <p:cNvSpPr txBox="1">
            <a:spLocks noChangeArrowheads="1"/>
          </p:cNvSpPr>
          <p:nvPr/>
        </p:nvSpPr>
        <p:spPr bwMode="auto">
          <a:xfrm>
            <a:off x="4530188" y="4221128"/>
            <a:ext cx="3282966" cy="360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9720" rIns="0" bIns="9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ea typeface="SimSun" pitchFamily="2" charset="-122"/>
                <a:cs typeface="Times New Roman" pitchFamily="18" charset="0"/>
              </a:rPr>
              <a:t>Social security contribution</a:t>
            </a:r>
            <a:endParaRPr lang="en-GB" sz="3600" b="1" dirty="0"/>
          </a:p>
        </p:txBody>
      </p:sp>
      <p:sp>
        <p:nvSpPr>
          <p:cNvPr id="63" name="Rectangle 62"/>
          <p:cNvSpPr/>
          <p:nvPr/>
        </p:nvSpPr>
        <p:spPr>
          <a:xfrm>
            <a:off x="5095698" y="3933056"/>
            <a:ext cx="84524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50" dirty="0">
                <a:ea typeface="SimSun" pitchFamily="2" charset="-122"/>
                <a:cs typeface="Times New Roman" pitchFamily="18" charset="0"/>
              </a:rPr>
              <a:t>Employees</a:t>
            </a:r>
          </a:p>
        </p:txBody>
      </p:sp>
      <p:sp>
        <p:nvSpPr>
          <p:cNvPr id="65" name="Rectangle 64"/>
          <p:cNvSpPr/>
          <p:nvPr/>
        </p:nvSpPr>
        <p:spPr>
          <a:xfrm>
            <a:off x="8029179" y="3941962"/>
            <a:ext cx="70088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50" dirty="0">
                <a:ea typeface="SimSun" pitchFamily="2" charset="-122"/>
                <a:cs typeface="Times New Roman" pitchFamily="18" charset="0"/>
              </a:rPr>
              <a:t>Other</a:t>
            </a:r>
          </a:p>
        </p:txBody>
      </p:sp>
      <p:sp>
        <p:nvSpPr>
          <p:cNvPr id="66" name="Line 20"/>
          <p:cNvSpPr>
            <a:spLocks noChangeShapeType="1"/>
          </p:cNvSpPr>
          <p:nvPr/>
        </p:nvSpPr>
        <p:spPr bwMode="auto">
          <a:xfrm flipH="1">
            <a:off x="4860826" y="3933017"/>
            <a:ext cx="0" cy="271483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922345" y="4545124"/>
            <a:ext cx="42534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50" dirty="0">
                <a:ea typeface="SimSun" pitchFamily="2" charset="-122"/>
                <a:cs typeface="Times New Roman" pitchFamily="18" charset="0"/>
              </a:rPr>
              <a:t>Yes</a:t>
            </a:r>
          </a:p>
        </p:txBody>
      </p:sp>
      <p:sp>
        <p:nvSpPr>
          <p:cNvPr id="71" name="Rectangle 70"/>
          <p:cNvSpPr/>
          <p:nvPr/>
        </p:nvSpPr>
        <p:spPr>
          <a:xfrm>
            <a:off x="7375487" y="4564952"/>
            <a:ext cx="42534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50" dirty="0">
                <a:ea typeface="SimSun" pitchFamily="2" charset="-122"/>
                <a:cs typeface="Times New Roman" pitchFamily="18" charset="0"/>
              </a:rPr>
              <a:t>No</a:t>
            </a:r>
          </a:p>
        </p:txBody>
      </p:sp>
      <p:sp>
        <p:nvSpPr>
          <p:cNvPr id="74" name="Text Box 36"/>
          <p:cNvSpPr txBox="1">
            <a:spLocks noChangeArrowheads="1"/>
          </p:cNvSpPr>
          <p:nvPr/>
        </p:nvSpPr>
        <p:spPr bwMode="auto">
          <a:xfrm>
            <a:off x="5493139" y="5461100"/>
            <a:ext cx="3038619" cy="360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9720" rIns="0" bIns="9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ea typeface="SimSun" pitchFamily="2" charset="-122"/>
                <a:cs typeface="Times New Roman" pitchFamily="18" charset="0"/>
              </a:rPr>
              <a:t>Q6. Size</a:t>
            </a:r>
          </a:p>
        </p:txBody>
      </p:sp>
      <p:sp>
        <p:nvSpPr>
          <p:cNvPr id="75" name="Rectangle 74"/>
          <p:cNvSpPr/>
          <p:nvPr/>
        </p:nvSpPr>
        <p:spPr>
          <a:xfrm>
            <a:off x="6440249" y="5849929"/>
            <a:ext cx="108715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dirty="0">
                <a:ea typeface="SimSun" pitchFamily="2" charset="-122"/>
                <a:cs typeface="Times New Roman" pitchFamily="18" charset="0"/>
              </a:rPr>
              <a:t>6 or more, other</a:t>
            </a:r>
            <a:endParaRPr lang="en-GB" sz="1050" dirty="0"/>
          </a:p>
        </p:txBody>
      </p:sp>
      <p:sp>
        <p:nvSpPr>
          <p:cNvPr id="76" name="Rectangle 75"/>
          <p:cNvSpPr/>
          <p:nvPr/>
        </p:nvSpPr>
        <p:spPr>
          <a:xfrm>
            <a:off x="8096611" y="5832116"/>
            <a:ext cx="870295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>
                <a:ea typeface="SimSun" pitchFamily="2" charset="-122"/>
                <a:cs typeface="Times New Roman" pitchFamily="18" charset="0"/>
              </a:rPr>
              <a:t>5 or less</a:t>
            </a:r>
            <a:endParaRPr lang="en-GB" sz="1050" dirty="0"/>
          </a:p>
        </p:txBody>
      </p:sp>
      <p:sp>
        <p:nvSpPr>
          <p:cNvPr id="78" name="Text Box 36"/>
          <p:cNvSpPr txBox="1">
            <a:spLocks noChangeArrowheads="1"/>
          </p:cNvSpPr>
          <p:nvPr/>
        </p:nvSpPr>
        <p:spPr bwMode="auto">
          <a:xfrm>
            <a:off x="5390056" y="4833196"/>
            <a:ext cx="3647235" cy="360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9720" rIns="0" bIns="9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a-DK" sz="1600" b="1" dirty="0">
                <a:ea typeface="SimSun" pitchFamily="2" charset="-122"/>
                <a:cs typeface="Times New Roman" pitchFamily="18" charset="0"/>
              </a:rPr>
              <a:t>Place of work</a:t>
            </a:r>
            <a:endParaRPr lang="en-GB" sz="1600" b="1" dirty="0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5650173" y="5164269"/>
            <a:ext cx="813975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>
                <a:ea typeface="SimSun" pitchFamily="2" charset="-122"/>
                <a:cs typeface="Times New Roman" pitchFamily="18" charset="0"/>
              </a:rPr>
              <a:t>Other</a:t>
            </a:r>
            <a:endParaRPr lang="en-GB" sz="1050" dirty="0"/>
          </a:p>
        </p:txBody>
      </p:sp>
      <p:sp>
        <p:nvSpPr>
          <p:cNvPr id="83" name="Rectangle 82"/>
          <p:cNvSpPr/>
          <p:nvPr/>
        </p:nvSpPr>
        <p:spPr>
          <a:xfrm>
            <a:off x="7533527" y="5177733"/>
            <a:ext cx="124745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dirty="0">
                <a:ea typeface="SimSun" pitchFamily="2" charset="-122"/>
                <a:cs typeface="Times New Roman" pitchFamily="18" charset="0"/>
              </a:rPr>
              <a:t>Non-fixed </a:t>
            </a:r>
            <a:r>
              <a:rPr lang="en-GB" sz="1050" dirty="0"/>
              <a:t>premises</a:t>
            </a:r>
          </a:p>
        </p:txBody>
      </p:sp>
      <p:sp>
        <p:nvSpPr>
          <p:cNvPr id="84" name="Line 20"/>
          <p:cNvSpPr>
            <a:spLocks noChangeShapeType="1"/>
          </p:cNvSpPr>
          <p:nvPr/>
        </p:nvSpPr>
        <p:spPr bwMode="auto">
          <a:xfrm flipH="1">
            <a:off x="7993174" y="3935256"/>
            <a:ext cx="0" cy="894021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85" name="Line 20"/>
          <p:cNvSpPr>
            <a:spLocks noChangeShapeType="1"/>
          </p:cNvSpPr>
          <p:nvPr/>
        </p:nvSpPr>
        <p:spPr bwMode="auto">
          <a:xfrm>
            <a:off x="5633191" y="5197483"/>
            <a:ext cx="1" cy="299384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87" name="Line 37"/>
          <p:cNvSpPr>
            <a:spLocks noChangeShapeType="1"/>
          </p:cNvSpPr>
          <p:nvPr/>
        </p:nvSpPr>
        <p:spPr bwMode="auto">
          <a:xfrm flipH="1">
            <a:off x="7993174" y="5849930"/>
            <a:ext cx="0" cy="326209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88" name="Line 20"/>
          <p:cNvSpPr>
            <a:spLocks noChangeShapeType="1"/>
          </p:cNvSpPr>
          <p:nvPr/>
        </p:nvSpPr>
        <p:spPr bwMode="auto">
          <a:xfrm flipH="1">
            <a:off x="7381106" y="4581129"/>
            <a:ext cx="0" cy="271483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cxnSp>
        <p:nvCxnSpPr>
          <p:cNvPr id="24" name="Elbow Connector 23"/>
          <p:cNvCxnSpPr>
            <a:endCxn id="2068" idx="1"/>
          </p:cNvCxnSpPr>
          <p:nvPr/>
        </p:nvCxnSpPr>
        <p:spPr>
          <a:xfrm rot="10800000" flipV="1">
            <a:off x="2726404" y="4590034"/>
            <a:ext cx="2142205" cy="1564071"/>
          </a:xfrm>
          <a:prstGeom prst="bentConnector4">
            <a:avLst>
              <a:gd name="adj1" fmla="val -482"/>
              <a:gd name="adj2" fmla="val 85384"/>
            </a:avLst>
          </a:prstGeom>
          <a:noFill/>
          <a:ln w="19050">
            <a:solidFill>
              <a:srgbClr val="0070C0"/>
            </a:solidFill>
            <a:round/>
            <a:headEnd/>
            <a:tailEnd type="arrow" w="med" len="med"/>
          </a:ln>
        </p:spPr>
      </p:cxnSp>
      <p:cxnSp>
        <p:nvCxnSpPr>
          <p:cNvPr id="2061" name="Elbow Connector 2060"/>
          <p:cNvCxnSpPr/>
          <p:nvPr/>
        </p:nvCxnSpPr>
        <p:spPr>
          <a:xfrm rot="16200000" flipH="1">
            <a:off x="3222581" y="4067003"/>
            <a:ext cx="2932779" cy="1241424"/>
          </a:xfrm>
          <a:prstGeom prst="bentConnector3">
            <a:avLst>
              <a:gd name="adj1" fmla="val 81828"/>
            </a:avLst>
          </a:prstGeom>
          <a:noFill/>
          <a:ln w="19050">
            <a:solidFill>
              <a:srgbClr val="0070C0"/>
            </a:solidFill>
            <a:round/>
            <a:headEnd/>
            <a:tailEnd type="arrow" w="med" len="med"/>
          </a:ln>
        </p:spPr>
      </p:cxnSp>
      <p:cxnSp>
        <p:nvCxnSpPr>
          <p:cNvPr id="2066" name="Elbow Connector 2065"/>
          <p:cNvCxnSpPr/>
          <p:nvPr/>
        </p:nvCxnSpPr>
        <p:spPr>
          <a:xfrm rot="16200000" flipH="1">
            <a:off x="630842" y="4058545"/>
            <a:ext cx="3661249" cy="529871"/>
          </a:xfrm>
          <a:prstGeom prst="bentConnector3">
            <a:avLst/>
          </a:prstGeom>
          <a:noFill/>
          <a:ln w="19050">
            <a:solidFill>
              <a:srgbClr val="0070C0"/>
            </a:solidFill>
            <a:round/>
            <a:headEnd/>
            <a:tailEnd type="arrow" w="med" len="med"/>
          </a:ln>
        </p:spPr>
      </p:cxnSp>
      <p:cxnSp>
        <p:nvCxnSpPr>
          <p:cNvPr id="2083" name="Elbow Connector 2082"/>
          <p:cNvCxnSpPr>
            <a:endCxn id="2068" idx="1"/>
          </p:cNvCxnSpPr>
          <p:nvPr/>
        </p:nvCxnSpPr>
        <p:spPr>
          <a:xfrm rot="10800000" flipV="1">
            <a:off x="2726402" y="5849929"/>
            <a:ext cx="3502576" cy="304176"/>
          </a:xfrm>
          <a:prstGeom prst="bentConnector4">
            <a:avLst>
              <a:gd name="adj1" fmla="val -454"/>
              <a:gd name="adj2" fmla="val 24846"/>
            </a:avLst>
          </a:prstGeom>
          <a:noFill/>
          <a:ln w="19050">
            <a:solidFill>
              <a:srgbClr val="0070C0"/>
            </a:solidFill>
            <a:round/>
            <a:headEnd/>
            <a:tailEnd type="arrow" w="med" len="med"/>
          </a:ln>
        </p:spPr>
      </p:cxnSp>
      <p:sp>
        <p:nvSpPr>
          <p:cNvPr id="58" name="Line 37"/>
          <p:cNvSpPr>
            <a:spLocks noChangeShapeType="1"/>
          </p:cNvSpPr>
          <p:nvPr/>
        </p:nvSpPr>
        <p:spPr bwMode="auto">
          <a:xfrm flipH="1">
            <a:off x="8730061" y="5212656"/>
            <a:ext cx="0" cy="941449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2" name="Oval 1"/>
          <p:cNvSpPr/>
          <p:nvPr/>
        </p:nvSpPr>
        <p:spPr>
          <a:xfrm>
            <a:off x="5095698" y="3320989"/>
            <a:ext cx="3685286" cy="29014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930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0" grpId="0" animBg="1"/>
      <p:bldP spid="70" grpId="0"/>
      <p:bldP spid="79" grpId="0" animBg="1"/>
      <p:bldP spid="57" grpId="0"/>
      <p:bldP spid="59" grpId="0"/>
      <p:bldP spid="61" grpId="0" animBg="1"/>
      <p:bldP spid="62" grpId="0" animBg="1"/>
      <p:bldP spid="63" grpId="0"/>
      <p:bldP spid="65" grpId="0"/>
      <p:bldP spid="66" grpId="0" animBg="1"/>
      <p:bldP spid="67" grpId="0"/>
      <p:bldP spid="71" grpId="0"/>
      <p:bldP spid="74" grpId="0" animBg="1"/>
      <p:bldP spid="75" grpId="0"/>
      <p:bldP spid="76" grpId="0"/>
      <p:bldP spid="78" grpId="0" animBg="1"/>
      <p:bldP spid="82" grpId="0"/>
      <p:bldP spid="83" grpId="0"/>
      <p:bldP spid="84" grpId="0" animBg="1"/>
      <p:bldP spid="85" grpId="0" animBg="1"/>
      <p:bldP spid="87" grpId="0" animBg="1"/>
      <p:bldP spid="88" grpId="0" animBg="1"/>
      <p:bldP spid="58" grpId="0" animBg="1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>
                <a:solidFill>
                  <a:srgbClr val="00B0F0"/>
                </a:solidFill>
              </a:rPr>
              <a:t>Example based on Kosovo LFS</a:t>
            </a:r>
            <a:endParaRPr lang="en-GB" dirty="0">
              <a:solidFill>
                <a:srgbClr val="00B0F0"/>
              </a:solidFill>
            </a:endParaRPr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5442" y="1417638"/>
            <a:ext cx="6370777" cy="45590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494520" y="3050851"/>
            <a:ext cx="151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Institutional sector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494520" y="4725144"/>
            <a:ext cx="15110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Identifies incorporated enterprises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612354" y="2564904"/>
            <a:ext cx="8280920" cy="165618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79204" y="4335087"/>
            <a:ext cx="8280920" cy="179051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260426" y="3415010"/>
            <a:ext cx="5328592" cy="23710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1208667" y="6245931"/>
            <a:ext cx="6245544" cy="369332"/>
          </a:xfrm>
          <a:prstGeom prst="rect">
            <a:avLst/>
          </a:prstGeom>
          <a:solidFill>
            <a:srgbClr val="CC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da-DK" dirty="0" smtClean="0"/>
              <a:t>Q1, and especially Q2 needs to be adapted to national context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1217453" y="5477767"/>
            <a:ext cx="5328592" cy="49896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4860826" y="4725144"/>
            <a:ext cx="2520280" cy="216024"/>
          </a:xfrm>
          <a:prstGeom prst="rect">
            <a:avLst/>
          </a:prstGeom>
          <a:solidFill>
            <a:srgbClr val="FFFF00">
              <a:alpha val="26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217453" y="4941168"/>
            <a:ext cx="2520280" cy="216024"/>
          </a:xfrm>
          <a:prstGeom prst="rect">
            <a:avLst/>
          </a:prstGeom>
          <a:solidFill>
            <a:srgbClr val="FFFF00">
              <a:alpha val="26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1260426" y="1950372"/>
            <a:ext cx="5328592" cy="23710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79204" y="1196752"/>
            <a:ext cx="7233950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802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  <p:bldP spid="11" grpId="0" animBg="1"/>
      <p:bldP spid="9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00B0F0"/>
                </a:solidFill>
              </a:rPr>
              <a:t>Example Kosovo II</a:t>
            </a:r>
            <a:endParaRPr lang="en-GB" dirty="0">
              <a:solidFill>
                <a:srgbClr val="00B0F0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4619" y="2067467"/>
            <a:ext cx="6016350" cy="35914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80969" y="2564904"/>
            <a:ext cx="1456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Registration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580969" y="4509120"/>
            <a:ext cx="1456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Quasi corporations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12354" y="2240666"/>
            <a:ext cx="8280920" cy="163153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12354" y="4068308"/>
            <a:ext cx="8280920" cy="163153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544309" y="3118648"/>
            <a:ext cx="5328592" cy="59838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208667" y="6245931"/>
            <a:ext cx="6245544" cy="369332"/>
          </a:xfrm>
          <a:prstGeom prst="rect">
            <a:avLst/>
          </a:prstGeom>
          <a:solidFill>
            <a:srgbClr val="CC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da-DK" dirty="0" smtClean="0"/>
              <a:t>Q3, and Q4 needs to be adapted to national context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1564619" y="4884074"/>
            <a:ext cx="5328592" cy="59838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860826" y="2383098"/>
            <a:ext cx="2412268" cy="253814"/>
          </a:xfrm>
          <a:prstGeom prst="rect">
            <a:avLst/>
          </a:prstGeom>
          <a:solidFill>
            <a:srgbClr val="FFFF00">
              <a:alpha val="26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579621" y="2597461"/>
            <a:ext cx="2412268" cy="253814"/>
          </a:xfrm>
          <a:prstGeom prst="rect">
            <a:avLst/>
          </a:prstGeom>
          <a:solidFill>
            <a:srgbClr val="FFFF00">
              <a:alpha val="26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289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99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a-DK" dirty="0">
                <a:solidFill>
                  <a:srgbClr val="00B0F0"/>
                </a:solidFill>
              </a:rPr>
              <a:t>Countries are using different </a:t>
            </a:r>
            <a:r>
              <a:rPr lang="da-DK" dirty="0" smtClean="0">
                <a:solidFill>
                  <a:srgbClr val="00B0F0"/>
                </a:solidFill>
              </a:rPr>
              <a:t>criterias </a:t>
            </a:r>
            <a:r>
              <a:rPr lang="en-GB" dirty="0" smtClean="0">
                <a:solidFill>
                  <a:srgbClr val="00B0F0"/>
                </a:solidFill>
              </a:rPr>
              <a:t>(South </a:t>
            </a:r>
            <a:r>
              <a:rPr lang="en-GB" dirty="0">
                <a:solidFill>
                  <a:srgbClr val="00B0F0"/>
                </a:solidFill>
              </a:rPr>
              <a:t>Africa)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67CFE-2AD4-4F2F-9F31-94AB54646571}" type="slidenum">
              <a:rPr lang="en-GB" smtClean="0"/>
              <a:t>19</a:t>
            </a:fld>
            <a:endParaRPr lang="en-GB" dirty="0"/>
          </a:p>
        </p:txBody>
      </p:sp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1980506" y="1712934"/>
            <a:ext cx="4932548" cy="5400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59436" tIns="29718" rIns="59436" bIns="29718" numCol="1" anchor="ctr" anchorCtr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00"/>
                </a:solidFill>
                <a:ea typeface="SimSun" pitchFamily="2" charset="-122"/>
                <a:cs typeface="Times New Roman" pitchFamily="18" charset="0"/>
              </a:rPr>
              <a:t>4.5. Status in Employment</a:t>
            </a:r>
            <a:endParaRPr lang="en-GB" sz="2800" dirty="0"/>
          </a:p>
        </p:txBody>
      </p:sp>
      <p:sp>
        <p:nvSpPr>
          <p:cNvPr id="10" name="Line 20"/>
          <p:cNvSpPr>
            <a:spLocks noChangeShapeType="1"/>
          </p:cNvSpPr>
          <p:nvPr/>
        </p:nvSpPr>
        <p:spPr bwMode="auto">
          <a:xfrm flipH="1">
            <a:off x="3309936" y="2276873"/>
            <a:ext cx="2718" cy="109372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3600"/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1872495" y="2276872"/>
            <a:ext cx="1503215" cy="1137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9436" tIns="29718" rIns="59436" bIns="29718" numCol="1" anchor="ctr" anchorCtr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00"/>
                </a:solidFill>
                <a:ea typeface="SimSun" pitchFamily="2" charset="-122"/>
                <a:cs typeface="Times New Roman" pitchFamily="18" charset="0"/>
              </a:rPr>
              <a:t>2. Employers; 3. own-account;  4. working unpaid in household business</a:t>
            </a:r>
            <a:endParaRPr lang="en-GB" sz="1400" dirty="0"/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2088518" y="3377618"/>
            <a:ext cx="2238590" cy="720000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59436" tIns="29718" rIns="59436" bIns="29718" numCol="1" anchor="ctr" anchorCtr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00"/>
                </a:solidFill>
                <a:ea typeface="SimSun" pitchFamily="2" charset="-122"/>
                <a:cs typeface="Times New Roman" pitchFamily="18" charset="0"/>
              </a:rPr>
              <a:t>4.13. Registered for VAT or income tax</a:t>
            </a:r>
            <a:endParaRPr lang="en-GB" sz="3600" b="1" dirty="0"/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2567264" y="4125648"/>
            <a:ext cx="997419" cy="275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9436" tIns="29718" rIns="59436" bIns="29718" numCol="1" anchor="ctr" anchorCtr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00"/>
                </a:solidFill>
                <a:ea typeface="SimSun" pitchFamily="2" charset="-122"/>
                <a:cs typeface="Times New Roman" pitchFamily="18" charset="0"/>
              </a:rPr>
              <a:t>2. No</a:t>
            </a:r>
            <a:endParaRPr lang="en-GB" sz="3200" dirty="0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3312654" y="4106982"/>
            <a:ext cx="0" cy="148231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3600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2088518" y="5589300"/>
            <a:ext cx="4824536" cy="540000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59436" tIns="29718" rIns="59436" bIns="29718" numCol="1" anchor="ctr" anchorCtr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00"/>
                </a:solidFill>
                <a:ea typeface="SimSun" pitchFamily="2" charset="-122"/>
                <a:cs typeface="Times New Roman" pitchFamily="18" charset="0"/>
              </a:rPr>
              <a:t>Informal sector</a:t>
            </a:r>
            <a:endParaRPr lang="en-GB" sz="3600" dirty="0"/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4723852" y="2312876"/>
            <a:ext cx="1217095" cy="275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9436" tIns="29718" rIns="59436" bIns="29718" numCol="1" anchor="t" anchorCtr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00"/>
                </a:solidFill>
                <a:ea typeface="SimSun" pitchFamily="2" charset="-122"/>
                <a:cs typeface="Times New Roman" pitchFamily="18" charset="0"/>
              </a:rPr>
              <a:t>1. Employees</a:t>
            </a:r>
            <a:endParaRPr lang="en-GB" sz="2800" dirty="0"/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4609158" y="3370595"/>
            <a:ext cx="2303896" cy="720000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59436" tIns="29718" rIns="59436" bIns="29718" numCol="1" anchor="ctr" anchorCtr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00"/>
                </a:solidFill>
                <a:ea typeface="SimSun" pitchFamily="2" charset="-122"/>
                <a:cs typeface="Times New Roman" pitchFamily="18" charset="0"/>
              </a:rPr>
              <a:t>4.10. Income tax deducted by employer</a:t>
            </a:r>
            <a:endParaRPr lang="en-GB" sz="3600" b="1" dirty="0"/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5297692" y="4090929"/>
            <a:ext cx="931287" cy="275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9436" tIns="29718" rIns="59436" bIns="29718" numCol="1" anchor="t" anchorCtr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00"/>
                </a:solidFill>
                <a:ea typeface="SimSun" pitchFamily="2" charset="-122"/>
                <a:cs typeface="Times New Roman" pitchFamily="18" charset="0"/>
              </a:rPr>
              <a:t>2. No</a:t>
            </a:r>
            <a:endParaRPr lang="en-GB" sz="3200" dirty="0"/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4609158" y="4520961"/>
            <a:ext cx="2303896" cy="720000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59436" tIns="29718" rIns="59436" bIns="29718" numCol="1" anchor="ctr" anchorCtr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00"/>
                </a:solidFill>
                <a:ea typeface="SimSun" pitchFamily="2" charset="-122"/>
                <a:cs typeface="Times New Roman" pitchFamily="18" charset="0"/>
              </a:rPr>
              <a:t>4.16.  Size of establishment: fewer than 5 employees?</a:t>
            </a:r>
            <a:endParaRPr lang="en-GB" sz="3600" b="1" dirty="0"/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5256871" y="5241772"/>
            <a:ext cx="931287" cy="275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9436" tIns="29718" rIns="59436" bIns="29718" numCol="1" anchor="t" anchorCtr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00"/>
                </a:solidFill>
                <a:ea typeface="SimSun" pitchFamily="2" charset="-122"/>
                <a:cs typeface="Times New Roman" pitchFamily="18" charset="0"/>
              </a:rPr>
              <a:t>1. Yes</a:t>
            </a:r>
            <a:endParaRPr lang="en-GB" sz="3600" dirty="0"/>
          </a:p>
        </p:txBody>
      </p:sp>
      <p:sp>
        <p:nvSpPr>
          <p:cNvPr id="27" name="Line 3"/>
          <p:cNvSpPr>
            <a:spLocks noChangeShapeType="1"/>
          </p:cNvSpPr>
          <p:nvPr/>
        </p:nvSpPr>
        <p:spPr bwMode="auto">
          <a:xfrm flipH="1">
            <a:off x="5974550" y="5291048"/>
            <a:ext cx="0" cy="29825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3600"/>
          </a:p>
        </p:txBody>
      </p:sp>
      <p:sp>
        <p:nvSpPr>
          <p:cNvPr id="30" name="Line 15"/>
          <p:cNvSpPr>
            <a:spLocks noChangeShapeType="1"/>
          </p:cNvSpPr>
          <p:nvPr/>
        </p:nvSpPr>
        <p:spPr bwMode="auto">
          <a:xfrm>
            <a:off x="5974550" y="4139620"/>
            <a:ext cx="0" cy="38134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3600"/>
          </a:p>
        </p:txBody>
      </p:sp>
      <p:sp>
        <p:nvSpPr>
          <p:cNvPr id="31" name="Line 20"/>
          <p:cNvSpPr>
            <a:spLocks noChangeShapeType="1"/>
          </p:cNvSpPr>
          <p:nvPr/>
        </p:nvSpPr>
        <p:spPr bwMode="auto">
          <a:xfrm>
            <a:off x="5974550" y="2276873"/>
            <a:ext cx="0" cy="109372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370353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 animBg="1"/>
      <p:bldP spid="14" grpId="0"/>
      <p:bldP spid="15" grpId="0" animBg="1"/>
      <p:bldP spid="16" grpId="0" animBg="1"/>
      <p:bldP spid="17" grpId="0"/>
      <p:bldP spid="19" grpId="0" animBg="1"/>
      <p:bldP spid="21" grpId="0"/>
      <p:bldP spid="23" grpId="0" animBg="1"/>
      <p:bldP spid="26" grpId="0"/>
      <p:bldP spid="27" grpId="0" animBg="1"/>
      <p:bldP spid="30" grpId="0" animBg="1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B0F0"/>
                </a:solidFill>
              </a:rPr>
              <a:t>Different countries different solutions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a-DK" dirty="0" smtClean="0"/>
              <a:t>No one solution fits all</a:t>
            </a:r>
            <a:endParaRPr lang="en-GB" dirty="0" smtClean="0"/>
          </a:p>
          <a:p>
            <a:r>
              <a:rPr lang="en-GB" dirty="0" smtClean="0"/>
              <a:t>Great degree of flexibility within the conceptual framework</a:t>
            </a:r>
          </a:p>
          <a:p>
            <a:r>
              <a:rPr lang="en-GB" dirty="0" smtClean="0"/>
              <a:t>Needs to be adapted to national context</a:t>
            </a:r>
          </a:p>
          <a:p>
            <a:pPr lvl="1"/>
            <a:r>
              <a:rPr lang="da-DK" dirty="0" smtClean="0"/>
              <a:t>Labour legislation</a:t>
            </a:r>
          </a:p>
          <a:p>
            <a:pPr lvl="1"/>
            <a:r>
              <a:rPr lang="da-DK" dirty="0" smtClean="0"/>
              <a:t>Social protection system </a:t>
            </a:r>
            <a:endParaRPr lang="en-GB" dirty="0" smtClean="0"/>
          </a:p>
          <a:p>
            <a:r>
              <a:rPr lang="en-GB" dirty="0" smtClean="0"/>
              <a:t>Needs to be integrated in the structure of the questionnaire</a:t>
            </a:r>
          </a:p>
          <a:p>
            <a:endParaRPr lang="da-DK" dirty="0"/>
          </a:p>
          <a:p>
            <a:pPr marL="0" indent="0">
              <a:buNone/>
            </a:pPr>
            <a:r>
              <a:rPr lang="da-DK" dirty="0" smtClean="0"/>
              <a:t>    ....but still ensure the international definitions and concepts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75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>
                <a:solidFill>
                  <a:srgbClr val="00B0F0"/>
                </a:solidFill>
              </a:rPr>
              <a:t>Countries are using different criterias (II)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Tanzania </a:t>
            </a:r>
          </a:p>
          <a:p>
            <a:pPr lvl="1"/>
            <a:r>
              <a:rPr lang="en-GB" dirty="0" smtClean="0"/>
              <a:t>Type of ownership </a:t>
            </a:r>
          </a:p>
          <a:p>
            <a:pPr lvl="1"/>
            <a:r>
              <a:rPr lang="en-GB" dirty="0" smtClean="0"/>
              <a:t>Size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Ecuador</a:t>
            </a:r>
          </a:p>
          <a:p>
            <a:pPr lvl="1"/>
            <a:r>
              <a:rPr lang="en-GB" dirty="0" smtClean="0"/>
              <a:t>Size</a:t>
            </a:r>
          </a:p>
          <a:p>
            <a:pPr lvl="1"/>
            <a:r>
              <a:rPr lang="en-GB" dirty="0" smtClean="0"/>
              <a:t>Type of account</a:t>
            </a:r>
          </a:p>
          <a:p>
            <a:pPr lvl="1"/>
            <a:r>
              <a:rPr lang="en-GB" dirty="0" smtClean="0"/>
              <a:t>Registration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Moldova</a:t>
            </a:r>
          </a:p>
          <a:p>
            <a:pPr lvl="1"/>
            <a:r>
              <a:rPr lang="en-GB" dirty="0" smtClean="0"/>
              <a:t>Institutional sector/type of ownership</a:t>
            </a:r>
          </a:p>
          <a:p>
            <a:pPr lvl="1"/>
            <a:r>
              <a:rPr lang="en-GB" dirty="0" smtClean="0"/>
              <a:t>Registration</a:t>
            </a:r>
          </a:p>
          <a:p>
            <a:pPr lvl="1"/>
            <a:endParaRPr lang="da-DK" dirty="0"/>
          </a:p>
          <a:p>
            <a:pPr marL="914400" lvl="2" indent="0">
              <a:buNone/>
            </a:pPr>
            <a:r>
              <a:rPr lang="da-DK" dirty="0" smtClean="0"/>
              <a:t>	</a:t>
            </a:r>
            <a:r>
              <a:rPr lang="da-DK" sz="3400" dirty="0" smtClean="0"/>
              <a:t>and so on.....</a:t>
            </a:r>
            <a:endParaRPr lang="da-DK" sz="3400" dirty="0"/>
          </a:p>
          <a:p>
            <a:pPr lvl="1"/>
            <a:endParaRPr lang="da-DK" dirty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781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67CFE-2AD4-4F2F-9F31-94AB54646571}" type="slidenum">
              <a:rPr lang="en-GB" smtClean="0"/>
              <a:t>21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68312" y="2697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B0F0"/>
                </a:solidFill>
              </a:rPr>
              <a:t>Four topics needs to be addressed in the questionnaire</a:t>
            </a:r>
          </a:p>
        </p:txBody>
      </p:sp>
      <p:sp>
        <p:nvSpPr>
          <p:cNvPr id="7" name="Rectangle 6"/>
          <p:cNvSpPr/>
          <p:nvPr/>
        </p:nvSpPr>
        <p:spPr>
          <a:xfrm>
            <a:off x="122762" y="2420888"/>
            <a:ext cx="6234434" cy="763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831" indent="-342831">
              <a:spcBef>
                <a:spcPct val="20000"/>
              </a:spcBef>
              <a:buClr>
                <a:schemeClr val="tx2">
                  <a:lumMod val="60000"/>
                  <a:lumOff val="40000"/>
                </a:schemeClr>
              </a:buClr>
              <a:buFont typeface="Wingdings 2" panose="05020102010507070707" pitchFamily="18" charset="2"/>
              <a:buChar char=""/>
            </a:pPr>
            <a:endParaRPr lang="en-GB" altLang="en-US" sz="2000" dirty="0" smtClean="0">
              <a:latin typeface="Calibri" panose="020F0502020204030204" pitchFamily="34" charset="0"/>
            </a:endParaRPr>
          </a:p>
          <a:p>
            <a:pPr marL="342831" indent="-342831">
              <a:spcBef>
                <a:spcPct val="20000"/>
              </a:spcBef>
              <a:buClr>
                <a:schemeClr val="tx2">
                  <a:lumMod val="60000"/>
                  <a:lumOff val="40000"/>
                </a:schemeClr>
              </a:buClr>
              <a:buFont typeface="Wingdings 2" panose="05020102010507070707" pitchFamily="18" charset="2"/>
              <a:buChar char=""/>
            </a:pPr>
            <a:r>
              <a:rPr lang="en-GB" altLang="en-US" sz="2000" dirty="0" smtClean="0">
                <a:solidFill>
                  <a:schemeClr val="tx1">
                    <a:alpha val="49000"/>
                  </a:schemeClr>
                </a:solidFill>
                <a:latin typeface="Calibri" panose="020F0502020204030204" pitchFamily="34" charset="0"/>
              </a:rPr>
              <a:t>Informal employment</a:t>
            </a:r>
            <a:endParaRPr lang="en-GB" altLang="en-US" sz="2000" dirty="0">
              <a:solidFill>
                <a:schemeClr val="tx1">
                  <a:alpha val="49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2762" y="1464074"/>
            <a:ext cx="88088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 2" panose="05020102010507070707" pitchFamily="18" charset="2"/>
              <a:buChar char=""/>
            </a:pPr>
            <a:r>
              <a:rPr lang="en-GB" altLang="en-US" sz="2000" b="1" dirty="0" smtClean="0">
                <a:latin typeface="Calibri" panose="020F0502020204030204" pitchFamily="34" charset="0"/>
              </a:rPr>
              <a:t> </a:t>
            </a:r>
            <a:r>
              <a:rPr lang="en-GB" altLang="en-US" sz="2000" dirty="0" smtClean="0">
                <a:solidFill>
                  <a:schemeClr val="tx1">
                    <a:alpha val="50000"/>
                  </a:schemeClr>
                </a:solidFill>
                <a:latin typeface="Calibri" panose="020F0502020204030204" pitchFamily="34" charset="0"/>
              </a:rPr>
              <a:t>Household production of goods </a:t>
            </a:r>
            <a:r>
              <a:rPr lang="en-GB" altLang="en-US" sz="2000" dirty="0">
                <a:solidFill>
                  <a:schemeClr val="tx1">
                    <a:alpha val="50000"/>
                  </a:schemeClr>
                </a:solidFill>
                <a:latin typeface="Calibri" panose="020F0502020204030204" pitchFamily="34" charset="0"/>
              </a:rPr>
              <a:t>(exclusively/mainly) </a:t>
            </a:r>
            <a:r>
              <a:rPr lang="en-GB" altLang="en-US" sz="2000" dirty="0" smtClean="0">
                <a:solidFill>
                  <a:schemeClr val="tx1">
                    <a:alpha val="50000"/>
                  </a:schemeClr>
                </a:solidFill>
                <a:latin typeface="Calibri" panose="020F0502020204030204" pitchFamily="34" charset="0"/>
              </a:rPr>
              <a:t>for own final use</a:t>
            </a:r>
            <a:endParaRPr lang="en-GB" altLang="en-US" sz="2000" dirty="0">
              <a:solidFill>
                <a:schemeClr val="tx1">
                  <a:alpha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8645" y="1913348"/>
            <a:ext cx="8808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 2" panose="05020102010507070707" pitchFamily="18" charset="2"/>
              <a:buChar char=""/>
            </a:pPr>
            <a:r>
              <a:rPr lang="en-GB" altLang="en-US" sz="2000" b="1" dirty="0" smtClean="0">
                <a:solidFill>
                  <a:schemeClr val="tx1">
                    <a:alpha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altLang="en-US" sz="2000" dirty="0" smtClean="0">
                <a:solidFill>
                  <a:schemeClr val="tx1">
                    <a:alpha val="50000"/>
                  </a:schemeClr>
                </a:solidFill>
                <a:latin typeface="Calibri" panose="020F0502020204030204" pitchFamily="34" charset="0"/>
              </a:rPr>
              <a:t>Informal sector</a:t>
            </a:r>
            <a:endParaRPr lang="en-GB" altLang="en-US" sz="2000" dirty="0">
              <a:solidFill>
                <a:schemeClr val="tx1">
                  <a:alpha val="50000"/>
                </a:schemeClr>
              </a:solidFill>
              <a:latin typeface="Calibri" panose="020F0502020204030204" pitchFamily="34" charset="0"/>
            </a:endParaRPr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 2" panose="05020102010507070707" pitchFamily="18" charset="2"/>
              <a:buChar char=""/>
            </a:pPr>
            <a:endParaRPr lang="en-GB" altLang="en-US" sz="2000" dirty="0">
              <a:latin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8645" y="2365716"/>
            <a:ext cx="88088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 2" panose="05020102010507070707" pitchFamily="18" charset="2"/>
              <a:buChar char=""/>
            </a:pPr>
            <a:r>
              <a:rPr lang="da-DK" altLang="en-US" sz="2000" dirty="0" smtClean="0">
                <a:latin typeface="Calibri" panose="020F0502020204030204" pitchFamily="34" charset="0"/>
              </a:rPr>
              <a:t> </a:t>
            </a:r>
            <a:r>
              <a:rPr lang="da-DK" altLang="en-US" sz="2000" b="1" dirty="0" smtClean="0">
                <a:latin typeface="Calibri" panose="020F0502020204030204" pitchFamily="34" charset="0"/>
              </a:rPr>
              <a:t>Status in employment</a:t>
            </a:r>
            <a:endParaRPr lang="en-GB" altLang="en-US" sz="20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71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>
                <a:solidFill>
                  <a:srgbClr val="00B0F0"/>
                </a:solidFill>
              </a:rPr>
              <a:t>ICSE-93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80" y="1124744"/>
            <a:ext cx="8231029" cy="5001421"/>
          </a:xfrm>
        </p:spPr>
        <p:txBody>
          <a:bodyPr/>
          <a:lstStyle/>
          <a:p>
            <a:r>
              <a:rPr lang="en-GB" sz="2400" dirty="0"/>
              <a:t>ICSE-93 is </a:t>
            </a:r>
            <a:r>
              <a:rPr lang="en-GB" sz="2400" dirty="0" smtClean="0"/>
              <a:t>a key to define informal employment</a:t>
            </a:r>
            <a:endParaRPr lang="en-GB" sz="2400" dirty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da-DK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5719" y="6453189"/>
            <a:ext cx="6985000" cy="288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ILO Department of Statistics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101808" y="6453189"/>
            <a:ext cx="909637" cy="2682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367FA36-F9EA-4B88-A93C-4EFBCAD0B5BA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324" y="2662968"/>
            <a:ext cx="8663167" cy="377375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48458" y="3068960"/>
            <a:ext cx="3024336" cy="3367759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381105" y="3068960"/>
            <a:ext cx="1509655" cy="3367759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583907" y="3045878"/>
            <a:ext cx="1285021" cy="3367759"/>
          </a:xfrm>
          <a:prstGeom prst="rect">
            <a:avLst/>
          </a:prstGeom>
          <a:noFill/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5922986" y="3045877"/>
            <a:ext cx="1386112" cy="3367759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457280" y="1564383"/>
            <a:ext cx="4032448" cy="907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Own-account workers, employers and MPC are defined on the basis of the characteristics of the production unit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4769452" y="1540646"/>
            <a:ext cx="4032448" cy="907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Contributing family workers and employees are defined on the basis of the characteristics of the job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372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  <p:bldP spid="13" grpId="0" animBg="1"/>
      <p:bldP spid="16" grpId="0" animBg="1"/>
      <p:bldP spid="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00B0F0"/>
                </a:solidFill>
              </a:rPr>
              <a:t>Status in employment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04442" y="2780928"/>
            <a:ext cx="5688633" cy="144016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4442" y="2799462"/>
            <a:ext cx="8089280" cy="142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50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67CFE-2AD4-4F2F-9F31-94AB54646571}" type="slidenum">
              <a:rPr lang="en-GB" smtClean="0"/>
              <a:t>24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68312" y="2697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B0F0"/>
                </a:solidFill>
              </a:rPr>
              <a:t>Four topics needs to be addressed in the questionnaire</a:t>
            </a:r>
          </a:p>
        </p:txBody>
      </p:sp>
      <p:sp>
        <p:nvSpPr>
          <p:cNvPr id="7" name="Rectangle 6"/>
          <p:cNvSpPr/>
          <p:nvPr/>
        </p:nvSpPr>
        <p:spPr>
          <a:xfrm>
            <a:off x="122762" y="2420888"/>
            <a:ext cx="6234434" cy="763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831" indent="-342831">
              <a:spcBef>
                <a:spcPct val="20000"/>
              </a:spcBef>
              <a:buClr>
                <a:schemeClr val="tx2">
                  <a:lumMod val="60000"/>
                  <a:lumOff val="40000"/>
                </a:schemeClr>
              </a:buClr>
              <a:buFont typeface="Wingdings 2" panose="05020102010507070707" pitchFamily="18" charset="2"/>
              <a:buChar char=""/>
            </a:pPr>
            <a:endParaRPr lang="en-GB" altLang="en-US" sz="2000" dirty="0" smtClean="0">
              <a:latin typeface="Calibri" panose="020F0502020204030204" pitchFamily="34" charset="0"/>
            </a:endParaRPr>
          </a:p>
          <a:p>
            <a:pPr marL="342831" indent="-342831">
              <a:spcBef>
                <a:spcPct val="20000"/>
              </a:spcBef>
              <a:buClr>
                <a:schemeClr val="tx2">
                  <a:lumMod val="60000"/>
                  <a:lumOff val="40000"/>
                </a:schemeClr>
              </a:buClr>
              <a:buFont typeface="Wingdings 2" panose="05020102010507070707" pitchFamily="18" charset="2"/>
              <a:buChar char=""/>
            </a:pPr>
            <a:r>
              <a:rPr lang="en-GB" altLang="en-US" sz="2000" b="1" dirty="0" smtClean="0">
                <a:latin typeface="Calibri" panose="020F0502020204030204" pitchFamily="34" charset="0"/>
              </a:rPr>
              <a:t>Informal employment</a:t>
            </a:r>
            <a:endParaRPr lang="en-GB" altLang="en-US" sz="2000" b="1" dirty="0">
              <a:latin typeface="Calibri" panose="020F0502020204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2762" y="1464074"/>
            <a:ext cx="88088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 2" panose="05020102010507070707" pitchFamily="18" charset="2"/>
              <a:buChar char=""/>
            </a:pPr>
            <a:r>
              <a:rPr lang="en-GB" altLang="en-US" sz="2000" b="1" dirty="0" smtClean="0">
                <a:latin typeface="Calibri" panose="020F0502020204030204" pitchFamily="34" charset="0"/>
              </a:rPr>
              <a:t> </a:t>
            </a:r>
            <a:r>
              <a:rPr lang="en-GB" altLang="en-US" sz="2000" dirty="0" smtClean="0">
                <a:solidFill>
                  <a:schemeClr val="tx1">
                    <a:alpha val="50000"/>
                  </a:schemeClr>
                </a:solidFill>
                <a:latin typeface="Calibri" panose="020F0502020204030204" pitchFamily="34" charset="0"/>
              </a:rPr>
              <a:t>Household production of goods </a:t>
            </a:r>
            <a:r>
              <a:rPr lang="en-GB" altLang="en-US" sz="2000" dirty="0">
                <a:solidFill>
                  <a:schemeClr val="tx1">
                    <a:alpha val="50000"/>
                  </a:schemeClr>
                </a:solidFill>
                <a:latin typeface="Calibri" panose="020F0502020204030204" pitchFamily="34" charset="0"/>
              </a:rPr>
              <a:t>(exclusively/mainly) </a:t>
            </a:r>
            <a:r>
              <a:rPr lang="en-GB" altLang="en-US" sz="2000" dirty="0" smtClean="0">
                <a:solidFill>
                  <a:schemeClr val="tx1">
                    <a:alpha val="50000"/>
                  </a:schemeClr>
                </a:solidFill>
                <a:latin typeface="Calibri" panose="020F0502020204030204" pitchFamily="34" charset="0"/>
              </a:rPr>
              <a:t>for own final use</a:t>
            </a:r>
            <a:endParaRPr lang="en-GB" altLang="en-US" sz="2000" dirty="0">
              <a:solidFill>
                <a:schemeClr val="tx1">
                  <a:alpha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8645" y="1913348"/>
            <a:ext cx="8808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 2" panose="05020102010507070707" pitchFamily="18" charset="2"/>
              <a:buChar char=""/>
            </a:pPr>
            <a:r>
              <a:rPr lang="en-GB" altLang="en-US" sz="2000" b="1" dirty="0" smtClean="0">
                <a:solidFill>
                  <a:schemeClr val="tx1">
                    <a:alpha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altLang="en-US" sz="2000" dirty="0" smtClean="0">
                <a:solidFill>
                  <a:schemeClr val="tx1">
                    <a:alpha val="50000"/>
                  </a:schemeClr>
                </a:solidFill>
                <a:latin typeface="Calibri" panose="020F0502020204030204" pitchFamily="34" charset="0"/>
              </a:rPr>
              <a:t>Informal sector</a:t>
            </a:r>
            <a:endParaRPr lang="en-GB" altLang="en-US" sz="2000" dirty="0">
              <a:solidFill>
                <a:schemeClr val="tx1">
                  <a:alpha val="50000"/>
                </a:schemeClr>
              </a:solidFill>
              <a:latin typeface="Calibri" panose="020F0502020204030204" pitchFamily="34" charset="0"/>
            </a:endParaRPr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 2" panose="05020102010507070707" pitchFamily="18" charset="2"/>
              <a:buChar char=""/>
            </a:pPr>
            <a:endParaRPr lang="en-GB" altLang="en-US" sz="2000" dirty="0">
              <a:latin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8645" y="2365716"/>
            <a:ext cx="88088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 2" panose="05020102010507070707" pitchFamily="18" charset="2"/>
              <a:buChar char=""/>
            </a:pPr>
            <a:r>
              <a:rPr lang="da-DK" altLang="en-US" sz="2000" dirty="0" smtClean="0">
                <a:latin typeface="Calibri" panose="020F0502020204030204" pitchFamily="34" charset="0"/>
              </a:rPr>
              <a:t> </a:t>
            </a:r>
            <a:r>
              <a:rPr lang="da-DK" altLang="en-US" sz="2000" dirty="0" smtClean="0">
                <a:solidFill>
                  <a:schemeClr val="tx1">
                    <a:alpha val="50000"/>
                  </a:schemeClr>
                </a:solidFill>
                <a:latin typeface="Calibri" panose="020F0502020204030204" pitchFamily="34" charset="0"/>
              </a:rPr>
              <a:t>Status in employment</a:t>
            </a:r>
            <a:endParaRPr lang="en-GB" altLang="en-US" sz="2000" dirty="0">
              <a:solidFill>
                <a:schemeClr val="tx1">
                  <a:alpha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43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B0F0"/>
                </a:solidFill>
              </a:rPr>
              <a:t>Use status in employment as a starting point</a:t>
            </a:r>
            <a:endParaRPr lang="en-GB" dirty="0">
              <a:solidFill>
                <a:srgbClr val="00B0F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1263" y="1879303"/>
            <a:ext cx="7998556" cy="140568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10315" y="2475171"/>
            <a:ext cx="5266736" cy="4522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188418" y="3900038"/>
            <a:ext cx="6552728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If </a:t>
            </a:r>
            <a:r>
              <a:rPr lang="en-GB" dirty="0"/>
              <a:t>status in employment is </a:t>
            </a:r>
            <a:r>
              <a:rPr lang="en-GB" dirty="0" smtClean="0"/>
              <a:t>Employer or Own-account worker </a:t>
            </a:r>
            <a:r>
              <a:rPr lang="en-GB" b="1" u="sng" dirty="0" smtClean="0"/>
              <a:t>and</a:t>
            </a:r>
            <a:r>
              <a:rPr lang="en-GB" dirty="0" smtClean="0"/>
              <a:t> the economic unit is within the informal sector                </a:t>
            </a:r>
          </a:p>
          <a:p>
            <a:r>
              <a:rPr lang="en-GB" b="1" dirty="0" smtClean="0"/>
              <a:t>Informal employment</a:t>
            </a:r>
            <a:endParaRPr lang="en-GB" b="1" dirty="0"/>
          </a:p>
        </p:txBody>
      </p:sp>
      <p:sp>
        <p:nvSpPr>
          <p:cNvPr id="9" name="Right Arrow 8"/>
          <p:cNvSpPr/>
          <p:nvPr/>
        </p:nvSpPr>
        <p:spPr>
          <a:xfrm>
            <a:off x="5436890" y="4361703"/>
            <a:ext cx="57606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322283" y="1879303"/>
            <a:ext cx="5698783" cy="1554559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584203" y="2927375"/>
            <a:ext cx="5292848" cy="26181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1188418" y="5085184"/>
            <a:ext cx="6552728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Contributing family worker                  </a:t>
            </a:r>
            <a:r>
              <a:rPr lang="en-GB" b="1" dirty="0" smtClean="0"/>
              <a:t>Informal employment</a:t>
            </a:r>
            <a:endParaRPr lang="en-GB" b="1" dirty="0"/>
          </a:p>
        </p:txBody>
      </p:sp>
      <p:sp>
        <p:nvSpPr>
          <p:cNvPr id="13" name="Right Arrow 12"/>
          <p:cNvSpPr/>
          <p:nvPr/>
        </p:nvSpPr>
        <p:spPr>
          <a:xfrm>
            <a:off x="3996730" y="5266684"/>
            <a:ext cx="57606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1980506" y="2132856"/>
            <a:ext cx="2880320" cy="4157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88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B0F0"/>
                </a:solidFill>
              </a:rPr>
              <a:t>Operationalization of informal </a:t>
            </a:r>
            <a:r>
              <a:rPr lang="en-GB" dirty="0">
                <a:solidFill>
                  <a:srgbClr val="00B0F0"/>
                </a:solidFill>
              </a:rPr>
              <a:t>employees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80" y="1600202"/>
            <a:ext cx="8231029" cy="5257798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/>
              <a:t>Following the ILO Definition there are 5 potential criteria to distinguish formal from informal employees:</a:t>
            </a:r>
          </a:p>
          <a:p>
            <a:pPr marL="0" indent="0">
              <a:buNone/>
            </a:pPr>
            <a:endParaRPr lang="fr-CH" sz="2400" dirty="0"/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101808" y="6453189"/>
            <a:ext cx="909637" cy="2682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AC26DFC-6A18-4820-A7A7-8EBDF9BFC0EC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988618" y="2420888"/>
            <a:ext cx="2232248" cy="144016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Tax deduction from the salary</a:t>
            </a:r>
          </a:p>
        </p:txBody>
      </p:sp>
      <p:sp>
        <p:nvSpPr>
          <p:cNvPr id="7" name="Oval 6"/>
          <p:cNvSpPr/>
          <p:nvPr/>
        </p:nvSpPr>
        <p:spPr>
          <a:xfrm>
            <a:off x="909871" y="3008090"/>
            <a:ext cx="2232248" cy="144016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Other benefits (maternity/paternity leave etc.)</a:t>
            </a:r>
          </a:p>
        </p:txBody>
      </p:sp>
      <p:sp>
        <p:nvSpPr>
          <p:cNvPr id="8" name="Oval 7"/>
          <p:cNvSpPr/>
          <p:nvPr/>
        </p:nvSpPr>
        <p:spPr>
          <a:xfrm>
            <a:off x="1704574" y="4475161"/>
            <a:ext cx="2232248" cy="144016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Entitlement to paid sick leave</a:t>
            </a:r>
          </a:p>
        </p:txBody>
      </p:sp>
      <p:sp>
        <p:nvSpPr>
          <p:cNvPr id="9" name="Oval 8"/>
          <p:cNvSpPr/>
          <p:nvPr/>
        </p:nvSpPr>
        <p:spPr>
          <a:xfrm>
            <a:off x="4122495" y="4460981"/>
            <a:ext cx="2232248" cy="144016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Entitlement to annual leave</a:t>
            </a:r>
          </a:p>
        </p:txBody>
      </p:sp>
      <p:sp>
        <p:nvSpPr>
          <p:cNvPr id="10" name="Oval 9"/>
          <p:cNvSpPr/>
          <p:nvPr/>
        </p:nvSpPr>
        <p:spPr>
          <a:xfrm>
            <a:off x="5020861" y="3035001"/>
            <a:ext cx="2232248" cy="144016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Affiliation to social protection scheme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28210" y="6235203"/>
            <a:ext cx="6214021" cy="646331"/>
          </a:xfrm>
          <a:prstGeom prst="rect">
            <a:avLst/>
          </a:prstGeom>
          <a:solidFill>
            <a:srgbClr val="CCFFFF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The 17th ICLS, allows countries to use different criteria depending on national circumstances</a:t>
            </a:r>
          </a:p>
        </p:txBody>
      </p:sp>
    </p:spTree>
    <p:extLst>
      <p:ext uri="{BB962C8B-B14F-4D97-AF65-F5344CB8AC3E}">
        <p14:creationId xmlns:p14="http://schemas.microsoft.com/office/powerpoint/2010/main" val="239975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B0F0"/>
                </a:solidFill>
              </a:rPr>
              <a:t>Informal employees</a:t>
            </a:r>
            <a:br>
              <a:rPr lang="en-GB" dirty="0">
                <a:solidFill>
                  <a:srgbClr val="00B0F0"/>
                </a:solidFill>
              </a:rPr>
            </a:br>
            <a:r>
              <a:rPr lang="en-GB" dirty="0">
                <a:solidFill>
                  <a:srgbClr val="00B0F0"/>
                </a:solidFill>
              </a:rPr>
              <a:t>Data availability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101808" y="6453189"/>
            <a:ext cx="909637" cy="2682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AC26DFC-6A18-4820-A7A7-8EBDF9BFC0EC}" type="slidenum">
              <a:rPr lang="en-GB" smtClean="0"/>
              <a:pPr>
                <a:defRPr/>
              </a:pPr>
              <a:t>27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756371" y="1700809"/>
            <a:ext cx="73454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Overview of questions in Labour Force Surveys that  could be used to measure informal employees</a:t>
            </a:r>
          </a:p>
        </p:txBody>
      </p:sp>
      <p:sp>
        <p:nvSpPr>
          <p:cNvPr id="9" name="Rectangle 8"/>
          <p:cNvSpPr/>
          <p:nvPr/>
        </p:nvSpPr>
        <p:spPr>
          <a:xfrm>
            <a:off x="756370" y="3573016"/>
            <a:ext cx="6480720" cy="10801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graphicFrame>
        <p:nvGraphicFramePr>
          <p:cNvPr id="10" name="Content Placeholder 5"/>
          <p:cNvGraphicFramePr>
            <a:graphicFrameLocks/>
          </p:cNvGraphicFramePr>
          <p:nvPr>
            <p:extLst/>
          </p:nvPr>
        </p:nvGraphicFramePr>
        <p:xfrm>
          <a:off x="612354" y="2455003"/>
          <a:ext cx="6546238" cy="3384377"/>
        </p:xfrm>
        <a:graphic>
          <a:graphicData uri="http://schemas.openxmlformats.org/drawingml/2006/table">
            <a:tbl>
              <a:tblPr firstRow="1" firstCol="1" bandRow="1"/>
              <a:tblGrid>
                <a:gridCol w="196822"/>
                <a:gridCol w="1272784"/>
                <a:gridCol w="538671"/>
                <a:gridCol w="777621"/>
                <a:gridCol w="616019"/>
                <a:gridCol w="631212"/>
                <a:gridCol w="689222"/>
                <a:gridCol w="743781"/>
                <a:gridCol w="590467"/>
                <a:gridCol w="489639"/>
              </a:tblGrid>
              <a:tr h="790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Africa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Americas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Arab States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Asia and the pacific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Eastern Europe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Western Europe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OECD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taxes are paid?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068"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social contributions are paid?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paid annual vacation?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3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paid sick leave?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paid maternity leave?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relevant question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2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en-GB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available questionnaires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148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029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00B0F0"/>
                </a:solidFill>
              </a:rPr>
              <a:t>Guyana LFS</a:t>
            </a:r>
            <a:endParaRPr lang="en-GB" dirty="0">
              <a:solidFill>
                <a:srgbClr val="00B0F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8418" y="1988840"/>
            <a:ext cx="7073718" cy="387802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00386" y="1772816"/>
            <a:ext cx="6552728" cy="1224136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886192" y="3207770"/>
            <a:ext cx="6552728" cy="1224136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10467" y="4627419"/>
            <a:ext cx="6552728" cy="1224136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860826" y="1979057"/>
            <a:ext cx="2412268" cy="253814"/>
          </a:xfrm>
          <a:prstGeom prst="rect">
            <a:avLst/>
          </a:prstGeom>
          <a:solidFill>
            <a:srgbClr val="FFFF00">
              <a:alpha val="26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332434" y="6021288"/>
            <a:ext cx="4032448" cy="836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Needs to be adapted to national context, and exemplify the question with one relevant example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38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B0F0"/>
                </a:solidFill>
              </a:rPr>
              <a:t>Informal employees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107" y="1341439"/>
            <a:ext cx="8229600" cy="63900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Three different approaches to derive formality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101808" y="6453189"/>
            <a:ext cx="909637" cy="2682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AC26DFC-6A18-4820-A7A7-8EBDF9BFC0EC}" type="slidenum">
              <a:rPr lang="en-GB" smtClean="0"/>
              <a:pPr>
                <a:defRPr/>
              </a:pPr>
              <a:t>29</a:t>
            </a:fld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3276080" y="2056169"/>
            <a:ext cx="2376835" cy="3816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Weak approach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>
                <a:solidFill>
                  <a:schemeClr val="tx1"/>
                </a:solidFill>
              </a:rPr>
              <a:t>At least one of the criteria of formality has to apply to be classified as formal employee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>
                <a:solidFill>
                  <a:schemeClr val="tx1"/>
                </a:solidFill>
              </a:rPr>
              <a:t>Produces potentially more formal employees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2388" y="2033736"/>
            <a:ext cx="2412839" cy="38862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Strict approach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>
                <a:solidFill>
                  <a:schemeClr val="tx1"/>
                </a:solidFill>
              </a:rPr>
              <a:t>All criteria of formality have to apply to be classified as formal employee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>
                <a:solidFill>
                  <a:schemeClr val="tx1"/>
                </a:solidFill>
              </a:rPr>
              <a:t>Produces potentially less formal employees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47987" y="3206544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dirty="0">
                <a:solidFill>
                  <a:srgbClr val="FF0000"/>
                </a:solidFill>
              </a:rPr>
              <a:t>vs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980775" y="3934559"/>
            <a:ext cx="288032" cy="576064"/>
          </a:xfrm>
          <a:prstGeom prst="down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Down Arrow 13"/>
          <p:cNvSpPr/>
          <p:nvPr/>
        </p:nvSpPr>
        <p:spPr>
          <a:xfrm>
            <a:off x="4295875" y="4241569"/>
            <a:ext cx="288032" cy="576064"/>
          </a:xfrm>
          <a:prstGeom prst="down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6598606" y="2033736"/>
            <a:ext cx="2412839" cy="38862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Moderate approach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>
                <a:solidFill>
                  <a:schemeClr val="tx1"/>
                </a:solidFill>
              </a:rPr>
              <a:t>One criteria of formality have to apply or two of the criteria to be classified as formal employee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>
                <a:solidFill>
                  <a:schemeClr val="tx1"/>
                </a:solidFill>
              </a:rPr>
              <a:t>Produces typically an in between situation</a:t>
            </a:r>
          </a:p>
        </p:txBody>
      </p:sp>
      <p:sp>
        <p:nvSpPr>
          <p:cNvPr id="15" name="Down Arrow 14"/>
          <p:cNvSpPr/>
          <p:nvPr/>
        </p:nvSpPr>
        <p:spPr>
          <a:xfrm>
            <a:off x="7661008" y="4437112"/>
            <a:ext cx="288032" cy="576064"/>
          </a:xfrm>
          <a:prstGeom prst="down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762220" y="3213944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dirty="0">
                <a:solidFill>
                  <a:srgbClr val="FF0000"/>
                </a:solidFill>
              </a:rPr>
              <a:t>vs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84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>
                <a:solidFill>
                  <a:srgbClr val="7DA9DF"/>
                </a:solidFill>
              </a:rPr>
              <a:t>Household surveys with labour force modules:</a:t>
            </a:r>
            <a:br>
              <a:rPr lang="en-GB" sz="2800" b="1" dirty="0">
                <a:solidFill>
                  <a:srgbClr val="7DA9DF"/>
                </a:solidFill>
              </a:rPr>
            </a:br>
            <a:r>
              <a:rPr lang="en-GB" sz="2800" b="1" dirty="0">
                <a:solidFill>
                  <a:srgbClr val="7DA9DF"/>
                </a:solidFill>
              </a:rPr>
              <a:t>obvious candidates for informal employment</a:t>
            </a:r>
            <a:endParaRPr lang="en-GB" sz="2800" dirty="0">
              <a:solidFill>
                <a:srgbClr val="7DA9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b="1" dirty="0" smtClean="0"/>
              <a:t>LFS is usually </a:t>
            </a:r>
            <a:r>
              <a:rPr lang="en-GB" b="1" dirty="0"/>
              <a:t>the survey with the biggest sample size</a:t>
            </a:r>
            <a:r>
              <a:rPr lang="en-GB" b="1" dirty="0" smtClean="0"/>
              <a:t>,</a:t>
            </a:r>
            <a:r>
              <a:rPr lang="en-GB" dirty="0" smtClean="0"/>
              <a:t> </a:t>
            </a:r>
            <a:r>
              <a:rPr lang="en-GB" b="1" dirty="0"/>
              <a:t>it covers:</a:t>
            </a:r>
          </a:p>
          <a:p>
            <a:pPr lvl="1"/>
            <a:r>
              <a:rPr lang="en-GB" dirty="0"/>
              <a:t>A</a:t>
            </a:r>
            <a:r>
              <a:rPr lang="en-GB" dirty="0" smtClean="0"/>
              <a:t>ll </a:t>
            </a:r>
            <a:r>
              <a:rPr lang="en-GB" dirty="0"/>
              <a:t>the active population</a:t>
            </a:r>
          </a:p>
          <a:p>
            <a:pPr lvl="1"/>
            <a:r>
              <a:rPr lang="en-GB" dirty="0"/>
              <a:t>A</a:t>
            </a:r>
            <a:r>
              <a:rPr lang="en-GB" dirty="0" smtClean="0"/>
              <a:t>ll </a:t>
            </a:r>
            <a:r>
              <a:rPr lang="en-GB" dirty="0"/>
              <a:t>economic sectors and occupations</a:t>
            </a:r>
          </a:p>
          <a:p>
            <a:pPr lvl="1"/>
            <a:r>
              <a:rPr lang="en-GB" dirty="0"/>
              <a:t>A</a:t>
            </a:r>
            <a:r>
              <a:rPr lang="en-GB" dirty="0" smtClean="0"/>
              <a:t>ll </a:t>
            </a:r>
            <a:r>
              <a:rPr lang="en-GB" dirty="0"/>
              <a:t>type of jobs (or economic </a:t>
            </a:r>
            <a:r>
              <a:rPr lang="en-GB" dirty="0" smtClean="0"/>
              <a:t>activities)</a:t>
            </a:r>
          </a:p>
          <a:p>
            <a:r>
              <a:rPr lang="en-GB" b="1" dirty="0" smtClean="0"/>
              <a:t>is </a:t>
            </a:r>
            <a:r>
              <a:rPr lang="en-GB" b="1" dirty="0"/>
              <a:t>very often conducted on quarterly bases</a:t>
            </a:r>
          </a:p>
          <a:p>
            <a:pPr lvl="1"/>
            <a:r>
              <a:rPr lang="en-GB" dirty="0"/>
              <a:t>T</a:t>
            </a:r>
            <a:r>
              <a:rPr lang="en-GB" dirty="0" smtClean="0"/>
              <a:t>o </a:t>
            </a:r>
            <a:r>
              <a:rPr lang="en-GB" dirty="0"/>
              <a:t>capture seasonality … ( very important for informal jobs)</a:t>
            </a:r>
          </a:p>
          <a:p>
            <a:r>
              <a:rPr lang="en-GB" b="1" dirty="0" smtClean="0"/>
              <a:t>collects relevant labour market information on </a:t>
            </a:r>
            <a:r>
              <a:rPr lang="en-GB" b="1" dirty="0"/>
              <a:t>all the HH members</a:t>
            </a:r>
          </a:p>
          <a:p>
            <a:pPr lvl="1"/>
            <a:r>
              <a:rPr lang="en-GB" dirty="0"/>
              <a:t>S</a:t>
            </a:r>
            <a:r>
              <a:rPr lang="en-GB" dirty="0" smtClean="0"/>
              <a:t>easonal</a:t>
            </a:r>
            <a:r>
              <a:rPr lang="en-GB" dirty="0"/>
              <a:t>, casual and secondary jobs, as well as hours worked </a:t>
            </a:r>
            <a:r>
              <a:rPr lang="en-GB" dirty="0" smtClean="0"/>
              <a:t>and payments etc.)</a:t>
            </a:r>
            <a:endParaRPr lang="en-GB" dirty="0"/>
          </a:p>
          <a:p>
            <a:pPr lvl="1"/>
            <a:r>
              <a:rPr lang="en-GB" dirty="0"/>
              <a:t>G</a:t>
            </a:r>
            <a:r>
              <a:rPr lang="en-GB" dirty="0" smtClean="0"/>
              <a:t>ives </a:t>
            </a:r>
            <a:r>
              <a:rPr lang="en-GB" dirty="0"/>
              <a:t>the possibility to conduct detailed and complex </a:t>
            </a:r>
            <a:r>
              <a:rPr lang="en-GB" dirty="0" smtClean="0"/>
              <a:t>socioeconomic analysis </a:t>
            </a:r>
            <a:r>
              <a:rPr lang="en-GB" dirty="0"/>
              <a:t>of </a:t>
            </a:r>
            <a:r>
              <a:rPr lang="en-GB" dirty="0" smtClean="0"/>
              <a:t>informality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501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F0"/>
                </a:solidFill>
              </a:rPr>
              <a:t>Strict formality approach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101808" y="6453189"/>
            <a:ext cx="909637" cy="2682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AC26DFC-6A18-4820-A7A7-8EBDF9BFC0EC}" type="slidenum">
              <a:rPr lang="en-GB" smtClean="0"/>
              <a:pPr>
                <a:defRPr/>
              </a:pPr>
              <a:t>30</a:t>
            </a:fld>
            <a:endParaRPr lang="en-GB"/>
          </a:p>
        </p:txBody>
      </p:sp>
      <p:sp>
        <p:nvSpPr>
          <p:cNvPr id="6" name="Text Box 43"/>
          <p:cNvSpPr txBox="1">
            <a:spLocks noChangeArrowheads="1"/>
          </p:cNvSpPr>
          <p:nvPr/>
        </p:nvSpPr>
        <p:spPr bwMode="auto">
          <a:xfrm>
            <a:off x="353300" y="1557155"/>
            <a:ext cx="8436784" cy="504119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ea typeface="SimSun" pitchFamily="2" charset="-122"/>
                <a:cs typeface="Times New Roman" pitchFamily="18" charset="0"/>
              </a:rPr>
              <a:t>Status in employment</a:t>
            </a:r>
            <a:endParaRPr lang="en-GB" sz="1200" dirty="0"/>
          </a:p>
        </p:txBody>
      </p:sp>
      <p:sp>
        <p:nvSpPr>
          <p:cNvPr id="7" name="Line 42"/>
          <p:cNvSpPr>
            <a:spLocks noChangeShapeType="1"/>
          </p:cNvSpPr>
          <p:nvPr/>
        </p:nvSpPr>
        <p:spPr bwMode="auto">
          <a:xfrm>
            <a:off x="1543312" y="2096828"/>
            <a:ext cx="1707" cy="25206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9" name="Line 41"/>
          <p:cNvSpPr>
            <a:spLocks noChangeShapeType="1"/>
          </p:cNvSpPr>
          <p:nvPr/>
        </p:nvSpPr>
        <p:spPr bwMode="auto">
          <a:xfrm>
            <a:off x="1543311" y="3176811"/>
            <a:ext cx="854" cy="34285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10" name="Line 40"/>
          <p:cNvSpPr>
            <a:spLocks noChangeShapeType="1"/>
          </p:cNvSpPr>
          <p:nvPr/>
        </p:nvSpPr>
        <p:spPr bwMode="auto">
          <a:xfrm>
            <a:off x="1543311" y="4077115"/>
            <a:ext cx="854" cy="34285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11" name="Line 39"/>
          <p:cNvSpPr>
            <a:spLocks noChangeShapeType="1"/>
          </p:cNvSpPr>
          <p:nvPr/>
        </p:nvSpPr>
        <p:spPr bwMode="auto">
          <a:xfrm>
            <a:off x="1544165" y="4941228"/>
            <a:ext cx="854" cy="34285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12" name="Text Box 38"/>
          <p:cNvSpPr txBox="1">
            <a:spLocks noChangeArrowheads="1"/>
          </p:cNvSpPr>
          <p:nvPr/>
        </p:nvSpPr>
        <p:spPr bwMode="auto">
          <a:xfrm>
            <a:off x="353301" y="4367269"/>
            <a:ext cx="2304899" cy="538404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vert="horz" wrap="square" lIns="16200" tIns="9720" rIns="16200" bIns="9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ea typeface="SimSun" pitchFamily="2" charset="-122"/>
                <a:cs typeface="Times New Roman" pitchFamily="18" charset="0"/>
              </a:rPr>
              <a:t>Benefit from paid sick leave</a:t>
            </a:r>
            <a:endParaRPr lang="en-GB" sz="3600" dirty="0"/>
          </a:p>
        </p:txBody>
      </p:sp>
      <p:sp>
        <p:nvSpPr>
          <p:cNvPr id="13" name="Text Box 37"/>
          <p:cNvSpPr txBox="1">
            <a:spLocks noChangeArrowheads="1"/>
          </p:cNvSpPr>
          <p:nvPr/>
        </p:nvSpPr>
        <p:spPr bwMode="auto">
          <a:xfrm>
            <a:off x="353301" y="3501252"/>
            <a:ext cx="2304899" cy="540309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vert="horz" wrap="square" lIns="16200" tIns="9720" rIns="16200" bIns="9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ea typeface="SimSun" pitchFamily="2" charset="-122"/>
                <a:cs typeface="Times New Roman" pitchFamily="18" charset="0"/>
              </a:rPr>
              <a:t>Benefit from paid annual leave</a:t>
            </a:r>
            <a:endParaRPr lang="en-GB" sz="3600" dirty="0"/>
          </a:p>
        </p:txBody>
      </p:sp>
      <p:sp>
        <p:nvSpPr>
          <p:cNvPr id="14" name="Text Box 35"/>
          <p:cNvSpPr txBox="1">
            <a:spLocks noChangeArrowheads="1"/>
          </p:cNvSpPr>
          <p:nvPr/>
        </p:nvSpPr>
        <p:spPr bwMode="auto">
          <a:xfrm>
            <a:off x="355095" y="5300916"/>
            <a:ext cx="2484276" cy="612054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/>
              <a:t>Formal employment</a:t>
            </a:r>
          </a:p>
        </p:txBody>
      </p:sp>
      <p:sp>
        <p:nvSpPr>
          <p:cNvPr id="15" name="Text Box 34"/>
          <p:cNvSpPr txBox="1">
            <a:spLocks noChangeArrowheads="1"/>
          </p:cNvSpPr>
          <p:nvPr/>
        </p:nvSpPr>
        <p:spPr bwMode="auto">
          <a:xfrm>
            <a:off x="353301" y="2348888"/>
            <a:ext cx="2304899" cy="792368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vert="horz" wrap="square" lIns="16200" tIns="9720" rIns="16200" bIns="9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ea typeface="SimSun" pitchFamily="2" charset="-122"/>
                <a:cs typeface="Times New Roman" pitchFamily="18" charset="0"/>
              </a:rPr>
              <a:t>Job-related employer contributions to social security</a:t>
            </a:r>
            <a:endParaRPr lang="en-GB" sz="3600" dirty="0"/>
          </a:p>
        </p:txBody>
      </p:sp>
      <p:sp>
        <p:nvSpPr>
          <p:cNvPr id="16" name="AutoShape 27"/>
          <p:cNvSpPr>
            <a:spLocks noChangeShapeType="1"/>
          </p:cNvSpPr>
          <p:nvPr/>
        </p:nvSpPr>
        <p:spPr bwMode="auto">
          <a:xfrm>
            <a:off x="2700029" y="2853008"/>
            <a:ext cx="756348" cy="2448215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2628578" y="2637137"/>
            <a:ext cx="895132" cy="25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6200" tIns="9720" rIns="16200" bIns="9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ea typeface="SimSun" pitchFamily="2" charset="-122"/>
                <a:cs typeface="Times New Roman" pitchFamily="18" charset="0"/>
              </a:rPr>
              <a:t>No, DK, NA</a:t>
            </a:r>
            <a:endParaRPr lang="en-GB" sz="4000" dirty="0"/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1165162" y="3141114"/>
            <a:ext cx="383296" cy="220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6200" tIns="9720" rIns="16200" bIns="9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ea typeface="SimSun" pitchFamily="2" charset="-122"/>
                <a:cs typeface="Times New Roman" pitchFamily="18" charset="0"/>
              </a:rPr>
              <a:t>yes</a:t>
            </a:r>
            <a:endParaRPr lang="en-GB" sz="4000" dirty="0"/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1116410" y="4077218"/>
            <a:ext cx="383296" cy="220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6200" tIns="9720" rIns="16200" bIns="9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ea typeface="SimSun" pitchFamily="2" charset="-122"/>
                <a:cs typeface="Times New Roman" pitchFamily="18" charset="0"/>
              </a:rPr>
              <a:t>yes</a:t>
            </a:r>
            <a:endParaRPr lang="en-GB" sz="4000" dirty="0"/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1080406" y="4941314"/>
            <a:ext cx="383296" cy="220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6200" tIns="9720" rIns="16200" bIns="9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ea typeface="SimSun" pitchFamily="2" charset="-122"/>
                <a:cs typeface="Times New Roman" pitchFamily="18" charset="0"/>
              </a:rPr>
              <a:t>yes</a:t>
            </a:r>
            <a:endParaRPr lang="en-GB" sz="4000" dirty="0"/>
          </a:p>
        </p:txBody>
      </p:sp>
      <p:sp>
        <p:nvSpPr>
          <p:cNvPr id="21" name="Rectangle 20"/>
          <p:cNvSpPr/>
          <p:nvPr/>
        </p:nvSpPr>
        <p:spPr>
          <a:xfrm>
            <a:off x="167752" y="2061274"/>
            <a:ext cx="9353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>
                <a:ea typeface="SimSun" pitchFamily="2" charset="-122"/>
                <a:cs typeface="Times New Roman" pitchFamily="18" charset="0"/>
              </a:rPr>
              <a:t>Employees, </a:t>
            </a:r>
            <a:endParaRPr lang="en-GB" sz="1200" dirty="0"/>
          </a:p>
        </p:txBody>
      </p:sp>
      <p:sp>
        <p:nvSpPr>
          <p:cNvPr id="22" name="Rectangle 21"/>
          <p:cNvSpPr/>
          <p:nvPr/>
        </p:nvSpPr>
        <p:spPr>
          <a:xfrm>
            <a:off x="2610292" y="2060994"/>
            <a:ext cx="12424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ea typeface="SimSun" pitchFamily="2" charset="-122"/>
                <a:cs typeface="Times New Roman" pitchFamily="18" charset="0"/>
              </a:rPr>
              <a:t>Contributing family workers</a:t>
            </a:r>
            <a:endParaRPr lang="en-GB" sz="1200" dirty="0"/>
          </a:p>
        </p:txBody>
      </p:sp>
      <p:sp>
        <p:nvSpPr>
          <p:cNvPr id="23" name="Rectangle 22"/>
          <p:cNvSpPr/>
          <p:nvPr/>
        </p:nvSpPr>
        <p:spPr>
          <a:xfrm>
            <a:off x="3942440" y="2067381"/>
            <a:ext cx="12424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ea typeface="SimSun" pitchFamily="2" charset="-122"/>
                <a:cs typeface="Times New Roman" pitchFamily="18" charset="0"/>
              </a:rPr>
              <a:t>Own account workers</a:t>
            </a:r>
            <a:endParaRPr lang="en-GB" sz="1200" dirty="0"/>
          </a:p>
        </p:txBody>
      </p:sp>
      <p:sp>
        <p:nvSpPr>
          <p:cNvPr id="24" name="Rectangle 23"/>
          <p:cNvSpPr/>
          <p:nvPr/>
        </p:nvSpPr>
        <p:spPr>
          <a:xfrm>
            <a:off x="6318704" y="2036240"/>
            <a:ext cx="124242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ea typeface="SimSun" pitchFamily="2" charset="-122"/>
                <a:cs typeface="Times New Roman" pitchFamily="18" charset="0"/>
              </a:rPr>
              <a:t>Employers</a:t>
            </a:r>
            <a:endParaRPr lang="en-GB" sz="1200" dirty="0"/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2592574" y="3753004"/>
            <a:ext cx="895132" cy="25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6200" tIns="9720" rIns="16200" bIns="9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ea typeface="SimSun" pitchFamily="2" charset="-122"/>
                <a:cs typeface="Times New Roman" pitchFamily="18" charset="0"/>
              </a:rPr>
              <a:t>No, DK, NA</a:t>
            </a:r>
            <a:endParaRPr lang="en-GB" sz="4000" dirty="0"/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2628578" y="4401108"/>
            <a:ext cx="895132" cy="25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6200" tIns="9720" rIns="16200" bIns="9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ea typeface="SimSun" pitchFamily="2" charset="-122"/>
                <a:cs typeface="Times New Roman" pitchFamily="18" charset="0"/>
              </a:rPr>
              <a:t>No, DK, NA</a:t>
            </a:r>
            <a:endParaRPr lang="en-GB" sz="4000" dirty="0"/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2658199" y="4636471"/>
            <a:ext cx="798178" cy="0"/>
          </a:xfrm>
          <a:prstGeom prst="straightConnector1">
            <a:avLst/>
          </a:prstGeom>
          <a:solidFill>
            <a:srgbClr val="FF000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2658199" y="3753004"/>
            <a:ext cx="798178" cy="0"/>
          </a:xfrm>
          <a:prstGeom prst="straightConnector1">
            <a:avLst/>
          </a:prstGeom>
          <a:solidFill>
            <a:srgbClr val="FF000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 Box 36"/>
          <p:cNvSpPr txBox="1">
            <a:spLocks noGrp="1" noChangeArrowheads="1"/>
          </p:cNvSpPr>
          <p:nvPr>
            <p:ph idx="1"/>
          </p:nvPr>
        </p:nvSpPr>
        <p:spPr bwMode="auto">
          <a:xfrm>
            <a:off x="3114862" y="5287249"/>
            <a:ext cx="4516412" cy="54077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2000" b="1" dirty="0"/>
              <a:t>Informal employment</a:t>
            </a:r>
          </a:p>
        </p:txBody>
      </p:sp>
    </p:spTree>
    <p:extLst>
      <p:ext uri="{BB962C8B-B14F-4D97-AF65-F5344CB8AC3E}">
        <p14:creationId xmlns:p14="http://schemas.microsoft.com/office/powerpoint/2010/main" val="29743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F0"/>
                </a:solidFill>
              </a:rPr>
              <a:t>Weak formality approach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101808" y="6453189"/>
            <a:ext cx="909637" cy="2682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AC26DFC-6A18-4820-A7A7-8EBDF9BFC0EC}" type="slidenum">
              <a:rPr lang="en-GB" smtClean="0"/>
              <a:pPr>
                <a:defRPr/>
              </a:pPr>
              <a:t>31</a:t>
            </a:fld>
            <a:endParaRPr lang="en-GB"/>
          </a:p>
        </p:txBody>
      </p:sp>
      <p:sp>
        <p:nvSpPr>
          <p:cNvPr id="6" name="Text Box 43"/>
          <p:cNvSpPr txBox="1">
            <a:spLocks noChangeArrowheads="1"/>
          </p:cNvSpPr>
          <p:nvPr/>
        </p:nvSpPr>
        <p:spPr bwMode="auto">
          <a:xfrm>
            <a:off x="353300" y="1557155"/>
            <a:ext cx="8436784" cy="504119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ea typeface="SimSun" pitchFamily="2" charset="-122"/>
                <a:cs typeface="Times New Roman" pitchFamily="18" charset="0"/>
              </a:rPr>
              <a:t>Status in employment</a:t>
            </a:r>
            <a:endParaRPr lang="en-GB" sz="1200" dirty="0"/>
          </a:p>
        </p:txBody>
      </p:sp>
      <p:sp>
        <p:nvSpPr>
          <p:cNvPr id="7" name="Line 42"/>
          <p:cNvSpPr>
            <a:spLocks noChangeShapeType="1"/>
          </p:cNvSpPr>
          <p:nvPr/>
        </p:nvSpPr>
        <p:spPr bwMode="auto">
          <a:xfrm>
            <a:off x="1543312" y="2096828"/>
            <a:ext cx="1707" cy="25206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9" name="Line 41"/>
          <p:cNvSpPr>
            <a:spLocks noChangeShapeType="1"/>
          </p:cNvSpPr>
          <p:nvPr/>
        </p:nvSpPr>
        <p:spPr bwMode="auto">
          <a:xfrm>
            <a:off x="1543311" y="3176811"/>
            <a:ext cx="854" cy="34285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10" name="Line 40"/>
          <p:cNvSpPr>
            <a:spLocks noChangeShapeType="1"/>
          </p:cNvSpPr>
          <p:nvPr/>
        </p:nvSpPr>
        <p:spPr bwMode="auto">
          <a:xfrm>
            <a:off x="1543311" y="4077115"/>
            <a:ext cx="854" cy="34285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11" name="Line 39"/>
          <p:cNvSpPr>
            <a:spLocks noChangeShapeType="1"/>
          </p:cNvSpPr>
          <p:nvPr/>
        </p:nvSpPr>
        <p:spPr bwMode="auto">
          <a:xfrm>
            <a:off x="1544165" y="4941228"/>
            <a:ext cx="854" cy="34285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12" name="Text Box 38"/>
          <p:cNvSpPr txBox="1">
            <a:spLocks noChangeArrowheads="1"/>
          </p:cNvSpPr>
          <p:nvPr/>
        </p:nvSpPr>
        <p:spPr bwMode="auto">
          <a:xfrm>
            <a:off x="353301" y="4367269"/>
            <a:ext cx="2304899" cy="538404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vert="horz" wrap="square" lIns="16200" tIns="9720" rIns="16200" bIns="9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ea typeface="SimSun" pitchFamily="2" charset="-122"/>
                <a:cs typeface="Times New Roman" pitchFamily="18" charset="0"/>
              </a:rPr>
              <a:t>Benefit from paid sick leave</a:t>
            </a:r>
            <a:endParaRPr lang="en-GB" sz="3600" dirty="0"/>
          </a:p>
        </p:txBody>
      </p:sp>
      <p:sp>
        <p:nvSpPr>
          <p:cNvPr id="13" name="Text Box 37"/>
          <p:cNvSpPr txBox="1">
            <a:spLocks noChangeArrowheads="1"/>
          </p:cNvSpPr>
          <p:nvPr/>
        </p:nvSpPr>
        <p:spPr bwMode="auto">
          <a:xfrm>
            <a:off x="353301" y="3501252"/>
            <a:ext cx="2304899" cy="540309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vert="horz" wrap="square" lIns="16200" tIns="9720" rIns="16200" bIns="9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ea typeface="SimSun" pitchFamily="2" charset="-122"/>
                <a:cs typeface="Times New Roman" pitchFamily="18" charset="0"/>
              </a:rPr>
              <a:t>Benefit from paid annual leave</a:t>
            </a:r>
            <a:endParaRPr lang="en-GB" sz="3600" dirty="0"/>
          </a:p>
        </p:txBody>
      </p:sp>
      <p:sp>
        <p:nvSpPr>
          <p:cNvPr id="14" name="Text Box 35"/>
          <p:cNvSpPr txBox="1">
            <a:spLocks noChangeArrowheads="1"/>
          </p:cNvSpPr>
          <p:nvPr/>
        </p:nvSpPr>
        <p:spPr bwMode="auto">
          <a:xfrm>
            <a:off x="3018619" y="5365285"/>
            <a:ext cx="4002100" cy="612054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/>
              <a:t>Formal employment</a:t>
            </a:r>
          </a:p>
        </p:txBody>
      </p:sp>
      <p:sp>
        <p:nvSpPr>
          <p:cNvPr id="15" name="Text Box 34"/>
          <p:cNvSpPr txBox="1">
            <a:spLocks noChangeArrowheads="1"/>
          </p:cNvSpPr>
          <p:nvPr/>
        </p:nvSpPr>
        <p:spPr bwMode="auto">
          <a:xfrm>
            <a:off x="353301" y="2348888"/>
            <a:ext cx="2304899" cy="792368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vert="horz" wrap="square" lIns="16200" tIns="9720" rIns="16200" bIns="9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ea typeface="SimSun" pitchFamily="2" charset="-122"/>
                <a:cs typeface="Times New Roman" pitchFamily="18" charset="0"/>
              </a:rPr>
              <a:t>Job-related employer contributions to social security</a:t>
            </a:r>
            <a:endParaRPr lang="en-GB" sz="3600" dirty="0"/>
          </a:p>
        </p:txBody>
      </p:sp>
      <p:sp>
        <p:nvSpPr>
          <p:cNvPr id="16" name="AutoShape 27"/>
          <p:cNvSpPr>
            <a:spLocks noChangeShapeType="1"/>
          </p:cNvSpPr>
          <p:nvPr/>
        </p:nvSpPr>
        <p:spPr bwMode="auto">
          <a:xfrm>
            <a:off x="2700029" y="2853008"/>
            <a:ext cx="756348" cy="2448215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210030" y="3137821"/>
            <a:ext cx="1122677" cy="224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6200" tIns="9720" rIns="16200" bIns="9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ea typeface="SimSun" pitchFamily="2" charset="-122"/>
                <a:cs typeface="Times New Roman" pitchFamily="18" charset="0"/>
              </a:rPr>
              <a:t>No, DK, NA</a:t>
            </a:r>
            <a:endParaRPr lang="en-GB" sz="4000" dirty="0"/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2801470" y="2624852"/>
            <a:ext cx="383296" cy="220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6200" tIns="9720" rIns="16200" bIns="9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ea typeface="SimSun" pitchFamily="2" charset="-122"/>
                <a:cs typeface="Times New Roman" pitchFamily="18" charset="0"/>
              </a:rPr>
              <a:t>yes</a:t>
            </a:r>
            <a:endParaRPr lang="en-GB" sz="4000" dirty="0"/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2826971" y="3529125"/>
            <a:ext cx="383296" cy="220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6200" tIns="9720" rIns="16200" bIns="9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ea typeface="SimSun" pitchFamily="2" charset="-122"/>
                <a:cs typeface="Times New Roman" pitchFamily="18" charset="0"/>
              </a:rPr>
              <a:t>yes</a:t>
            </a:r>
            <a:endParaRPr lang="en-GB" sz="4000" dirty="0"/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2801471" y="4368112"/>
            <a:ext cx="400569" cy="304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6200" tIns="9720" rIns="16200" bIns="9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ea typeface="SimSun" pitchFamily="2" charset="-122"/>
                <a:cs typeface="Times New Roman" pitchFamily="18" charset="0"/>
              </a:rPr>
              <a:t>yes</a:t>
            </a:r>
            <a:endParaRPr lang="en-GB" sz="4000" dirty="0"/>
          </a:p>
        </p:txBody>
      </p:sp>
      <p:sp>
        <p:nvSpPr>
          <p:cNvPr id="21" name="Rectangle 20"/>
          <p:cNvSpPr/>
          <p:nvPr/>
        </p:nvSpPr>
        <p:spPr>
          <a:xfrm>
            <a:off x="167752" y="2061274"/>
            <a:ext cx="9353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>
                <a:ea typeface="SimSun" pitchFamily="2" charset="-122"/>
                <a:cs typeface="Times New Roman" pitchFamily="18" charset="0"/>
              </a:rPr>
              <a:t>Employees, </a:t>
            </a:r>
            <a:endParaRPr lang="en-GB" sz="1200" dirty="0"/>
          </a:p>
        </p:txBody>
      </p:sp>
      <p:sp>
        <p:nvSpPr>
          <p:cNvPr id="22" name="Rectangle 21"/>
          <p:cNvSpPr/>
          <p:nvPr/>
        </p:nvSpPr>
        <p:spPr>
          <a:xfrm>
            <a:off x="2610292" y="2060994"/>
            <a:ext cx="12424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ea typeface="SimSun" pitchFamily="2" charset="-122"/>
                <a:cs typeface="Times New Roman" pitchFamily="18" charset="0"/>
              </a:rPr>
              <a:t>Contributing family workers</a:t>
            </a:r>
            <a:endParaRPr lang="en-GB" sz="1200" dirty="0"/>
          </a:p>
        </p:txBody>
      </p:sp>
      <p:sp>
        <p:nvSpPr>
          <p:cNvPr id="23" name="Rectangle 22"/>
          <p:cNvSpPr/>
          <p:nvPr/>
        </p:nvSpPr>
        <p:spPr>
          <a:xfrm>
            <a:off x="3942440" y="2067381"/>
            <a:ext cx="12424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ea typeface="SimSun" pitchFamily="2" charset="-122"/>
                <a:cs typeface="Times New Roman" pitchFamily="18" charset="0"/>
              </a:rPr>
              <a:t>Own account workers</a:t>
            </a:r>
            <a:endParaRPr lang="en-GB" sz="1200" dirty="0"/>
          </a:p>
        </p:txBody>
      </p:sp>
      <p:sp>
        <p:nvSpPr>
          <p:cNvPr id="24" name="Rectangle 23"/>
          <p:cNvSpPr/>
          <p:nvPr/>
        </p:nvSpPr>
        <p:spPr>
          <a:xfrm>
            <a:off x="6318704" y="2036240"/>
            <a:ext cx="124242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ea typeface="SimSun" pitchFamily="2" charset="-122"/>
                <a:cs typeface="Times New Roman" pitchFamily="18" charset="0"/>
              </a:rPr>
              <a:t>Employers</a:t>
            </a:r>
            <a:endParaRPr lang="en-GB" sz="1200" dirty="0"/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160273" y="4054184"/>
            <a:ext cx="1172433" cy="23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6200" tIns="9720" rIns="16200" bIns="9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ea typeface="SimSun" pitchFamily="2" charset="-122"/>
                <a:cs typeface="Times New Roman" pitchFamily="18" charset="0"/>
              </a:rPr>
              <a:t>No, DK, NA</a:t>
            </a:r>
            <a:endParaRPr lang="en-GB" sz="4000" dirty="0"/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112521" y="4914408"/>
            <a:ext cx="1111876" cy="279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6200" tIns="9720" rIns="16200" bIns="9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ea typeface="SimSun" pitchFamily="2" charset="-122"/>
                <a:cs typeface="Times New Roman" pitchFamily="18" charset="0"/>
              </a:rPr>
              <a:t>No, DK, NA</a:t>
            </a:r>
            <a:endParaRPr lang="en-GB" sz="4000" dirty="0"/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2658199" y="4636471"/>
            <a:ext cx="798178" cy="0"/>
          </a:xfrm>
          <a:prstGeom prst="straightConnector1">
            <a:avLst/>
          </a:prstGeom>
          <a:solidFill>
            <a:srgbClr val="FF000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2658199" y="3753004"/>
            <a:ext cx="798178" cy="0"/>
          </a:xfrm>
          <a:prstGeom prst="straightConnector1">
            <a:avLst/>
          </a:prstGeom>
          <a:solidFill>
            <a:srgbClr val="FF000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 Box 36"/>
          <p:cNvSpPr txBox="1">
            <a:spLocks noGrp="1" noChangeArrowheads="1"/>
          </p:cNvSpPr>
          <p:nvPr>
            <p:ph idx="1"/>
          </p:nvPr>
        </p:nvSpPr>
        <p:spPr bwMode="auto">
          <a:xfrm>
            <a:off x="497505" y="5390280"/>
            <a:ext cx="2202525" cy="54077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92500"/>
          </a:bodyPr>
          <a:lstStyle/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2000" b="1" dirty="0"/>
              <a:t>Informal employment</a:t>
            </a:r>
          </a:p>
        </p:txBody>
      </p:sp>
    </p:spTree>
    <p:extLst>
      <p:ext uri="{BB962C8B-B14F-4D97-AF65-F5344CB8AC3E}">
        <p14:creationId xmlns:p14="http://schemas.microsoft.com/office/powerpoint/2010/main" val="91296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00B0F0"/>
                </a:solidFill>
              </a:rPr>
              <a:t>Moderate approach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101808" y="6453189"/>
            <a:ext cx="909637" cy="2682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AC26DFC-6A18-4820-A7A7-8EBDF9BFC0EC}" type="slidenum">
              <a:rPr lang="en-GB" smtClean="0"/>
              <a:pPr>
                <a:defRPr/>
              </a:pPr>
              <a:t>32</a:t>
            </a:fld>
            <a:endParaRPr lang="en-GB" dirty="0"/>
          </a:p>
        </p:txBody>
      </p:sp>
      <p:sp>
        <p:nvSpPr>
          <p:cNvPr id="6" name="Text Box 43"/>
          <p:cNvSpPr txBox="1">
            <a:spLocks noChangeArrowheads="1"/>
          </p:cNvSpPr>
          <p:nvPr/>
        </p:nvSpPr>
        <p:spPr bwMode="auto">
          <a:xfrm>
            <a:off x="353300" y="1557155"/>
            <a:ext cx="8436784" cy="504119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ea typeface="SimSun" pitchFamily="2" charset="-122"/>
                <a:cs typeface="Times New Roman" pitchFamily="18" charset="0"/>
              </a:rPr>
              <a:t>Status in employment</a:t>
            </a:r>
            <a:endParaRPr lang="en-GB" sz="1200" dirty="0"/>
          </a:p>
        </p:txBody>
      </p:sp>
      <p:sp>
        <p:nvSpPr>
          <p:cNvPr id="7" name="Line 42"/>
          <p:cNvSpPr>
            <a:spLocks noChangeShapeType="1"/>
          </p:cNvSpPr>
          <p:nvPr/>
        </p:nvSpPr>
        <p:spPr bwMode="auto">
          <a:xfrm>
            <a:off x="1842525" y="2143686"/>
            <a:ext cx="1707" cy="25206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8" name="Line 41"/>
          <p:cNvSpPr>
            <a:spLocks noChangeShapeType="1"/>
          </p:cNvSpPr>
          <p:nvPr/>
        </p:nvSpPr>
        <p:spPr bwMode="auto">
          <a:xfrm>
            <a:off x="1842524" y="3223669"/>
            <a:ext cx="0" cy="29891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9" name="Line 40"/>
          <p:cNvSpPr>
            <a:spLocks noChangeShapeType="1"/>
          </p:cNvSpPr>
          <p:nvPr/>
        </p:nvSpPr>
        <p:spPr bwMode="auto">
          <a:xfrm>
            <a:off x="1842524" y="4123974"/>
            <a:ext cx="0" cy="27062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10" name="Line 39"/>
          <p:cNvSpPr>
            <a:spLocks noChangeShapeType="1"/>
          </p:cNvSpPr>
          <p:nvPr/>
        </p:nvSpPr>
        <p:spPr bwMode="auto">
          <a:xfrm flipH="1">
            <a:off x="1842524" y="4988086"/>
            <a:ext cx="854" cy="47542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652514" y="4414127"/>
            <a:ext cx="2304899" cy="538404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vert="horz" wrap="square" lIns="16200" tIns="9720" rIns="16200" bIns="9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ea typeface="SimSun" pitchFamily="2" charset="-122"/>
                <a:cs typeface="Times New Roman" pitchFamily="18" charset="0"/>
              </a:rPr>
              <a:t>Benefit from paid sick leave</a:t>
            </a:r>
            <a:endParaRPr lang="en-GB" sz="3600" dirty="0"/>
          </a:p>
        </p:txBody>
      </p:sp>
      <p:sp>
        <p:nvSpPr>
          <p:cNvPr id="12" name="Text Box 37"/>
          <p:cNvSpPr txBox="1">
            <a:spLocks noChangeArrowheads="1"/>
          </p:cNvSpPr>
          <p:nvPr/>
        </p:nvSpPr>
        <p:spPr bwMode="auto">
          <a:xfrm>
            <a:off x="652514" y="3548110"/>
            <a:ext cx="2304899" cy="540309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vert="horz" wrap="square" lIns="16200" tIns="9720" rIns="16200" bIns="9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ea typeface="SimSun" pitchFamily="2" charset="-122"/>
                <a:cs typeface="Times New Roman" pitchFamily="18" charset="0"/>
              </a:rPr>
              <a:t>Benefit from paid annual leave</a:t>
            </a:r>
            <a:endParaRPr lang="en-GB" sz="3600" dirty="0"/>
          </a:p>
        </p:txBody>
      </p:sp>
      <p:sp>
        <p:nvSpPr>
          <p:cNvPr id="13" name="Text Box 35"/>
          <p:cNvSpPr txBox="1">
            <a:spLocks noChangeArrowheads="1"/>
          </p:cNvSpPr>
          <p:nvPr/>
        </p:nvSpPr>
        <p:spPr bwMode="auto">
          <a:xfrm>
            <a:off x="108299" y="5534950"/>
            <a:ext cx="3647655" cy="612054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/>
              <a:t>Formal employment</a:t>
            </a:r>
          </a:p>
        </p:txBody>
      </p: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652514" y="2395746"/>
            <a:ext cx="2304899" cy="792368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vert="horz" wrap="square" lIns="16200" tIns="9720" rIns="16200" bIns="9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ea typeface="SimSun" pitchFamily="2" charset="-122"/>
                <a:cs typeface="Times New Roman" pitchFamily="18" charset="0"/>
              </a:rPr>
              <a:t>Job-related employer contributions to social security</a:t>
            </a:r>
            <a:endParaRPr lang="en-GB" sz="3600" dirty="0"/>
          </a:p>
        </p:txBody>
      </p:sp>
      <p:sp>
        <p:nvSpPr>
          <p:cNvPr id="15" name="AutoShape 27"/>
          <p:cNvSpPr>
            <a:spLocks noChangeShapeType="1"/>
          </p:cNvSpPr>
          <p:nvPr/>
        </p:nvSpPr>
        <p:spPr bwMode="auto">
          <a:xfrm flipH="1">
            <a:off x="212944" y="2760316"/>
            <a:ext cx="423127" cy="2703197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206642" y="2474568"/>
            <a:ext cx="383296" cy="220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6200" tIns="9720" rIns="16200" bIns="9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ea typeface="SimSun" pitchFamily="2" charset="-122"/>
                <a:cs typeface="Times New Roman" pitchFamily="18" charset="0"/>
              </a:rPr>
              <a:t>yes</a:t>
            </a:r>
            <a:endParaRPr lang="en-GB" sz="4000" dirty="0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1866173" y="4095317"/>
            <a:ext cx="383296" cy="220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6200" tIns="9720" rIns="16200" bIns="9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ea typeface="SimSun" pitchFamily="2" charset="-122"/>
                <a:cs typeface="Times New Roman" pitchFamily="18" charset="0"/>
              </a:rPr>
              <a:t>yes</a:t>
            </a:r>
            <a:endParaRPr lang="en-GB" sz="4000" dirty="0"/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1848901" y="5073942"/>
            <a:ext cx="400569" cy="304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6200" tIns="9720" rIns="16200" bIns="9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ea typeface="SimSun" pitchFamily="2" charset="-122"/>
                <a:cs typeface="Times New Roman" pitchFamily="18" charset="0"/>
              </a:rPr>
              <a:t>yes</a:t>
            </a:r>
            <a:endParaRPr lang="en-GB" sz="4000" dirty="0"/>
          </a:p>
        </p:txBody>
      </p:sp>
      <p:sp>
        <p:nvSpPr>
          <p:cNvPr id="19" name="Rectangle 18"/>
          <p:cNvSpPr/>
          <p:nvPr/>
        </p:nvSpPr>
        <p:spPr>
          <a:xfrm>
            <a:off x="3755954" y="2116991"/>
            <a:ext cx="12424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ea typeface="SimSun" pitchFamily="2" charset="-122"/>
                <a:cs typeface="Times New Roman" pitchFamily="18" charset="0"/>
              </a:rPr>
              <a:t>Contributing family workers</a:t>
            </a:r>
            <a:endParaRPr lang="en-GB" sz="1200" dirty="0"/>
          </a:p>
        </p:txBody>
      </p:sp>
      <p:sp>
        <p:nvSpPr>
          <p:cNvPr id="20" name="Rectangle 19"/>
          <p:cNvSpPr/>
          <p:nvPr/>
        </p:nvSpPr>
        <p:spPr>
          <a:xfrm>
            <a:off x="5088102" y="2123378"/>
            <a:ext cx="12424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ea typeface="SimSun" pitchFamily="2" charset="-122"/>
                <a:cs typeface="Times New Roman" pitchFamily="18" charset="0"/>
              </a:rPr>
              <a:t>Own account workers</a:t>
            </a:r>
            <a:endParaRPr lang="en-GB" sz="1200" dirty="0"/>
          </a:p>
        </p:txBody>
      </p:sp>
      <p:sp>
        <p:nvSpPr>
          <p:cNvPr id="21" name="Rectangle 20"/>
          <p:cNvSpPr/>
          <p:nvPr/>
        </p:nvSpPr>
        <p:spPr>
          <a:xfrm>
            <a:off x="7464366" y="2092237"/>
            <a:ext cx="124242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ea typeface="SimSun" pitchFamily="2" charset="-122"/>
                <a:cs typeface="Times New Roman" pitchFamily="18" charset="0"/>
              </a:rPr>
              <a:t>Employers</a:t>
            </a:r>
            <a:endParaRPr lang="en-GB" sz="1200" dirty="0"/>
          </a:p>
        </p:txBody>
      </p:sp>
      <p:sp>
        <p:nvSpPr>
          <p:cNvPr id="24" name="Text Box 36"/>
          <p:cNvSpPr txBox="1">
            <a:spLocks noChangeArrowheads="1"/>
          </p:cNvSpPr>
          <p:nvPr/>
        </p:nvSpPr>
        <p:spPr bwMode="auto">
          <a:xfrm>
            <a:off x="3897114" y="5534950"/>
            <a:ext cx="2202525" cy="61205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0066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0066"/>
                </a:solidFill>
                <a:latin typeface="Arial Narrow" panose="020B0606020202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66"/>
                </a:solidFill>
                <a:latin typeface="Arial Narrow" panose="020B0606020202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66"/>
                </a:solidFill>
                <a:latin typeface="Arial Narrow" panose="020B0606020202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 Narrow" panose="020B060602020203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GB" sz="2000" b="1" kern="0" dirty="0">
                <a:solidFill>
                  <a:schemeClr val="tx1"/>
                </a:solidFill>
                <a:latin typeface="+mn-lt"/>
              </a:rPr>
              <a:t>Informal employment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 flipV="1">
            <a:off x="2976152" y="4701204"/>
            <a:ext cx="1020579" cy="1466"/>
          </a:xfrm>
          <a:prstGeom prst="straightConnector1">
            <a:avLst/>
          </a:prstGeom>
          <a:solidFill>
            <a:srgbClr val="FF000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AutoShape 27"/>
          <p:cNvSpPr>
            <a:spLocks noChangeShapeType="1"/>
          </p:cNvSpPr>
          <p:nvPr/>
        </p:nvSpPr>
        <p:spPr bwMode="auto">
          <a:xfrm>
            <a:off x="3019987" y="2705421"/>
            <a:ext cx="1048752" cy="2667796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33" name="Text Box 6"/>
          <p:cNvSpPr txBox="1">
            <a:spLocks noGrp="1" noChangeArrowheads="1"/>
          </p:cNvSpPr>
          <p:nvPr>
            <p:ph idx="1"/>
          </p:nvPr>
        </p:nvSpPr>
        <p:spPr bwMode="auto">
          <a:xfrm>
            <a:off x="1871357" y="3240704"/>
            <a:ext cx="1029569" cy="236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6200" tIns="9720" rIns="16200" bIns="9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400" dirty="0">
                <a:ea typeface="SimSun" pitchFamily="2" charset="-122"/>
                <a:cs typeface="Times New Roman" pitchFamily="18" charset="0"/>
              </a:rPr>
              <a:t>DK, NA</a:t>
            </a:r>
            <a:endParaRPr lang="en-GB" sz="4000" dirty="0"/>
          </a:p>
        </p:txBody>
      </p: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3039171" y="3658626"/>
            <a:ext cx="1029569" cy="236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6200" tIns="9720" rIns="16200" bIns="9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0066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0066"/>
                </a:solidFill>
                <a:latin typeface="Arial Narrow" panose="020B0606020202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66"/>
                </a:solidFill>
                <a:latin typeface="Arial Narrow" panose="020B0606020202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66"/>
                </a:solidFill>
                <a:latin typeface="Arial Narrow" panose="020B0606020202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 Narrow" panose="020B060602020203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GB" sz="1400" kern="0" dirty="0">
                <a:solidFill>
                  <a:schemeClr val="tx1"/>
                </a:solidFill>
                <a:latin typeface="+mn-lt"/>
                <a:ea typeface="SimSun" pitchFamily="2" charset="-122"/>
                <a:cs typeface="Times New Roman" pitchFamily="18" charset="0"/>
              </a:rPr>
              <a:t>No, DK, NA</a:t>
            </a:r>
            <a:endParaRPr lang="en-GB" sz="4000" kern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2973856" y="4463507"/>
            <a:ext cx="1029569" cy="236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6200" tIns="9720" rIns="16200" bIns="9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0066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0066"/>
                </a:solidFill>
                <a:latin typeface="Arial Narrow" panose="020B0606020202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66"/>
                </a:solidFill>
                <a:latin typeface="Arial Narrow" panose="020B0606020202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66"/>
                </a:solidFill>
                <a:latin typeface="Arial Narrow" panose="020B0606020202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 Narrow" panose="020B060602020203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GB" sz="1400" kern="0">
                <a:solidFill>
                  <a:schemeClr val="tx1"/>
                </a:solidFill>
                <a:latin typeface="+mn-lt"/>
                <a:ea typeface="SimSun" pitchFamily="2" charset="-122"/>
                <a:cs typeface="Times New Roman" pitchFamily="18" charset="0"/>
              </a:rPr>
              <a:t>No, DK, NA</a:t>
            </a:r>
            <a:endParaRPr lang="en-GB" sz="4000" kern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 flipV="1">
            <a:off x="3043665" y="3922789"/>
            <a:ext cx="1020579" cy="1466"/>
          </a:xfrm>
          <a:prstGeom prst="straightConnector1">
            <a:avLst/>
          </a:prstGeom>
          <a:solidFill>
            <a:srgbClr val="FF000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2993188" y="2434067"/>
            <a:ext cx="1029569" cy="236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6200" tIns="9720" rIns="16200" bIns="9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0066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0066"/>
                </a:solidFill>
                <a:latin typeface="Arial Narrow" panose="020B0606020202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66"/>
                </a:solidFill>
                <a:latin typeface="Arial Narrow" panose="020B0606020202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66"/>
                </a:solidFill>
                <a:latin typeface="Arial Narrow" panose="020B0606020202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 Narrow" panose="020B060602020203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GB" sz="1400" kern="0" dirty="0">
                <a:solidFill>
                  <a:schemeClr val="tx1"/>
                </a:solidFill>
                <a:latin typeface="+mn-lt"/>
                <a:ea typeface="SimSun" pitchFamily="2" charset="-122"/>
                <a:cs typeface="Times New Roman" pitchFamily="18" charset="0"/>
              </a:rPr>
              <a:t>No</a:t>
            </a:r>
            <a:endParaRPr lang="en-GB" sz="4000" kern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58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24" grpId="0" animBg="1"/>
      <p:bldP spid="30" grpId="0" animBg="1"/>
      <p:bldP spid="33" grpId="0"/>
      <p:bldP spid="34" grpId="0"/>
      <p:bldP spid="35" grpId="0"/>
      <p:bldP spid="2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00B0F0"/>
                </a:solidFill>
              </a:rPr>
              <a:t>Different outputs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101808" y="6453189"/>
            <a:ext cx="909637" cy="2682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AC26DFC-6A18-4820-A7A7-8EBDF9BFC0EC}" type="slidenum">
              <a:rPr lang="en-GB" smtClean="0"/>
              <a:pPr>
                <a:defRPr/>
              </a:pPr>
              <a:t>33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755912" y="1940929"/>
          <a:ext cx="5977123" cy="25771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7002"/>
                <a:gridCol w="1236002"/>
                <a:gridCol w="1293839"/>
                <a:gridCol w="1224136"/>
                <a:gridCol w="1296144"/>
              </a:tblGrid>
              <a:tr h="732512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 smtClean="0">
                          <a:effectLst/>
                        </a:rPr>
                        <a:t>Strict formality</a:t>
                      </a:r>
                      <a:r>
                        <a:rPr lang="en-GB" sz="1100" u="none" strike="noStrike" baseline="0" dirty="0" smtClean="0">
                          <a:effectLst/>
                        </a:rPr>
                        <a:t> approach</a:t>
                      </a:r>
                      <a:endParaRPr lang="en-GB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none" strike="noStrike" dirty="0" smtClean="0">
                          <a:effectLst/>
                        </a:rPr>
                        <a:t>Weak formality</a:t>
                      </a:r>
                      <a:r>
                        <a:rPr lang="en-GB" sz="1100" u="none" strike="noStrike" baseline="0" dirty="0" smtClean="0">
                          <a:effectLst/>
                        </a:rPr>
                        <a:t> approach</a:t>
                      </a:r>
                      <a:endParaRPr lang="en-GB" sz="1100" b="0" i="1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en-GB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1154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 smtClean="0">
                          <a:effectLst/>
                        </a:rPr>
                        <a:t>Formal </a:t>
                      </a:r>
                      <a:r>
                        <a:rPr lang="en-GB" sz="1100" u="none" strike="noStrike" dirty="0">
                          <a:effectLst/>
                        </a:rPr>
                        <a:t>employees</a:t>
                      </a:r>
                      <a:endParaRPr lang="en-GB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 smtClean="0">
                          <a:effectLst/>
                        </a:rPr>
                        <a:t>Informal </a:t>
                      </a:r>
                      <a:r>
                        <a:rPr lang="en-GB" sz="1100" u="none" strike="noStrike" dirty="0">
                          <a:effectLst/>
                        </a:rPr>
                        <a:t>employees</a:t>
                      </a:r>
                      <a:endParaRPr lang="en-GB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 smtClean="0">
                          <a:effectLst/>
                        </a:rPr>
                        <a:t>Formal </a:t>
                      </a:r>
                      <a:r>
                        <a:rPr lang="en-GB" sz="1100" u="none" strike="noStrike" dirty="0">
                          <a:effectLst/>
                        </a:rPr>
                        <a:t>employees</a:t>
                      </a:r>
                      <a:endParaRPr lang="en-GB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 smtClean="0">
                          <a:effectLst/>
                        </a:rPr>
                        <a:t>Informal </a:t>
                      </a:r>
                      <a:r>
                        <a:rPr lang="en-GB" sz="1100" u="none" strike="noStrike" dirty="0">
                          <a:effectLst/>
                        </a:rPr>
                        <a:t>employees</a:t>
                      </a:r>
                      <a:endParaRPr lang="en-GB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4417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Moldova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</a:rPr>
                        <a:t>87.5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</a:rPr>
                        <a:t>12.7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90.5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9.7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  <a:tr h="24417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Costa Rica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</a:rPr>
                        <a:t>65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</a:rPr>
                        <a:t>35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81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19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  <a:tr h="24417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México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>
                          <a:effectLst/>
                        </a:rPr>
                        <a:t>45.7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</a:rPr>
                        <a:t>54.3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66.4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33.6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  <a:tr h="24417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Malawi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>
                          <a:effectLst/>
                        </a:rPr>
                        <a:t>14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</a:rPr>
                        <a:t>86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73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  <a:tr h="25637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Cambodia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>
                          <a:effectLst/>
                        </a:rPr>
                        <a:t>2.7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</a:rPr>
                        <a:t>97.3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20.5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79.5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985761" y="4743073"/>
          <a:ext cx="2700300" cy="14761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9368"/>
                <a:gridCol w="1540932"/>
              </a:tblGrid>
              <a:tr h="38948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Difference between weak and strict (OR/AND)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1518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Moldova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  <a:tr h="21518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Costa Rica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16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  <a:tr h="21518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México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20.7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  <a:tr h="21518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Malawi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  <a:tr h="22594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Cambodia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17.8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751280" y="1942602"/>
            <a:ext cx="936104" cy="2566109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687384" y="1942602"/>
            <a:ext cx="2525370" cy="2566519"/>
          </a:xfrm>
          <a:prstGeom prst="rect">
            <a:avLst/>
          </a:prstGeom>
          <a:solidFill>
            <a:schemeClr val="dk1">
              <a:alpha val="0"/>
            </a:schemeClr>
          </a:solidFill>
          <a:ln w="127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206221" y="1942602"/>
            <a:ext cx="2526813" cy="2566519"/>
          </a:xfrm>
          <a:prstGeom prst="rect">
            <a:avLst/>
          </a:prstGeom>
          <a:solidFill>
            <a:srgbClr val="00B0F0">
              <a:alpha val="0"/>
            </a:srgbClr>
          </a:solidFill>
          <a:ln w="127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972395" y="4739409"/>
            <a:ext cx="2726229" cy="1482670"/>
          </a:xfrm>
          <a:prstGeom prst="rect">
            <a:avLst/>
          </a:prstGeom>
          <a:solidFill>
            <a:schemeClr val="dk1">
              <a:alpha val="0"/>
            </a:schemeClr>
          </a:solidFill>
          <a:ln w="127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44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>
                <a:solidFill>
                  <a:srgbClr val="7DA9DF"/>
                </a:solidFill>
              </a:rPr>
              <a:t>Practical recommendation on the use of these</a:t>
            </a:r>
            <a:br>
              <a:rPr lang="en-GB" sz="2800" b="1" dirty="0">
                <a:solidFill>
                  <a:srgbClr val="7DA9DF"/>
                </a:solidFill>
              </a:rPr>
            </a:br>
            <a:r>
              <a:rPr lang="en-GB" sz="2800" b="1" dirty="0">
                <a:solidFill>
                  <a:srgbClr val="7DA9DF"/>
                </a:solidFill>
              </a:rPr>
              <a:t>approaches</a:t>
            </a:r>
            <a:endParaRPr lang="en-GB" sz="2800" dirty="0">
              <a:solidFill>
                <a:srgbClr val="7DA9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b="1" dirty="0"/>
              <a:t>If a country do have a well-established social security system </a:t>
            </a:r>
            <a:r>
              <a:rPr lang="en-GB" b="1" dirty="0" smtClean="0"/>
              <a:t>that is </a:t>
            </a:r>
            <a:r>
              <a:rPr lang="en-GB" b="1" dirty="0"/>
              <a:t>attached to the job</a:t>
            </a:r>
          </a:p>
          <a:p>
            <a:pPr lvl="1"/>
            <a:r>
              <a:rPr lang="en-GB" dirty="0" smtClean="0"/>
              <a:t>then </a:t>
            </a:r>
            <a:r>
              <a:rPr lang="en-GB" dirty="0"/>
              <a:t>contribution to social security is the main </a:t>
            </a:r>
            <a:r>
              <a:rPr lang="en-GB" dirty="0" smtClean="0"/>
              <a:t>criterion</a:t>
            </a:r>
          </a:p>
          <a:p>
            <a:pPr lvl="1"/>
            <a:r>
              <a:rPr lang="en-GB" dirty="0" smtClean="0"/>
              <a:t>and </a:t>
            </a:r>
            <a:r>
              <a:rPr lang="en-GB" dirty="0"/>
              <a:t>the moderate approach should be viewed as an </a:t>
            </a:r>
            <a:r>
              <a:rPr lang="en-GB" dirty="0" smtClean="0"/>
              <a:t>international definition </a:t>
            </a:r>
            <a:r>
              <a:rPr lang="en-GB" dirty="0"/>
              <a:t>trying to achieve </a:t>
            </a:r>
            <a:r>
              <a:rPr lang="en-GB" dirty="0" smtClean="0"/>
              <a:t>simplicity</a:t>
            </a:r>
          </a:p>
          <a:p>
            <a:r>
              <a:rPr lang="en-GB" b="1" dirty="0" smtClean="0"/>
              <a:t>For </a:t>
            </a:r>
            <a:r>
              <a:rPr lang="en-GB" b="1" dirty="0"/>
              <a:t>countries were this is not the case </a:t>
            </a:r>
            <a:r>
              <a:rPr lang="en-GB" dirty="0"/>
              <a:t>(e.g. due to </a:t>
            </a:r>
            <a:r>
              <a:rPr lang="en-GB" dirty="0" smtClean="0"/>
              <a:t>non-existing social </a:t>
            </a:r>
            <a:r>
              <a:rPr lang="en-GB" dirty="0"/>
              <a:t>security system or a universal </a:t>
            </a:r>
            <a:r>
              <a:rPr lang="en-GB" dirty="0" smtClean="0"/>
              <a:t>system)</a:t>
            </a:r>
          </a:p>
          <a:p>
            <a:pPr lvl="1"/>
            <a:r>
              <a:rPr lang="en-GB" dirty="0" smtClean="0"/>
              <a:t>then </a:t>
            </a:r>
            <a:r>
              <a:rPr lang="en-GB" dirty="0"/>
              <a:t>the 2 other criteria's can be used </a:t>
            </a:r>
            <a:r>
              <a:rPr lang="en-GB" dirty="0" smtClean="0"/>
              <a:t>instead.</a:t>
            </a:r>
          </a:p>
          <a:p>
            <a:r>
              <a:rPr lang="en-GB" b="1" u="sng" dirty="0" smtClean="0"/>
              <a:t>Countries </a:t>
            </a:r>
            <a:r>
              <a:rPr lang="en-GB" b="1" u="sng" dirty="0"/>
              <a:t>should always collect the three key questions </a:t>
            </a:r>
            <a:r>
              <a:rPr lang="en-GB" b="1" u="sng" dirty="0" smtClean="0"/>
              <a:t>(criteria's) for </a:t>
            </a:r>
            <a:r>
              <a:rPr lang="en-GB" b="1" u="sng" dirty="0"/>
              <a:t>all the employees</a:t>
            </a:r>
          </a:p>
          <a:p>
            <a:pPr lvl="1"/>
            <a:r>
              <a:rPr lang="en-GB" dirty="0" smtClean="0"/>
              <a:t>assess </a:t>
            </a:r>
            <a:r>
              <a:rPr lang="en-GB" dirty="0"/>
              <a:t>how the three key criteria are </a:t>
            </a:r>
            <a:r>
              <a:rPr lang="en-GB" dirty="0" smtClean="0"/>
              <a:t>correlated</a:t>
            </a:r>
          </a:p>
          <a:p>
            <a:pPr lvl="1"/>
            <a:r>
              <a:rPr lang="en-GB" dirty="0" smtClean="0"/>
              <a:t>chose </a:t>
            </a:r>
            <a:r>
              <a:rPr lang="en-GB" dirty="0"/>
              <a:t>the approach taking the national context into </a:t>
            </a:r>
            <a:r>
              <a:rPr lang="en-GB" dirty="0" smtClean="0"/>
              <a:t>account</a:t>
            </a:r>
          </a:p>
          <a:p>
            <a:pPr lvl="1"/>
            <a:r>
              <a:rPr lang="en-GB" i="1" dirty="0" smtClean="0"/>
              <a:t>In </a:t>
            </a:r>
            <a:r>
              <a:rPr lang="en-GB" i="1" dirty="0"/>
              <a:t>the moderate approach the information </a:t>
            </a:r>
            <a:r>
              <a:rPr lang="en-GB" i="1" dirty="0" smtClean="0"/>
              <a:t>regarding paid </a:t>
            </a:r>
            <a:r>
              <a:rPr lang="en-GB" i="1" dirty="0"/>
              <a:t>sick leave and paid annual leave still would </a:t>
            </a:r>
            <a:r>
              <a:rPr lang="en-GB" i="1" dirty="0" smtClean="0"/>
              <a:t>be very </a:t>
            </a:r>
            <a:r>
              <a:rPr lang="en-GB" i="1" dirty="0"/>
              <a:t>relevant to contextualize informality.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67CFE-2AD4-4F2F-9F31-94AB54646571}" type="slidenum">
              <a:rPr lang="en-GB" smtClean="0"/>
              <a:t>35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85354" y="273009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00B0F0"/>
                </a:solidFill>
              </a:rPr>
              <a:t>Essential step: test it!!</a:t>
            </a:r>
            <a:endParaRPr lang="en-GB" dirty="0">
              <a:solidFill>
                <a:srgbClr val="00B0F0"/>
              </a:solidFill>
            </a:endParaRPr>
          </a:p>
        </p:txBody>
      </p:sp>
      <p:pic>
        <p:nvPicPr>
          <p:cNvPr id="26" name="Content Placeholder 25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05582" y="1881189"/>
            <a:ext cx="8939212" cy="298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91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67CFE-2AD4-4F2F-9F31-94AB54646571}" type="slidenum">
              <a:rPr lang="en-GB" smtClean="0"/>
              <a:t>36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94646" y="281761"/>
            <a:ext cx="8229600" cy="1143000"/>
          </a:xfrm>
        </p:spPr>
        <p:txBody>
          <a:bodyPr/>
          <a:lstStyle/>
          <a:p>
            <a:r>
              <a:rPr lang="da-DK" dirty="0" smtClean="0">
                <a:solidFill>
                  <a:srgbClr val="00B0F0"/>
                </a:solidFill>
              </a:rPr>
              <a:t>Important because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94" y="1600201"/>
            <a:ext cx="8229600" cy="4525963"/>
          </a:xfrm>
        </p:spPr>
        <p:txBody>
          <a:bodyPr/>
          <a:lstStyle/>
          <a:p>
            <a:r>
              <a:rPr lang="en-GB" dirty="0" smtClean="0"/>
              <a:t>To ensure that respondents really understand the questions and are willing and able to answer them in a valid way</a:t>
            </a:r>
          </a:p>
          <a:p>
            <a:r>
              <a:rPr lang="en-GB" dirty="0" smtClean="0"/>
              <a:t>To ensure that we measure what we want to measure</a:t>
            </a:r>
          </a:p>
          <a:p>
            <a:r>
              <a:rPr lang="en-GB" dirty="0" smtClean="0"/>
              <a:t>To detect problems errors early in the process –Cost effective</a:t>
            </a:r>
          </a:p>
          <a:p>
            <a:r>
              <a:rPr lang="en-GB" dirty="0" smtClean="0"/>
              <a:t>Increases the quality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332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311513" y="2060849"/>
            <a:ext cx="6118061" cy="2447847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4799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Thank you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4799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 </a:t>
            </a:r>
            <a:br>
              <a:rPr lang="en-GB" sz="4799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</a:br>
            <a:endParaRPr lang="en-GB" sz="2200" dirty="0">
              <a:solidFill>
                <a:srgbClr val="0070C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" name="Image 3" descr="EFS-ILO-org-V3-Blue.tif"/>
          <p:cNvPicPr>
            <a:picLocks noChangeAspect="1"/>
          </p:cNvPicPr>
          <p:nvPr/>
        </p:nvPicPr>
        <p:blipFill>
          <a:blip r:embed="rId3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17" b="70206"/>
          <a:stretch>
            <a:fillRect/>
          </a:stretch>
        </p:blipFill>
        <p:spPr bwMode="auto">
          <a:xfrm>
            <a:off x="5677694" y="4786081"/>
            <a:ext cx="3467100" cy="2071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917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>
                <a:solidFill>
                  <a:srgbClr val="7DA9DF"/>
                </a:solidFill>
              </a:rPr>
              <a:t>Household surveys with labour force modules:</a:t>
            </a:r>
            <a:br>
              <a:rPr lang="en-GB" sz="2800" b="1" dirty="0">
                <a:solidFill>
                  <a:srgbClr val="7DA9DF"/>
                </a:solidFill>
              </a:rPr>
            </a:br>
            <a:r>
              <a:rPr lang="en-GB" sz="2800" b="1" dirty="0">
                <a:solidFill>
                  <a:srgbClr val="7DA9DF"/>
                </a:solidFill>
              </a:rPr>
              <a:t>obvious candidates for informal employment</a:t>
            </a:r>
            <a:endParaRPr lang="en-GB" sz="2800" dirty="0">
              <a:solidFill>
                <a:srgbClr val="7DA9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 focus is typically on:</a:t>
            </a:r>
          </a:p>
          <a:p>
            <a:pPr lvl="1"/>
            <a:r>
              <a:rPr lang="en-GB" dirty="0" smtClean="0"/>
              <a:t>Informal employment</a:t>
            </a:r>
          </a:p>
          <a:p>
            <a:pPr lvl="2"/>
            <a:r>
              <a:rPr lang="en-GB" dirty="0" smtClean="0"/>
              <a:t>Employees/Contributing family workers in informal employment</a:t>
            </a:r>
          </a:p>
          <a:p>
            <a:pPr lvl="2"/>
            <a:r>
              <a:rPr lang="en-GB" dirty="0"/>
              <a:t>E</a:t>
            </a:r>
            <a:r>
              <a:rPr lang="en-GB" dirty="0" smtClean="0"/>
              <a:t>ntrepreneurs in the informal sector</a:t>
            </a:r>
          </a:p>
          <a:p>
            <a:pPr lvl="1"/>
            <a:r>
              <a:rPr lang="en-GB" dirty="0" smtClean="0"/>
              <a:t>Employment in informal sector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Less suitable to collect information about economic units in the informal sector</a:t>
            </a:r>
          </a:p>
          <a:p>
            <a:pPr lvl="1"/>
            <a:r>
              <a:rPr lang="en-GB" dirty="0" smtClean="0"/>
              <a:t>Type of production, value added (input to SNA)</a:t>
            </a:r>
          </a:p>
          <a:p>
            <a:pPr marL="0" indent="0">
              <a:buNone/>
            </a:pPr>
            <a:r>
              <a:rPr lang="en-GB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64486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>
                <a:solidFill>
                  <a:srgbClr val="7DA9DF"/>
                </a:solidFill>
              </a:rPr>
              <a:t>Household surveys with labour force modules:</a:t>
            </a:r>
            <a:br>
              <a:rPr lang="en-GB" sz="2800" b="1" dirty="0">
                <a:solidFill>
                  <a:srgbClr val="7DA9DF"/>
                </a:solidFill>
              </a:rPr>
            </a:br>
            <a:r>
              <a:rPr lang="en-GB" sz="2800" b="1" dirty="0">
                <a:solidFill>
                  <a:srgbClr val="7DA9DF"/>
                </a:solidFill>
              </a:rPr>
              <a:t>sampling issues</a:t>
            </a:r>
            <a:endParaRPr lang="en-GB" sz="2800" dirty="0">
              <a:solidFill>
                <a:srgbClr val="7DA9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/>
              <a:t>Informal </a:t>
            </a:r>
            <a:r>
              <a:rPr lang="en-GB" b="1" dirty="0" smtClean="0"/>
              <a:t>employment/sector </a:t>
            </a:r>
            <a:r>
              <a:rPr lang="en-GB" b="1" dirty="0"/>
              <a:t>is generally concentrated</a:t>
            </a:r>
          </a:p>
          <a:p>
            <a:pPr lvl="1"/>
            <a:r>
              <a:rPr lang="en-GB" dirty="0" smtClean="0"/>
              <a:t>In specific </a:t>
            </a:r>
            <a:r>
              <a:rPr lang="en-GB" dirty="0"/>
              <a:t>economic </a:t>
            </a:r>
            <a:r>
              <a:rPr lang="en-GB" dirty="0" smtClean="0"/>
              <a:t>sectors</a:t>
            </a:r>
            <a:endParaRPr lang="en-GB" dirty="0"/>
          </a:p>
          <a:p>
            <a:pPr lvl="1"/>
            <a:r>
              <a:rPr lang="en-GB" dirty="0" smtClean="0"/>
              <a:t>In </a:t>
            </a:r>
            <a:r>
              <a:rPr lang="en-GB" dirty="0"/>
              <a:t>specific geographical </a:t>
            </a:r>
            <a:r>
              <a:rPr lang="en-GB" dirty="0" smtClean="0"/>
              <a:t>areas</a:t>
            </a:r>
          </a:p>
          <a:p>
            <a:pPr lvl="1"/>
            <a:endParaRPr lang="da-DK" dirty="0"/>
          </a:p>
          <a:p>
            <a:r>
              <a:rPr lang="en-GB" b="1" dirty="0"/>
              <a:t>The sample should include a sufficient number of households</a:t>
            </a:r>
          </a:p>
          <a:p>
            <a:pPr lvl="1"/>
            <a:r>
              <a:rPr lang="en-GB" dirty="0"/>
              <a:t>With informal sector entrepreneurs</a:t>
            </a:r>
          </a:p>
          <a:p>
            <a:pPr lvl="1"/>
            <a:r>
              <a:rPr lang="en-GB" dirty="0"/>
              <a:t>With members in informal employment,</a:t>
            </a:r>
          </a:p>
          <a:p>
            <a:pPr marL="0" indent="0">
              <a:buNone/>
            </a:pPr>
            <a:r>
              <a:rPr lang="en-GB" dirty="0"/>
              <a:t>which allow good estimations of different type of informal activities</a:t>
            </a:r>
          </a:p>
          <a:p>
            <a:pPr marL="457200" lvl="1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23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67CFE-2AD4-4F2F-9F31-94AB54646571}" type="slidenum">
              <a:rPr lang="en-GB" smtClean="0"/>
              <a:t>6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68312" y="2697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B0F0"/>
                </a:solidFill>
              </a:rPr>
              <a:t>Four topics needs to be addressed in the questionnaire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2762" y="2420888"/>
            <a:ext cx="6234434" cy="763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831" indent="-342831">
              <a:spcBef>
                <a:spcPct val="20000"/>
              </a:spcBef>
              <a:buClr>
                <a:schemeClr val="tx2">
                  <a:lumMod val="60000"/>
                  <a:lumOff val="40000"/>
                </a:schemeClr>
              </a:buClr>
              <a:buFont typeface="Wingdings 2" panose="05020102010507070707" pitchFamily="18" charset="2"/>
              <a:buChar char=""/>
            </a:pPr>
            <a:endParaRPr lang="en-GB" altLang="en-US" sz="2000" dirty="0" smtClean="0">
              <a:latin typeface="Calibri" panose="020F0502020204030204" pitchFamily="34" charset="0"/>
            </a:endParaRPr>
          </a:p>
          <a:p>
            <a:pPr marL="342831" indent="-342831">
              <a:spcBef>
                <a:spcPct val="20000"/>
              </a:spcBef>
              <a:buClr>
                <a:schemeClr val="tx2">
                  <a:lumMod val="60000"/>
                  <a:lumOff val="40000"/>
                </a:schemeClr>
              </a:buClr>
              <a:buFont typeface="Wingdings 2" panose="05020102010507070707" pitchFamily="18" charset="2"/>
              <a:buChar char=""/>
            </a:pPr>
            <a:r>
              <a:rPr lang="en-GB" altLang="en-US" sz="2000" dirty="0" smtClean="0">
                <a:latin typeface="Calibri" panose="020F0502020204030204" pitchFamily="34" charset="0"/>
              </a:rPr>
              <a:t>Informal employment</a:t>
            </a:r>
            <a:endParaRPr lang="en-GB" altLang="en-US" sz="2000" dirty="0">
              <a:latin typeface="Calibri" panose="020F0502020204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2762" y="1464074"/>
            <a:ext cx="88088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 2" panose="05020102010507070707" pitchFamily="18" charset="2"/>
              <a:buChar char=""/>
            </a:pPr>
            <a:r>
              <a:rPr lang="en-GB" altLang="en-US" sz="2000" b="1" dirty="0" smtClean="0">
                <a:latin typeface="Calibri" panose="020F0502020204030204" pitchFamily="34" charset="0"/>
              </a:rPr>
              <a:t> </a:t>
            </a:r>
            <a:r>
              <a:rPr lang="en-GB" altLang="en-US" sz="2000" dirty="0" smtClean="0">
                <a:latin typeface="Calibri" panose="020F0502020204030204" pitchFamily="34" charset="0"/>
              </a:rPr>
              <a:t>Household production of goods (exclusively/mainly) for own final use</a:t>
            </a:r>
            <a:endParaRPr lang="en-GB" altLang="en-US" sz="2000" dirty="0"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2762" y="1922783"/>
            <a:ext cx="8808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 2" panose="05020102010507070707" pitchFamily="18" charset="2"/>
              <a:buChar char=""/>
            </a:pPr>
            <a:r>
              <a:rPr lang="en-GB" altLang="en-US" sz="2000" b="1" dirty="0" smtClean="0">
                <a:latin typeface="Calibri" panose="020F0502020204030204" pitchFamily="34" charset="0"/>
              </a:rPr>
              <a:t> </a:t>
            </a:r>
            <a:r>
              <a:rPr lang="en-GB" altLang="en-US" sz="2000" dirty="0" smtClean="0">
                <a:latin typeface="Calibri" panose="020F0502020204030204" pitchFamily="34" charset="0"/>
              </a:rPr>
              <a:t>Informal sector</a:t>
            </a:r>
            <a:endParaRPr lang="en-GB" altLang="en-US" sz="2000" dirty="0">
              <a:latin typeface="Calibri" panose="020F0502020204030204" pitchFamily="34" charset="0"/>
            </a:endParaRPr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 2" panose="05020102010507070707" pitchFamily="18" charset="2"/>
              <a:buChar char=""/>
            </a:pPr>
            <a:endParaRPr lang="en-GB" altLang="en-US" sz="2000" dirty="0">
              <a:latin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8645" y="2365716"/>
            <a:ext cx="88088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 2" panose="05020102010507070707" pitchFamily="18" charset="2"/>
              <a:buChar char=""/>
            </a:pPr>
            <a:r>
              <a:rPr lang="da-DK" altLang="en-US" sz="2000" dirty="0" smtClean="0">
                <a:latin typeface="Calibri" panose="020F0502020204030204" pitchFamily="34" charset="0"/>
              </a:rPr>
              <a:t> Status in employment</a:t>
            </a:r>
            <a:endParaRPr lang="en-GB" alt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59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67CFE-2AD4-4F2F-9F31-94AB54646571}" type="slidenum">
              <a:rPr lang="en-GB" smtClean="0"/>
              <a:t>7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68312" y="2697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B0F0"/>
                </a:solidFill>
              </a:rPr>
              <a:t>Four topics needs to be addressed in the questionnaire</a:t>
            </a:r>
          </a:p>
        </p:txBody>
      </p:sp>
      <p:sp>
        <p:nvSpPr>
          <p:cNvPr id="7" name="Rectangle 6"/>
          <p:cNvSpPr/>
          <p:nvPr/>
        </p:nvSpPr>
        <p:spPr>
          <a:xfrm>
            <a:off x="122762" y="2420888"/>
            <a:ext cx="6234434" cy="763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831" indent="-342831">
              <a:spcBef>
                <a:spcPct val="20000"/>
              </a:spcBef>
              <a:buClr>
                <a:schemeClr val="tx2">
                  <a:lumMod val="60000"/>
                  <a:lumOff val="40000"/>
                </a:schemeClr>
              </a:buClr>
              <a:buFont typeface="Wingdings 2" panose="05020102010507070707" pitchFamily="18" charset="2"/>
              <a:buChar char=""/>
            </a:pPr>
            <a:endParaRPr lang="en-GB" altLang="en-US" sz="2000" dirty="0" smtClean="0">
              <a:latin typeface="Calibri" panose="020F0502020204030204" pitchFamily="34" charset="0"/>
            </a:endParaRPr>
          </a:p>
          <a:p>
            <a:pPr marL="342831" indent="-342831">
              <a:spcBef>
                <a:spcPct val="20000"/>
              </a:spcBef>
              <a:buClr>
                <a:schemeClr val="tx2">
                  <a:lumMod val="60000"/>
                  <a:lumOff val="40000"/>
                </a:schemeClr>
              </a:buClr>
              <a:buFont typeface="Wingdings 2" panose="05020102010507070707" pitchFamily="18" charset="2"/>
              <a:buChar char=""/>
            </a:pPr>
            <a:r>
              <a:rPr lang="en-GB" altLang="en-US" sz="2000" dirty="0" smtClean="0">
                <a:solidFill>
                  <a:schemeClr val="tx1">
                    <a:alpha val="49000"/>
                  </a:schemeClr>
                </a:solidFill>
                <a:latin typeface="Calibri" panose="020F0502020204030204" pitchFamily="34" charset="0"/>
              </a:rPr>
              <a:t>Informal employment</a:t>
            </a:r>
            <a:endParaRPr lang="en-GB" altLang="en-US" sz="2000" dirty="0">
              <a:solidFill>
                <a:schemeClr val="tx1">
                  <a:alpha val="49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2762" y="1464074"/>
            <a:ext cx="88088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 2" panose="05020102010507070707" pitchFamily="18" charset="2"/>
              <a:buChar char=""/>
            </a:pPr>
            <a:r>
              <a:rPr lang="en-GB" altLang="en-US" sz="2000" b="1" dirty="0" smtClean="0">
                <a:latin typeface="Calibri" panose="020F0502020204030204" pitchFamily="34" charset="0"/>
              </a:rPr>
              <a:t> Household production of goods </a:t>
            </a:r>
            <a:r>
              <a:rPr lang="en-GB" altLang="en-US" sz="2000" b="1" dirty="0">
                <a:latin typeface="Calibri" panose="020F0502020204030204" pitchFamily="34" charset="0"/>
              </a:rPr>
              <a:t>(</a:t>
            </a:r>
            <a:r>
              <a:rPr lang="en-GB" altLang="en-US" sz="2000" b="1" dirty="0" smtClean="0">
                <a:latin typeface="Calibri" panose="020F0502020204030204" pitchFamily="34" charset="0"/>
              </a:rPr>
              <a:t>exclusively/mainly) for own final use</a:t>
            </a:r>
            <a:endParaRPr lang="en-GB" altLang="en-US" sz="2000" b="1" dirty="0"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8645" y="1913348"/>
            <a:ext cx="8808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 2" panose="05020102010507070707" pitchFamily="18" charset="2"/>
              <a:buChar char=""/>
            </a:pPr>
            <a:r>
              <a:rPr lang="en-GB" altLang="en-US" sz="2000" b="1" dirty="0" smtClean="0">
                <a:solidFill>
                  <a:schemeClr val="tx1">
                    <a:alpha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altLang="en-US" sz="2000" dirty="0" smtClean="0">
                <a:solidFill>
                  <a:schemeClr val="tx1">
                    <a:alpha val="50000"/>
                  </a:schemeClr>
                </a:solidFill>
                <a:latin typeface="Calibri" panose="020F0502020204030204" pitchFamily="34" charset="0"/>
              </a:rPr>
              <a:t>Informal sector</a:t>
            </a:r>
            <a:endParaRPr lang="en-GB" altLang="en-US" sz="2000" dirty="0">
              <a:solidFill>
                <a:schemeClr val="tx1">
                  <a:alpha val="50000"/>
                </a:schemeClr>
              </a:solidFill>
              <a:latin typeface="Calibri" panose="020F0502020204030204" pitchFamily="34" charset="0"/>
            </a:endParaRPr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 2" panose="05020102010507070707" pitchFamily="18" charset="2"/>
              <a:buChar char=""/>
            </a:pPr>
            <a:endParaRPr lang="en-GB" altLang="en-US" sz="2000" dirty="0">
              <a:latin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8645" y="2365716"/>
            <a:ext cx="88088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 2" panose="05020102010507070707" pitchFamily="18" charset="2"/>
              <a:buChar char=""/>
            </a:pPr>
            <a:r>
              <a:rPr lang="da-DK" altLang="en-US" sz="2000" dirty="0" smtClean="0">
                <a:latin typeface="Calibri" panose="020F0502020204030204" pitchFamily="34" charset="0"/>
              </a:rPr>
              <a:t> </a:t>
            </a:r>
            <a:r>
              <a:rPr lang="da-DK" altLang="en-US" sz="2000" dirty="0" smtClean="0">
                <a:solidFill>
                  <a:schemeClr val="tx1">
                    <a:alpha val="49000"/>
                  </a:schemeClr>
                </a:solidFill>
                <a:latin typeface="Calibri" panose="020F0502020204030204" pitchFamily="34" charset="0"/>
              </a:rPr>
              <a:t>Status in employment</a:t>
            </a:r>
            <a:endParaRPr lang="en-GB" altLang="en-US" sz="2000" dirty="0">
              <a:solidFill>
                <a:schemeClr val="tx1">
                  <a:alpha val="49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82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00B0F0"/>
                </a:solidFill>
              </a:rPr>
              <a:t>Own-use production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80" y="1556792"/>
            <a:ext cx="8231029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Relevant in countries with a significant share of own-use production</a:t>
            </a:r>
          </a:p>
          <a:p>
            <a:r>
              <a:rPr lang="en-GB" dirty="0" smtClean="0"/>
              <a:t>13´th ICLS resolution; Households producing goods exclusively for own final use               informal employment, the production unit is defined as a household </a:t>
            </a:r>
          </a:p>
          <a:p>
            <a:r>
              <a:rPr lang="en-GB" dirty="0" smtClean="0"/>
              <a:t>19´th ICLS resolution; Need to identify own use production work producing goods in order to complement informal employment</a:t>
            </a:r>
          </a:p>
        </p:txBody>
      </p:sp>
      <p:sp>
        <p:nvSpPr>
          <p:cNvPr id="4" name="Right Arrow 3"/>
          <p:cNvSpPr/>
          <p:nvPr/>
        </p:nvSpPr>
        <p:spPr>
          <a:xfrm>
            <a:off x="6733034" y="3140968"/>
            <a:ext cx="100811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6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00B0F0"/>
                </a:solidFill>
              </a:rPr>
              <a:t>Example Bulgaria 13´th ICLS</a:t>
            </a:r>
            <a:endParaRPr lang="en-GB" dirty="0">
              <a:solidFill>
                <a:srgbClr val="00B0F0"/>
              </a:solidFill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0389" y="2045688"/>
            <a:ext cx="7533695" cy="14401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2434" y="3284984"/>
            <a:ext cx="8012908" cy="14401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5627" y="4581128"/>
            <a:ext cx="7510960" cy="122413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315676" y="1991498"/>
            <a:ext cx="5263391" cy="1224136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325626" y="3284984"/>
            <a:ext cx="5263391" cy="1224136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332434" y="4601736"/>
            <a:ext cx="5263391" cy="1224136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1315676" y="3740316"/>
            <a:ext cx="6137438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315676" y="4967808"/>
            <a:ext cx="764960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6711300" y="4927158"/>
            <a:ext cx="1948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Market production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1332434" y="5252466"/>
            <a:ext cx="764960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5081107" y="5203760"/>
            <a:ext cx="3940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Production</a:t>
            </a:r>
            <a:r>
              <a:rPr lang="en-GB" dirty="0"/>
              <a:t> exclusively for own final use</a:t>
            </a:r>
            <a:r>
              <a:rPr lang="da-DK" dirty="0" smtClean="0"/>
              <a:t> 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6877050" y="5573092"/>
            <a:ext cx="1982271" cy="12849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 smtClean="0"/>
              <a:t>Per definition in informal employment in ”household sector”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68673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/>
      <p:bldP spid="20" grpId="0" animBg="1"/>
      <p:bldP spid="21" grpId="0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8278</TotalTime>
  <Words>1761</Words>
  <Application>Microsoft Office PowerPoint</Application>
  <PresentationFormat>Custom</PresentationFormat>
  <Paragraphs>463</Paragraphs>
  <Slides>37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SimSun</vt:lpstr>
      <vt:lpstr>Arial</vt:lpstr>
      <vt:lpstr>Calibri</vt:lpstr>
      <vt:lpstr>Palatino Linotype</vt:lpstr>
      <vt:lpstr>Times New Roman</vt:lpstr>
      <vt:lpstr>Wingdings 2</vt:lpstr>
      <vt:lpstr>Office Theme</vt:lpstr>
      <vt:lpstr>PowerPoint Presentation</vt:lpstr>
      <vt:lpstr>Different countries different solutions</vt:lpstr>
      <vt:lpstr>Household surveys with labour force modules: obvious candidates for informal employment</vt:lpstr>
      <vt:lpstr>Household surveys with labour force modules: obvious candidates for informal employment</vt:lpstr>
      <vt:lpstr>Household surveys with labour force modules: sampling issues</vt:lpstr>
      <vt:lpstr>Four topics needs to be addressed in the questionnaire</vt:lpstr>
      <vt:lpstr>Four topics needs to be addressed in the questionnaire</vt:lpstr>
      <vt:lpstr>Own-use production</vt:lpstr>
      <vt:lpstr>Example Bulgaria 13´th ICLS</vt:lpstr>
      <vt:lpstr>Based on Guyana 19´th ICLS</vt:lpstr>
      <vt:lpstr>Four topics needs to be addressed in the questionnaire</vt:lpstr>
      <vt:lpstr>Informal sector</vt:lpstr>
      <vt:lpstr>Key questions to measure the informal sector</vt:lpstr>
      <vt:lpstr>Model flow chart</vt:lpstr>
      <vt:lpstr>Unclassifiable</vt:lpstr>
      <vt:lpstr>Flow chart II</vt:lpstr>
      <vt:lpstr>Example based on Kosovo LFS</vt:lpstr>
      <vt:lpstr>Example Kosovo II</vt:lpstr>
      <vt:lpstr>Countries are using different criterias (South Africa)</vt:lpstr>
      <vt:lpstr>Countries are using different criterias (II)</vt:lpstr>
      <vt:lpstr>Four topics needs to be addressed in the questionnaire</vt:lpstr>
      <vt:lpstr>ICSE-93</vt:lpstr>
      <vt:lpstr>Status in employment</vt:lpstr>
      <vt:lpstr>Four topics needs to be addressed in the questionnaire</vt:lpstr>
      <vt:lpstr>Use status in employment as a starting point</vt:lpstr>
      <vt:lpstr>Operationalization of informal employees</vt:lpstr>
      <vt:lpstr>Informal employees Data availability</vt:lpstr>
      <vt:lpstr>Guyana LFS</vt:lpstr>
      <vt:lpstr>Informal employees</vt:lpstr>
      <vt:lpstr>Strict formality approach</vt:lpstr>
      <vt:lpstr>Weak formality approach</vt:lpstr>
      <vt:lpstr>Moderate approach</vt:lpstr>
      <vt:lpstr>Different outputs</vt:lpstr>
      <vt:lpstr>Practical recommendation on the use of these approaches</vt:lpstr>
      <vt:lpstr>Essential step: test it!!</vt:lpstr>
      <vt:lpstr>Important because</vt:lpstr>
      <vt:lpstr>PowerPoint Presentation</vt:lpstr>
    </vt:vector>
  </TitlesOfParts>
  <Company>ILO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Florence Bonnet</dc:creator>
  <cp:lastModifiedBy>Frosch, Michael Thye</cp:lastModifiedBy>
  <cp:revision>478</cp:revision>
  <cp:lastPrinted>2016-04-13T09:39:56Z</cp:lastPrinted>
  <dcterms:created xsi:type="dcterms:W3CDTF">2014-01-15T14:27:05Z</dcterms:created>
  <dcterms:modified xsi:type="dcterms:W3CDTF">2017-10-17T04:17:49Z</dcterms:modified>
</cp:coreProperties>
</file>