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84" r:id="rId2"/>
  </p:sldMasterIdLst>
  <p:notesMasterIdLst>
    <p:notesMasterId r:id="rId18"/>
  </p:notesMasterIdLst>
  <p:sldIdLst>
    <p:sldId id="257" r:id="rId3"/>
    <p:sldId id="259" r:id="rId4"/>
    <p:sldId id="260" r:id="rId5"/>
    <p:sldId id="261" r:id="rId6"/>
    <p:sldId id="267" r:id="rId7"/>
    <p:sldId id="269" r:id="rId8"/>
    <p:sldId id="266" r:id="rId9"/>
    <p:sldId id="263" r:id="rId10"/>
    <p:sldId id="265" r:id="rId11"/>
    <p:sldId id="270" r:id="rId12"/>
    <p:sldId id="271" r:id="rId13"/>
    <p:sldId id="272" r:id="rId14"/>
    <p:sldId id="268" r:id="rId15"/>
    <p:sldId id="273" r:id="rId16"/>
    <p:sldId id="275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microsoft.com/office/2015/10/relationships/revisionInfo" Target="revisionInfo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73D0F5D-5CC5-4E79-B0A4-B90BC8288C38}" type="doc">
      <dgm:prSet loTypeId="urn:microsoft.com/office/officeart/2005/8/layout/l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6A82C43-7798-439E-A105-2DBBEA37623C}">
      <dgm:prSet custT="1"/>
      <dgm:spPr/>
      <dgm:t>
        <a:bodyPr/>
        <a:lstStyle/>
        <a:p>
          <a:r>
            <a:rPr lang="en-US" sz="4800" b="0" dirty="0">
              <a:solidFill>
                <a:srgbClr val="8E027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THANK YOU</a:t>
          </a:r>
        </a:p>
      </dgm:t>
    </dgm:pt>
    <dgm:pt modelId="{4313523A-6837-4EFD-9158-4CFD5DBCFD6D}" type="parTrans" cxnId="{D2C9D67C-F510-4B7A-AA0E-902687C344DC}">
      <dgm:prSet/>
      <dgm:spPr/>
      <dgm:t>
        <a:bodyPr/>
        <a:lstStyle/>
        <a:p>
          <a:endParaRPr lang="en-US"/>
        </a:p>
      </dgm:t>
    </dgm:pt>
    <dgm:pt modelId="{BCEC7AA0-614A-458C-A89A-02AF3E67A677}" type="sibTrans" cxnId="{D2C9D67C-F510-4B7A-AA0E-902687C344DC}">
      <dgm:prSet/>
      <dgm:spPr/>
      <dgm:t>
        <a:bodyPr/>
        <a:lstStyle/>
        <a:p>
          <a:endParaRPr lang="en-US"/>
        </a:p>
      </dgm:t>
    </dgm:pt>
    <dgm:pt modelId="{44DE3846-2250-4216-BB4E-8F5151537C22}" type="pres">
      <dgm:prSet presAssocID="{D73D0F5D-5CC5-4E79-B0A4-B90BC8288C38}" presName="Name0" presStyleCnt="0">
        <dgm:presLayoutVars>
          <dgm:chPref val="3"/>
          <dgm:dir/>
          <dgm:animLvl val="lvl"/>
          <dgm:resizeHandles/>
        </dgm:presLayoutVars>
      </dgm:prSet>
      <dgm:spPr/>
    </dgm:pt>
    <dgm:pt modelId="{3682C9C3-70D4-4074-B9ED-9B7D8BAB616D}" type="pres">
      <dgm:prSet presAssocID="{06A82C43-7798-439E-A105-2DBBEA37623C}" presName="horFlow" presStyleCnt="0"/>
      <dgm:spPr/>
    </dgm:pt>
    <dgm:pt modelId="{7848D89A-C4A0-42E7-83D0-524E994902A1}" type="pres">
      <dgm:prSet presAssocID="{06A82C43-7798-439E-A105-2DBBEA37623C}" presName="bigChev" presStyleLbl="node1" presStyleIdx="0" presStyleCnt="1" custScaleX="167356" custScaleY="100144"/>
      <dgm:spPr/>
    </dgm:pt>
  </dgm:ptLst>
  <dgm:cxnLst>
    <dgm:cxn modelId="{D2C9D67C-F510-4B7A-AA0E-902687C344DC}" srcId="{D73D0F5D-5CC5-4E79-B0A4-B90BC8288C38}" destId="{06A82C43-7798-439E-A105-2DBBEA37623C}" srcOrd="0" destOrd="0" parTransId="{4313523A-6837-4EFD-9158-4CFD5DBCFD6D}" sibTransId="{BCEC7AA0-614A-458C-A89A-02AF3E67A677}"/>
    <dgm:cxn modelId="{973A22AC-2B36-47A7-8348-E964049DE265}" type="presOf" srcId="{06A82C43-7798-439E-A105-2DBBEA37623C}" destId="{7848D89A-C4A0-42E7-83D0-524E994902A1}" srcOrd="0" destOrd="0" presId="urn:microsoft.com/office/officeart/2005/8/layout/lProcess3"/>
    <dgm:cxn modelId="{6A5B66C3-6F2B-492C-9FFD-456111D72201}" type="presOf" srcId="{D73D0F5D-5CC5-4E79-B0A4-B90BC8288C38}" destId="{44DE3846-2250-4216-BB4E-8F5151537C22}" srcOrd="0" destOrd="0" presId="urn:microsoft.com/office/officeart/2005/8/layout/lProcess3"/>
    <dgm:cxn modelId="{BFDEF866-D2D2-4020-A9E1-D2471B9200C7}" type="presParOf" srcId="{44DE3846-2250-4216-BB4E-8F5151537C22}" destId="{3682C9C3-70D4-4074-B9ED-9B7D8BAB616D}" srcOrd="0" destOrd="0" presId="urn:microsoft.com/office/officeart/2005/8/layout/lProcess3"/>
    <dgm:cxn modelId="{0CB7AC96-71AF-4EAE-8C60-6CE6790EEBCD}" type="presParOf" srcId="{3682C9C3-70D4-4074-B9ED-9B7D8BAB616D}" destId="{7848D89A-C4A0-42E7-83D0-524E994902A1}" srcOrd="0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848D89A-C4A0-42E7-83D0-524E994902A1}">
      <dsp:nvSpPr>
        <dsp:cNvPr id="0" name=""/>
        <dsp:cNvSpPr/>
      </dsp:nvSpPr>
      <dsp:spPr>
        <a:xfrm>
          <a:off x="5055" y="989354"/>
          <a:ext cx="7107068" cy="170111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0" bIns="3048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b="0" kern="1200" dirty="0">
              <a:solidFill>
                <a:srgbClr val="8E027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THANK YOU</a:t>
          </a:r>
        </a:p>
      </dsp:txBody>
      <dsp:txXfrm>
        <a:off x="855613" y="989354"/>
        <a:ext cx="5405952" cy="170111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026D47-6D34-42AA-BC3D-40CF54D0F59E}" type="datetimeFigureOut">
              <a:rPr lang="en-US" smtClean="0"/>
              <a:t>10/13/2017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7E71DF-89E9-4DE5-824A-689BAAB3E7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2680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E97AB57-59F1-46E0-A2C0-2A017AFA3F25}" type="slidenum">
              <a:rPr kumimoji="0" lang="en-CA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CA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826313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12192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0" name="Rectangle 9"/>
          <p:cNvSpPr/>
          <p:nvPr/>
        </p:nvSpPr>
        <p:spPr>
          <a:xfrm>
            <a:off x="-12192" y="6053328"/>
            <a:ext cx="2999232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1" name="Rectangle 10"/>
          <p:cNvSpPr/>
          <p:nvPr/>
        </p:nvSpPr>
        <p:spPr>
          <a:xfrm>
            <a:off x="3145536" y="6044184"/>
            <a:ext cx="90464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3149600" y="4038600"/>
            <a:ext cx="8636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149600" y="6050037"/>
            <a:ext cx="89408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01600" y="6068699"/>
            <a:ext cx="27432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223224BB-BF42-49F7-BB48-0ACC74B3F008}" type="datetimeFigureOut">
              <a:rPr lang="en-US" smtClean="0"/>
              <a:pPr/>
              <a:t>10/13/2017</a:t>
            </a:fld>
            <a:endParaRPr lang="en-CA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780524" y="236539"/>
            <a:ext cx="78232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CA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0668000" y="228600"/>
            <a:ext cx="11176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7E0ECE3-3A35-4957-AFE0-AB829C92302C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816577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224BB-BF42-49F7-BB48-0ACC74B3F008}" type="datetimeFigureOut">
              <a:rPr lang="en-US" smtClean="0"/>
              <a:pPr/>
              <a:t>10/13/2017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0ECE3-3A35-4957-AFE0-AB829C92302C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943377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37600" y="609601"/>
            <a:ext cx="2743200" cy="55165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609600"/>
            <a:ext cx="7416800" cy="5516564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737600" y="6248403"/>
            <a:ext cx="2946400" cy="365125"/>
          </a:xfrm>
        </p:spPr>
        <p:txBody>
          <a:bodyPr/>
          <a:lstStyle/>
          <a:p>
            <a:fld id="{223224BB-BF42-49F7-BB48-0ACC74B3F008}" type="datetimeFigureOut">
              <a:rPr lang="en-US" smtClean="0"/>
              <a:pPr/>
              <a:t>10/13/2017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2" y="6248208"/>
            <a:ext cx="7431311" cy="365125"/>
          </a:xfrm>
        </p:spPr>
        <p:txBody>
          <a:bodyPr/>
          <a:lstStyle/>
          <a:p>
            <a:endParaRPr lang="en-CA"/>
          </a:p>
        </p:txBody>
      </p:sp>
      <p:sp>
        <p:nvSpPr>
          <p:cNvPr id="7" name="Rectangle 6"/>
          <p:cNvSpPr/>
          <p:nvPr/>
        </p:nvSpPr>
        <p:spPr bwMode="white">
          <a:xfrm>
            <a:off x="8128424" y="0"/>
            <a:ext cx="42672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Rectangle 7"/>
          <p:cNvSpPr/>
          <p:nvPr/>
        </p:nvSpPr>
        <p:spPr>
          <a:xfrm>
            <a:off x="8189384" y="609600"/>
            <a:ext cx="3048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>
          <a:xfrm>
            <a:off x="8189384" y="0"/>
            <a:ext cx="3048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8075084" y="103716"/>
            <a:ext cx="533400" cy="325968"/>
          </a:xfrm>
        </p:spPr>
        <p:txBody>
          <a:bodyPr/>
          <a:lstStyle/>
          <a:p>
            <a:fld id="{B7E0ECE3-3A35-4957-AFE0-AB829C92302C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0569568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14380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160220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3036651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01001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135479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13031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07819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1D8BD707-D9CF-40AE-B4C6-C98DA3205C09}" type="datetimeFigureOut">
              <a:rPr lang="en-US" smtClean="0"/>
              <a:pPr/>
              <a:t>10/13/2017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84093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6864" y="228600"/>
            <a:ext cx="10871200" cy="9906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224BB-BF42-49F7-BB48-0ACC74B3F008}" type="datetimeFigureOut">
              <a:rPr lang="en-US" smtClean="0"/>
              <a:pPr/>
              <a:t>10/13/2017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7E0ECE3-3A35-4957-AFE0-AB829C92302C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816864" y="1600200"/>
            <a:ext cx="10871200" cy="44958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33318367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409527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45418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00687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8801" y="2743200"/>
            <a:ext cx="9497484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12192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7272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>
          <a:xfrm>
            <a:off x="1828800" y="1600200"/>
            <a:ext cx="103632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1600200"/>
            <a:ext cx="1016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224BB-BF42-49F7-BB48-0ACC74B3F008}" type="datetimeFigureOut">
              <a:rPr lang="en-US" smtClean="0"/>
              <a:pPr/>
              <a:t>10/13/2017</a:t>
            </a:fld>
            <a:endParaRPr lang="en-CA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7272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B7E0ECE3-3A35-4957-AFE0-AB829C92302C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6574728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812800" y="1589567"/>
            <a:ext cx="5181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459868" y="1589567"/>
            <a:ext cx="5181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223224BB-BF42-49F7-BB48-0ACC74B3F008}" type="datetimeFigureOut">
              <a:rPr lang="en-US" smtClean="0"/>
              <a:pPr/>
              <a:t>10/13/2017</a:t>
            </a:fld>
            <a:endParaRPr lang="en-CA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7E0ECE3-3A35-4957-AFE0-AB829C92302C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102792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1200" y="273050"/>
            <a:ext cx="108712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812800" y="2438400"/>
            <a:ext cx="51816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6400800" y="2438400"/>
            <a:ext cx="51816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223224BB-BF42-49F7-BB48-0ACC74B3F008}" type="datetimeFigureOut">
              <a:rPr lang="en-US" smtClean="0"/>
              <a:pPr/>
              <a:t>10/13/2017</a:t>
            </a:fld>
            <a:endParaRPr lang="en-CA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7E0ECE3-3A35-4957-AFE0-AB829C92302C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CA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812800" y="1752600"/>
            <a:ext cx="51816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6400800" y="1752600"/>
            <a:ext cx="51816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924246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224BB-BF42-49F7-BB48-0ACC74B3F008}" type="datetimeFigureOut">
              <a:rPr lang="en-US" smtClean="0"/>
              <a:pPr/>
              <a:t>10/13/2017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7E0ECE3-3A35-4957-AFE0-AB829C92302C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31185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224BB-BF42-49F7-BB48-0ACC74B3F008}" type="datetimeFigureOut">
              <a:rPr lang="en-US" smtClean="0"/>
              <a:pPr/>
              <a:t>10/13/2017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711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7E0ECE3-3A35-4957-AFE0-AB829C92302C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338620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273050"/>
            <a:ext cx="107696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224BB-BF42-49F7-BB48-0ACC74B3F008}" type="datetimeFigureOut">
              <a:rPr lang="en-US" smtClean="0"/>
              <a:pPr/>
              <a:t>10/13/2017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7E0ECE3-3A35-4957-AFE0-AB829C92302C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812800" y="1752600"/>
            <a:ext cx="21336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3149600" y="1752600"/>
            <a:ext cx="8534400" cy="44196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3211857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33600" y="5486400"/>
            <a:ext cx="97536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12192" y="4572000"/>
            <a:ext cx="12192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>
          <a:xfrm>
            <a:off x="-12192" y="4663440"/>
            <a:ext cx="195072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0" name="Rectangle 9"/>
          <p:cNvSpPr/>
          <p:nvPr/>
        </p:nvSpPr>
        <p:spPr>
          <a:xfrm>
            <a:off x="2060448" y="4654296"/>
            <a:ext cx="10131552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4648200"/>
            <a:ext cx="97536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Rectangle 10"/>
          <p:cNvSpPr/>
          <p:nvPr/>
        </p:nvSpPr>
        <p:spPr bwMode="white">
          <a:xfrm>
            <a:off x="1930400" y="0"/>
            <a:ext cx="134112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8331200" y="6248401"/>
            <a:ext cx="3556000" cy="365125"/>
          </a:xfrm>
        </p:spPr>
        <p:txBody>
          <a:bodyPr rtlCol="0"/>
          <a:lstStyle/>
          <a:p>
            <a:fld id="{223224BB-BF42-49F7-BB48-0ACC74B3F008}" type="datetimeFigureOut">
              <a:rPr lang="en-US" smtClean="0"/>
              <a:pPr/>
              <a:t>10/13/2017</a:t>
            </a:fld>
            <a:endParaRPr lang="en-CA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9304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B7E0ECE3-3A35-4957-AFE0-AB829C92302C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2133600" y="6248207"/>
            <a:ext cx="6096000" cy="365125"/>
          </a:xfrm>
        </p:spPr>
        <p:txBody>
          <a:bodyPr rtlCol="0"/>
          <a:lstStyle/>
          <a:p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80768" y="0"/>
            <a:ext cx="10111232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85166690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812800" y="228600"/>
            <a:ext cx="108712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816864" y="1600200"/>
            <a:ext cx="108712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8128000" y="6248401"/>
            <a:ext cx="3556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23224BB-BF42-49F7-BB48-0ACC74B3F008}" type="datetimeFigureOut">
              <a:rPr lang="en-US" smtClean="0"/>
              <a:pPr/>
              <a:t>10/13/2017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812801" y="6248207"/>
            <a:ext cx="7228111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CA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12192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7112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>
          <a:xfrm>
            <a:off x="787400" y="1280160"/>
            <a:ext cx="1140460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7112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7E0ECE3-3A35-4957-AFE0-AB829C92302C}" type="slidenum">
              <a:rPr lang="en-CA" smtClean="0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1448568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223224BB-BF42-49F7-BB48-0ACC74B3F008}" type="datetimeFigureOut">
              <a:rPr lang="en-US" smtClean="0"/>
              <a:pPr/>
              <a:t>10/13/2017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B7E0ECE3-3A35-4957-AFE0-AB829C92302C}" type="slidenum">
              <a:rPr lang="en-CA" smtClean="0"/>
              <a:pPr/>
              <a:t>‹#›</a:t>
            </a:fld>
            <a:endParaRPr lang="en-CA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27739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15675" y="3547403"/>
            <a:ext cx="6875718" cy="2114552"/>
          </a:xfrm>
        </p:spPr>
        <p:txBody>
          <a:bodyPr>
            <a:noAutofit/>
          </a:bodyPr>
          <a:lstStyle/>
          <a:p>
            <a:pPr defTabSz="457200">
              <a:spcBef>
                <a:spcPct val="20000"/>
              </a:spcBef>
              <a:spcAft>
                <a:spcPts val="600"/>
              </a:spcAft>
            </a:pPr>
            <a:r>
              <a:rPr lang="en-US" sz="2400" b="1" cap="none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Gross Domestic Product (GDP) Concepts/ the Informal Economy and GDP</a:t>
            </a:r>
            <a:br>
              <a:rPr lang="en-US" sz="2400" b="1" cap="none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br>
              <a:rPr lang="en-US" sz="2400" b="1" cap="none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br>
              <a:rPr lang="en-US" sz="2400" b="1" cap="none" dirty="0">
                <a:solidFill>
                  <a:srgbClr val="0066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2400" b="1" cap="none" dirty="0">
                <a:solidFill>
                  <a:srgbClr val="0066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                           </a:t>
            </a:r>
            <a:r>
              <a:rPr lang="en-US" sz="2400" b="1" cap="none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G.Raveendran</a:t>
            </a:r>
            <a:endParaRPr lang="en-US" sz="2400" b="1" cap="none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3" name="Picture 2" descr="new WIEGO logo (CMYK).eps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7600" y="381001"/>
            <a:ext cx="4191868" cy="25171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1298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3E835E-B76D-42F6-A543-27E8B3043F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INSTITUTIONAL SECTORS OF PRODUCTION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5B6A8B-BDD6-4861-A548-D43C8CC5BF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lvl="0" indent="0">
              <a:buClr>
                <a:srgbClr val="93A299"/>
              </a:buClr>
              <a:buNone/>
            </a:pPr>
            <a:endParaRPr lang="en-US" sz="2800" dirty="0">
              <a:solidFill>
                <a:srgbClr val="292934"/>
              </a:solidFill>
            </a:endParaRPr>
          </a:p>
          <a:p>
            <a:pPr lvl="0">
              <a:lnSpc>
                <a:spcPct val="150000"/>
              </a:lnSpc>
              <a:buClr>
                <a:srgbClr val="93A299"/>
              </a:buClr>
              <a:buFont typeface="Wingdings" panose="05000000000000000000" pitchFamily="2" charset="2"/>
              <a:buChar char="q"/>
            </a:pPr>
            <a:r>
              <a:rPr lang="en-US" sz="2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Non-Financial Corporations</a:t>
            </a:r>
          </a:p>
          <a:p>
            <a:pPr lvl="0">
              <a:lnSpc>
                <a:spcPct val="150000"/>
              </a:lnSpc>
              <a:buClr>
                <a:srgbClr val="93A299"/>
              </a:buClr>
              <a:buFont typeface="Wingdings" panose="05000000000000000000" pitchFamily="2" charset="2"/>
              <a:buChar char="q"/>
            </a:pPr>
            <a:r>
              <a:rPr lang="en-US" sz="2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Financial Corporations</a:t>
            </a:r>
          </a:p>
          <a:p>
            <a:pPr lvl="0">
              <a:lnSpc>
                <a:spcPct val="150000"/>
              </a:lnSpc>
              <a:buClr>
                <a:srgbClr val="93A299"/>
              </a:buClr>
              <a:buFont typeface="Wingdings" panose="05000000000000000000" pitchFamily="2" charset="2"/>
              <a:buChar char="q"/>
            </a:pPr>
            <a:r>
              <a:rPr lang="en-US" sz="2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Government Units including Social Security Funds</a:t>
            </a:r>
          </a:p>
          <a:p>
            <a:pPr lvl="0">
              <a:lnSpc>
                <a:spcPct val="150000"/>
              </a:lnSpc>
              <a:buClr>
                <a:srgbClr val="93A299"/>
              </a:buClr>
              <a:buFont typeface="Wingdings" panose="05000000000000000000" pitchFamily="2" charset="2"/>
              <a:buChar char="q"/>
            </a:pPr>
            <a:r>
              <a:rPr lang="en-US" sz="2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Non-Profit Institutions Serving Households (NPISHs)</a:t>
            </a:r>
          </a:p>
          <a:p>
            <a:pPr lvl="0">
              <a:lnSpc>
                <a:spcPct val="150000"/>
              </a:lnSpc>
              <a:buClr>
                <a:srgbClr val="93A299"/>
              </a:buClr>
              <a:buFont typeface="Wingdings" panose="05000000000000000000" pitchFamily="2" charset="2"/>
              <a:buChar char="q"/>
            </a:pPr>
            <a:r>
              <a:rPr lang="en-US" sz="2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Households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07836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DD6449-4A4D-4ABD-8BF8-4A227D1C2D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Institutional Units in National Accounts (</a:t>
            </a:r>
            <a:r>
              <a:rPr lang="en-US" sz="28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contd</a:t>
            </a:r>
            <a:r>
              <a:rPr lang="en-US" sz="28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96E455-AE3D-4D5B-B410-7E29A1DC74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endParaRPr lang="en-US" b="1" dirty="0">
              <a:solidFill>
                <a:srgbClr val="0070C0"/>
              </a:solidFill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en-US" sz="26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Non-financial corporations </a:t>
            </a: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are institutional units primarily engaged in the production of market goods and non-financial services.</a:t>
            </a:r>
          </a:p>
          <a:p>
            <a:pPr algn="just">
              <a:buFont typeface="Wingdings" panose="05000000000000000000" pitchFamily="2" charset="2"/>
              <a:buChar char="q"/>
            </a:pPr>
            <a:endParaRPr lang="en-US" sz="2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en-US" sz="26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Financial corporations </a:t>
            </a: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are institutional units primarily engaged in financial intermediation or in auxiliary financial activities.</a:t>
            </a:r>
          </a:p>
          <a:p>
            <a:pPr algn="just">
              <a:buFont typeface="Wingdings" panose="05000000000000000000" pitchFamily="2" charset="2"/>
              <a:buChar char="q"/>
            </a:pPr>
            <a:endParaRPr lang="en-US" sz="2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General governments </a:t>
            </a: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are institutional units which in addition to fulfilling their political responsibilities and role of economic regulation, produce principally non-market services for individual or collective consumption and re-distribute income &amp; wealth.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9330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30ADC7-9A28-4BD3-B788-41D50C7C8F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Institutional Units in National Accounts (</a:t>
            </a:r>
            <a:r>
              <a:rPr lang="en-US" sz="28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contd</a:t>
            </a:r>
            <a:r>
              <a:rPr lang="en-US" sz="28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E3F1BD-8D39-4DD5-B716-AA3CF9C6DB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en-US" sz="2400" b="1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Households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include all physical persons in the economy, with the institutional unit consisting of one individual or a group of individuals (</a:t>
            </a:r>
            <a:r>
              <a:rPr lang="en-US" sz="24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Pure households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).</a:t>
            </a:r>
          </a:p>
          <a:p>
            <a:pPr algn="just">
              <a:buFont typeface="Wingdings" panose="05000000000000000000" pitchFamily="2" charset="2"/>
              <a:buChar char="q"/>
            </a:pPr>
            <a:endParaRPr lang="en-US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It also includes</a:t>
            </a:r>
            <a:r>
              <a:rPr lang="en-US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unincorporated enterprises owned by the household (</a:t>
            </a:r>
            <a:r>
              <a:rPr lang="en-US" sz="24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Household sector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).</a:t>
            </a:r>
          </a:p>
          <a:p>
            <a:pPr>
              <a:buFont typeface="Wingdings" panose="05000000000000000000" pitchFamily="2" charset="2"/>
              <a:buChar char="q"/>
            </a:pPr>
            <a:endParaRPr lang="en-US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Principal functions of the households are the supply of labour, financial consumption and as entrepreneurs production of market goods and services.</a:t>
            </a:r>
          </a:p>
          <a:p>
            <a:pPr algn="just">
              <a:buFont typeface="Wingdings" panose="05000000000000000000" pitchFamily="2" charset="2"/>
              <a:buChar char="q"/>
            </a:pPr>
            <a:endParaRPr lang="en-US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en-US" sz="24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Non-profit institutions serving households (NPISHs) 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are entities which are principally engaged in the production of non-market services to households and whose main resources are voluntary contributions by households.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26030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C1DE80-BB42-4793-8520-767E7AD9B3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609600"/>
            <a:ext cx="10972800" cy="990600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INFORMAL SECTOR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5DCF93-A2DF-48B3-8F55-56221E86AE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endParaRPr lang="en-US" dirty="0"/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Essentially a part of the household sector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Includes both financial and non-financial production units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Detailed accounts may not be available to separate the accounts of the enterprise from that of the household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List frames of enterprises may not be easily available due to non-registration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May not be employing paid workers (own account enterprises) or may be employing very few workers (establishments).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Usually not covered in the regular statistical reporting system.</a:t>
            </a:r>
          </a:p>
          <a:p>
            <a:pPr marL="0" indent="0">
              <a:buNone/>
            </a:pPr>
            <a:endPara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1447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6EB9A7-312D-49C2-BC8F-C058744D2B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7225" y="609600"/>
            <a:ext cx="10972800" cy="990600"/>
          </a:xfrm>
        </p:spPr>
        <p:txBody>
          <a:bodyPr>
            <a:normAutofit/>
          </a:bodyPr>
          <a:lstStyle/>
          <a:p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ESTIMATING GDP CONTRIBUTION OF INFORMAL SECTOR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BF975E-B932-4E2C-9563-B628E8497A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2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Estimate Labour Input from Labour Force Surveys by Industry Group</a:t>
            </a:r>
          </a:p>
          <a:p>
            <a:pPr>
              <a:buFont typeface="Wingdings" panose="05000000000000000000" pitchFamily="2" charset="2"/>
              <a:buChar char="q"/>
            </a:pPr>
            <a:endParaRPr lang="en-US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Estimate Average Value Added Per Worker (VAPW) from Informal Sector Surveys or Mixed Surveys for each of the Industry Group</a:t>
            </a:r>
          </a:p>
          <a:p>
            <a:pPr>
              <a:buFont typeface="Wingdings" panose="05000000000000000000" pitchFamily="2" charset="2"/>
              <a:buChar char="q"/>
            </a:pPr>
            <a:endParaRPr lang="en-US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Estimate Gross Value Added (GVA) by Multiplying the Estimated  Labour Input with the Corresponding VAPN</a:t>
            </a:r>
          </a:p>
        </p:txBody>
      </p:sp>
    </p:spTree>
    <p:extLst>
      <p:ext uri="{BB962C8B-B14F-4D97-AF65-F5344CB8AC3E}">
        <p14:creationId xmlns:p14="http://schemas.microsoft.com/office/powerpoint/2010/main" val="71641092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/>
          </p:nvPr>
        </p:nvGraphicFramePr>
        <p:xfrm>
          <a:off x="2590800" y="1066801"/>
          <a:ext cx="7117180" cy="36798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33442" y="4777380"/>
            <a:ext cx="7117180" cy="1090020"/>
          </a:xfrm>
        </p:spPr>
        <p:txBody>
          <a:bodyPr>
            <a:normAutofit fontScale="85000" lnSpcReduction="20000"/>
          </a:bodyPr>
          <a:lstStyle/>
          <a:p>
            <a:endParaRPr lang="en-US" sz="3600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/>
            <a:r>
              <a:rPr lang="en-US" sz="51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WIEGO</a:t>
            </a:r>
          </a:p>
        </p:txBody>
      </p:sp>
    </p:spTree>
    <p:extLst>
      <p:ext uri="{BB962C8B-B14F-4D97-AF65-F5344CB8AC3E}">
        <p14:creationId xmlns:p14="http://schemas.microsoft.com/office/powerpoint/2010/main" val="17487929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Gross Domestic Product (GDP)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pPr>
              <a:buFont typeface="Wingdings" panose="05000000000000000000" pitchFamily="2" charset="2"/>
              <a:buChar char="q"/>
            </a:pP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output (production) by resident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	</a:t>
            </a:r>
            <a:r>
              <a:rPr lang="en-US" sz="26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Financial and Non-financial Corporations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6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Government Bodies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6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	Non-profit Institutions    	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6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Households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Produced within the economic boundary of the country/region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Measured without double counting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36991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A6A779-1615-454A-855F-AB0E08E06E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GDP EXERCISE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39C68831-00B6-47E5-995D-D285B4B8FFF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71204932"/>
              </p:ext>
            </p:extLst>
          </p:nvPr>
        </p:nvGraphicFramePr>
        <p:xfrm>
          <a:off x="879894" y="1600200"/>
          <a:ext cx="10702506" cy="24610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24266">
                  <a:extLst>
                    <a:ext uri="{9D8B030D-6E8A-4147-A177-3AD203B41FA5}">
                      <a16:colId xmlns:a16="http://schemas.microsoft.com/office/drawing/2014/main" val="156115033"/>
                    </a:ext>
                  </a:extLst>
                </a:gridCol>
                <a:gridCol w="2194560">
                  <a:extLst>
                    <a:ext uri="{9D8B030D-6E8A-4147-A177-3AD203B41FA5}">
                      <a16:colId xmlns:a16="http://schemas.microsoft.com/office/drawing/2014/main" val="738332222"/>
                    </a:ext>
                  </a:extLst>
                </a:gridCol>
                <a:gridCol w="2194560">
                  <a:extLst>
                    <a:ext uri="{9D8B030D-6E8A-4147-A177-3AD203B41FA5}">
                      <a16:colId xmlns:a16="http://schemas.microsoft.com/office/drawing/2014/main" val="2321368871"/>
                    </a:ext>
                  </a:extLst>
                </a:gridCol>
                <a:gridCol w="2194560">
                  <a:extLst>
                    <a:ext uri="{9D8B030D-6E8A-4147-A177-3AD203B41FA5}">
                      <a16:colId xmlns:a16="http://schemas.microsoft.com/office/drawing/2014/main" val="3842724496"/>
                    </a:ext>
                  </a:extLst>
                </a:gridCol>
                <a:gridCol w="2194560">
                  <a:extLst>
                    <a:ext uri="{9D8B030D-6E8A-4147-A177-3AD203B41FA5}">
                      <a16:colId xmlns:a16="http://schemas.microsoft.com/office/drawing/2014/main" val="4211688756"/>
                    </a:ext>
                  </a:extLst>
                </a:gridCol>
              </a:tblGrid>
              <a:tr h="437662">
                <a:tc gridSpan="5">
                  <a:txBody>
                    <a:bodyPr/>
                    <a:lstStyle/>
                    <a:p>
                      <a:r>
                        <a:rPr lang="en-US" sz="24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OUT PUT AND INTER-INDUSTRY CONSUMPTION OF PRODUCTION (000000 YEN)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24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24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24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24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0818509"/>
                  </a:ext>
                </a:extLst>
              </a:tr>
              <a:tr h="449385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INDUSTRY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TOTAL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463054"/>
                  </a:ext>
                </a:extLst>
              </a:tr>
              <a:tr h="328334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23917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700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89899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800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003408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339574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9EB731-1D31-4A11-A507-D853934205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>
                <a:solidFill>
                  <a:srgbClr val="D2533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GDP EXERCISE-1</a:t>
            </a:r>
            <a:endParaRPr lang="en-US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3AA806A0-5ED6-45D8-9647-6EF919E8173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58851117"/>
              </p:ext>
            </p:extLst>
          </p:nvPr>
        </p:nvGraphicFramePr>
        <p:xfrm>
          <a:off x="879894" y="1600200"/>
          <a:ext cx="10702506" cy="36024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24266">
                  <a:extLst>
                    <a:ext uri="{9D8B030D-6E8A-4147-A177-3AD203B41FA5}">
                      <a16:colId xmlns:a16="http://schemas.microsoft.com/office/drawing/2014/main" val="2916599311"/>
                    </a:ext>
                  </a:extLst>
                </a:gridCol>
                <a:gridCol w="2194560">
                  <a:extLst>
                    <a:ext uri="{9D8B030D-6E8A-4147-A177-3AD203B41FA5}">
                      <a16:colId xmlns:a16="http://schemas.microsoft.com/office/drawing/2014/main" val="1354606809"/>
                    </a:ext>
                  </a:extLst>
                </a:gridCol>
                <a:gridCol w="2194560">
                  <a:extLst>
                    <a:ext uri="{9D8B030D-6E8A-4147-A177-3AD203B41FA5}">
                      <a16:colId xmlns:a16="http://schemas.microsoft.com/office/drawing/2014/main" val="310776247"/>
                    </a:ext>
                  </a:extLst>
                </a:gridCol>
                <a:gridCol w="2194560">
                  <a:extLst>
                    <a:ext uri="{9D8B030D-6E8A-4147-A177-3AD203B41FA5}">
                      <a16:colId xmlns:a16="http://schemas.microsoft.com/office/drawing/2014/main" val="349690107"/>
                    </a:ext>
                  </a:extLst>
                </a:gridCol>
                <a:gridCol w="2194560">
                  <a:extLst>
                    <a:ext uri="{9D8B030D-6E8A-4147-A177-3AD203B41FA5}">
                      <a16:colId xmlns:a16="http://schemas.microsoft.com/office/drawing/2014/main" val="4028271571"/>
                    </a:ext>
                  </a:extLst>
                </a:gridCol>
              </a:tblGrid>
              <a:tr h="370840">
                <a:tc gridSpan="5">
                  <a:txBody>
                    <a:bodyPr/>
                    <a:lstStyle/>
                    <a:p>
                      <a:r>
                        <a:rPr lang="en-US" sz="24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OUT PUT AND INTER-INDUSTRY CONSUMPTION OF PRODUCTION (000000 YEN)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24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24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24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24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05808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INDUSTRY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TOTAL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230254"/>
                  </a:ext>
                </a:extLst>
              </a:tr>
              <a:tr h="401320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283409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700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87840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800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36821988"/>
                  </a:ext>
                </a:extLst>
              </a:tr>
              <a:tr h="780691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VALUE ADDITION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35245054"/>
                  </a:ext>
                </a:extLst>
              </a:tr>
              <a:tr h="408796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700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800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46208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242556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4FE907-F787-410F-B338-24377727C1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FACTORS OF PRODUCTION- WHO PRODUCES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7E1989-EF0C-484B-92D5-2F1A6825AA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dirty="0"/>
          </a:p>
          <a:p>
            <a:endParaRPr lang="en-US" dirty="0"/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Land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Capital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Labour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Entrepreneur</a:t>
            </a:r>
          </a:p>
        </p:txBody>
      </p:sp>
    </p:spTree>
    <p:extLst>
      <p:ext uri="{BB962C8B-B14F-4D97-AF65-F5344CB8AC3E}">
        <p14:creationId xmlns:p14="http://schemas.microsoft.com/office/powerpoint/2010/main" val="5724025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140B20-A234-4ADE-86EA-B137D67D81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FACTOR PAYMENTS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4C07D5-B889-46A5-92DF-6FFA1789AB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Land                       - Rent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Capital                    - Interest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Labour                    - Wages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Entrepreneur           - Profit    </a:t>
            </a:r>
          </a:p>
        </p:txBody>
      </p:sp>
    </p:spTree>
    <p:extLst>
      <p:ext uri="{BB962C8B-B14F-4D97-AF65-F5344CB8AC3E}">
        <p14:creationId xmlns:p14="http://schemas.microsoft.com/office/powerpoint/2010/main" val="11021473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2E44BE-23C1-4D03-AB50-F38F785797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Measurement Approaches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4F3579-A6CA-42A0-85AB-BE3AA83181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Production Approach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Income Approach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Expenditure Approach</a:t>
            </a:r>
          </a:p>
        </p:txBody>
      </p:sp>
    </p:spTree>
    <p:extLst>
      <p:ext uri="{BB962C8B-B14F-4D97-AF65-F5344CB8AC3E}">
        <p14:creationId xmlns:p14="http://schemas.microsoft.com/office/powerpoint/2010/main" val="38589903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Frontiers of Production (GDP</a:t>
            </a:r>
            <a:r>
              <a:rPr lang="en-US" sz="32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7">
              <a:buFont typeface="Wingdings" panose="05000000000000000000" pitchFamily="2" charset="2"/>
              <a:buChar char="Ø"/>
            </a:pPr>
            <a:endParaRPr lang="en-US" sz="2300" b="1" dirty="0"/>
          </a:p>
          <a:p>
            <a:pPr lvl="7">
              <a:buFont typeface="Wingdings" panose="05000000000000000000" pitchFamily="2" charset="2"/>
              <a:buChar char="q"/>
            </a:pP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Market Output</a:t>
            </a:r>
          </a:p>
          <a:p>
            <a:pPr marL="2097380" lvl="8" indent="-342900">
              <a:buFont typeface="Wingdings" panose="05000000000000000000" pitchFamily="2" charset="2"/>
              <a:buChar char="Ø"/>
            </a:pP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</a:t>
            </a:r>
            <a:r>
              <a:rPr lang="en-US" sz="2400" i="1" dirty="0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Production of goods &amp; services intended to be sold)</a:t>
            </a:r>
          </a:p>
          <a:p>
            <a:pPr lvl="7">
              <a:buFont typeface="Wingdings" panose="05000000000000000000" pitchFamily="2" charset="2"/>
              <a:buChar char="q"/>
            </a:pP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Non-market output of government and non- profit institution</a:t>
            </a:r>
          </a:p>
          <a:p>
            <a:pPr lvl="7">
              <a:buFont typeface="Wingdings" panose="05000000000000000000" pitchFamily="2" charset="2"/>
              <a:buChar char="q"/>
            </a:pP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Production of goods by households for own consumption</a:t>
            </a:r>
          </a:p>
          <a:p>
            <a:pPr lvl="7">
              <a:buFont typeface="Wingdings" panose="05000000000000000000" pitchFamily="2" charset="2"/>
              <a:buChar char="q"/>
            </a:pP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Own account production of capital goods by businesses</a:t>
            </a:r>
          </a:p>
          <a:p>
            <a:pPr lvl="7">
              <a:buFont typeface="Wingdings" panose="05000000000000000000" pitchFamily="2" charset="2"/>
              <a:buChar char="q"/>
            </a:pP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Housing services (imputed rents) of home owner-occupiers, not including other services produced by households for their own account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08967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>
                <a:solidFill>
                  <a:srgbClr val="5D360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Measurement Principles</a:t>
            </a:r>
            <a:br>
              <a:rPr lang="en-US" sz="2800" b="1" dirty="0">
                <a:solidFill>
                  <a:srgbClr val="5D3601"/>
                </a:solidFill>
              </a:rPr>
            </a:b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1">
              <a:buFont typeface="Wingdings" panose="05000000000000000000" pitchFamily="2" charset="2"/>
              <a:buChar char="Ø"/>
            </a:pPr>
            <a:endParaRPr lang="en-US" dirty="0"/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Market output (sales) plus changes in inventories of finished products and work in progress.</a:t>
            </a:r>
          </a:p>
          <a:p>
            <a:pPr marL="617220" lvl="1" indent="-342900">
              <a:buFont typeface="Wingdings" panose="05000000000000000000" pitchFamily="2" charset="2"/>
              <a:buChar char="q"/>
            </a:pPr>
            <a:endParaRPr lang="en-US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 algn="just">
              <a:buFont typeface="Wingdings" panose="05000000000000000000" pitchFamily="2" charset="2"/>
              <a:buChar char="q"/>
            </a:pP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Measured at basic prices- per unit revenue received by the producer, excluding taxes on products but including subsidies on products.</a:t>
            </a:r>
          </a:p>
          <a:p>
            <a:pPr marL="617220" lvl="1" indent="-342900" algn="just">
              <a:buFont typeface="Wingdings" panose="05000000000000000000" pitchFamily="2" charset="2"/>
              <a:buChar char="q"/>
            </a:pPr>
            <a:endParaRPr lang="en-US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 algn="just">
              <a:buFont typeface="Wingdings" panose="05000000000000000000" pitchFamily="2" charset="2"/>
              <a:buChar char="q"/>
            </a:pP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Non-market output of general government and non-profit institutions is measured by the sum of its costs, including compensation of employees, consumption of fixed capital.</a:t>
            </a:r>
          </a:p>
          <a:p>
            <a:pPr lvl="1" algn="just">
              <a:buFont typeface="Wingdings" panose="05000000000000000000" pitchFamily="2" charset="2"/>
              <a:buChar char="q"/>
            </a:pPr>
            <a:endParaRPr lang="en-US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 algn="just">
              <a:buFont typeface="Wingdings" panose="05000000000000000000" pitchFamily="2" charset="2"/>
              <a:buChar char="q"/>
            </a:pP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Housing services provided by home owner–occupiers are imputed as being equal to the rents they would have paid for comparable housing</a:t>
            </a:r>
          </a:p>
        </p:txBody>
      </p:sp>
    </p:spTree>
    <p:extLst>
      <p:ext uri="{BB962C8B-B14F-4D97-AF65-F5344CB8AC3E}">
        <p14:creationId xmlns:p14="http://schemas.microsoft.com/office/powerpoint/2010/main" val="368608722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IEGO PPT Template">
  <a:themeElements>
    <a:clrScheme name="WIEGO ppt 1">
      <a:dk1>
        <a:sysClr val="windowText" lastClr="000000"/>
      </a:dk1>
      <a:lt1>
        <a:srgbClr val="FFFFFF"/>
      </a:lt1>
      <a:dk2>
        <a:srgbClr val="787537"/>
      </a:dk2>
      <a:lt2>
        <a:srgbClr val="F0E6C4"/>
      </a:lt2>
      <a:accent1>
        <a:srgbClr val="C86322"/>
      </a:accent1>
      <a:accent2>
        <a:srgbClr val="787537"/>
      </a:accent2>
      <a:accent3>
        <a:srgbClr val="F0E6C4"/>
      </a:accent3>
      <a:accent4>
        <a:srgbClr val="F0E6C4"/>
      </a:accent4>
      <a:accent5>
        <a:srgbClr val="787537"/>
      </a:accent5>
      <a:accent6>
        <a:srgbClr val="CCCC99"/>
      </a:accent6>
      <a:hlink>
        <a:srgbClr val="C86322"/>
      </a:hlink>
      <a:folHlink>
        <a:srgbClr val="C0B679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</TotalTime>
  <Words>626</Words>
  <Application>Microsoft Office PowerPoint</Application>
  <PresentationFormat>Widescreen</PresentationFormat>
  <Paragraphs>139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23" baseType="lpstr">
      <vt:lpstr>Calibri</vt:lpstr>
      <vt:lpstr>Calibri Light</vt:lpstr>
      <vt:lpstr>Tahoma</vt:lpstr>
      <vt:lpstr>Tw Cen MT</vt:lpstr>
      <vt:lpstr>Wingdings</vt:lpstr>
      <vt:lpstr>Wingdings 2</vt:lpstr>
      <vt:lpstr>WIEGO PPT Template</vt:lpstr>
      <vt:lpstr>Retrospect</vt:lpstr>
      <vt:lpstr>Gross Domestic Product (GDP) Concepts/ the Informal Economy and GDP                                         G.Raveendran</vt:lpstr>
      <vt:lpstr>Gross Domestic Product (GDP)</vt:lpstr>
      <vt:lpstr>GDP EXERCISE</vt:lpstr>
      <vt:lpstr>GDP EXERCISE-1</vt:lpstr>
      <vt:lpstr>FACTORS OF PRODUCTION- WHO PRODUCES</vt:lpstr>
      <vt:lpstr>FACTOR PAYMENTS</vt:lpstr>
      <vt:lpstr>Measurement Approaches</vt:lpstr>
      <vt:lpstr>Frontiers of Production (GDP)</vt:lpstr>
      <vt:lpstr>Measurement Principles </vt:lpstr>
      <vt:lpstr>INSTITUTIONAL SECTORS OF PRODUCTION</vt:lpstr>
      <vt:lpstr>Institutional Units in National Accounts (contd)</vt:lpstr>
      <vt:lpstr>Institutional Units in National Accounts (contd)</vt:lpstr>
      <vt:lpstr>INFORMAL SECTOR</vt:lpstr>
      <vt:lpstr>ESTIMATING GDP CONTRIBUTION OF INFORMAL SECTOR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Raveendran Govindan</dc:creator>
  <cp:lastModifiedBy>Raveendran Govindan</cp:lastModifiedBy>
  <cp:revision>41</cp:revision>
  <dcterms:created xsi:type="dcterms:W3CDTF">2017-10-11T15:37:14Z</dcterms:created>
  <dcterms:modified xsi:type="dcterms:W3CDTF">2017-10-13T08:32:20Z</dcterms:modified>
</cp:coreProperties>
</file>