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3"/>
  </p:notesMasterIdLst>
  <p:sldIdLst>
    <p:sldId id="312" r:id="rId2"/>
    <p:sldId id="381" r:id="rId3"/>
    <p:sldId id="393" r:id="rId4"/>
    <p:sldId id="395" r:id="rId5"/>
    <p:sldId id="396" r:id="rId6"/>
    <p:sldId id="397" r:id="rId7"/>
    <p:sldId id="394" r:id="rId8"/>
    <p:sldId id="398" r:id="rId9"/>
    <p:sldId id="399" r:id="rId10"/>
    <p:sldId id="400" r:id="rId11"/>
    <p:sldId id="40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708" autoAdjust="0"/>
    <p:restoredTop sz="94660"/>
  </p:normalViewPr>
  <p:slideViewPr>
    <p:cSldViewPr>
      <p:cViewPr varScale="1">
        <p:scale>
          <a:sx n="116" d="100"/>
          <a:sy n="116" d="100"/>
        </p:scale>
        <p:origin x="10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292B6-E317-4E24-A4F3-50E0B44E4B07}" type="datetimeFigureOut">
              <a:rPr lang="en-US" smtClean="0"/>
              <a:pPr/>
              <a:t>10/11/2017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DDA29C-D390-499A-8C63-37119492FDD4}" type="slidenum">
              <a:rPr lang="en-US" smtClean="0"/>
              <a:pPr/>
              <a:t>‹#›</a:t>
            </a:fld>
            <a:endParaRPr lang="en-US"/>
          </a:p>
        </p:txBody>
      </p:sp>
    </p:spTree>
    <p:extLst>
      <p:ext uri="{BB962C8B-B14F-4D97-AF65-F5344CB8AC3E}">
        <p14:creationId xmlns:p14="http://schemas.microsoft.com/office/powerpoint/2010/main" val="3661885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DDA29C-D390-499A-8C63-37119492FDD4}" type="slidenum">
              <a:rPr lang="en-US" smtClean="0"/>
              <a:pPr/>
              <a:t>1</a:t>
            </a:fld>
            <a:endParaRPr lang="en-US"/>
          </a:p>
        </p:txBody>
      </p:sp>
    </p:spTree>
    <p:extLst>
      <p:ext uri="{BB962C8B-B14F-4D97-AF65-F5344CB8AC3E}">
        <p14:creationId xmlns:p14="http://schemas.microsoft.com/office/powerpoint/2010/main" val="1965226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DDA29C-D390-499A-8C63-37119492FDD4}" type="slidenum">
              <a:rPr lang="en-US" smtClean="0"/>
              <a:pPr/>
              <a:t>2</a:t>
            </a:fld>
            <a:endParaRPr lang="en-US"/>
          </a:p>
        </p:txBody>
      </p:sp>
    </p:spTree>
    <p:extLst>
      <p:ext uri="{BB962C8B-B14F-4D97-AF65-F5344CB8AC3E}">
        <p14:creationId xmlns:p14="http://schemas.microsoft.com/office/powerpoint/2010/main" val="305280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txBox="1">
            <a:spLocks noGrp="1" noChangeArrowheads="1"/>
          </p:cNvSpPr>
          <p:nvPr/>
        </p:nvSpPr>
        <p:spPr bwMode="auto">
          <a:xfrm>
            <a:off x="0" y="0"/>
            <a:ext cx="2897788" cy="53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54" tIns="45327" rIns="90654" bIns="45327"/>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r>
              <a:rPr lang="en-US" altLang="en-US" sz="1200"/>
              <a:t>Note on SNA-Overview of SNA- Part-I</a:t>
            </a:r>
          </a:p>
        </p:txBody>
      </p:sp>
      <p:sp>
        <p:nvSpPr>
          <p:cNvPr id="30723" name="Rectangle 6"/>
          <p:cNvSpPr txBox="1">
            <a:spLocks noGrp="1" noChangeArrowheads="1"/>
          </p:cNvSpPr>
          <p:nvPr/>
        </p:nvSpPr>
        <p:spPr bwMode="auto">
          <a:xfrm>
            <a:off x="0" y="10186096"/>
            <a:ext cx="2897788" cy="536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54" tIns="45327" rIns="90654" bIns="45327" anchor="b"/>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r>
              <a:rPr lang="en-US" altLang="en-US" sz="1200"/>
              <a:t>UNSIAP_e-Learning Course_09_Module-I</a:t>
            </a:r>
          </a:p>
        </p:txBody>
      </p:sp>
      <p:sp>
        <p:nvSpPr>
          <p:cNvPr id="30724" name="Rectangle 7"/>
          <p:cNvSpPr txBox="1">
            <a:spLocks noGrp="1" noChangeArrowheads="1"/>
          </p:cNvSpPr>
          <p:nvPr/>
        </p:nvSpPr>
        <p:spPr bwMode="auto">
          <a:xfrm>
            <a:off x="3786505" y="10186096"/>
            <a:ext cx="2897787" cy="536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54" tIns="45327" rIns="90654" bIns="45327" anchor="b"/>
          <a:lstStyle>
            <a:lvl1pPr eaLnBrk="0" hangingPunct="0">
              <a:defRPr sz="2000">
                <a:solidFill>
                  <a:schemeClr val="tx1"/>
                </a:solidFill>
                <a:latin typeface="Times New Roman" panose="02020603050405020304" pitchFamily="18" charset="0"/>
                <a:cs typeface="Arial" panose="020B0604020202020204" pitchFamily="34" charset="0"/>
              </a:defRPr>
            </a:lvl1pPr>
            <a:lvl2pPr marL="742950" indent="-285750" eaLnBrk="0" hangingPunct="0">
              <a:defRPr sz="2000">
                <a:solidFill>
                  <a:schemeClr val="tx1"/>
                </a:solidFill>
                <a:latin typeface="Times New Roman" panose="02020603050405020304" pitchFamily="18" charset="0"/>
                <a:cs typeface="Arial" panose="020B0604020202020204" pitchFamily="34" charset="0"/>
              </a:defRPr>
            </a:lvl2pPr>
            <a:lvl3pPr marL="1143000" indent="-228600" eaLnBrk="0" hangingPunct="0">
              <a:defRPr sz="2000">
                <a:solidFill>
                  <a:schemeClr val="tx1"/>
                </a:solidFill>
                <a:latin typeface="Times New Roman" panose="02020603050405020304" pitchFamily="18" charset="0"/>
                <a:cs typeface="Arial" panose="020B0604020202020204" pitchFamily="34" charset="0"/>
              </a:defRPr>
            </a:lvl3pPr>
            <a:lvl4pPr marL="1600200" indent="-228600" eaLnBrk="0" hangingPunct="0">
              <a:defRPr sz="2000">
                <a:solidFill>
                  <a:schemeClr val="tx1"/>
                </a:solidFill>
                <a:latin typeface="Times New Roman" panose="02020603050405020304" pitchFamily="18" charset="0"/>
                <a:cs typeface="Arial" panose="020B0604020202020204" pitchFamily="34" charset="0"/>
              </a:defRPr>
            </a:lvl4pPr>
            <a:lvl5pPr marL="2057400" indent="-228600" eaLnBrk="0" hangingPunct="0">
              <a:defRPr sz="2000">
                <a:solidFill>
                  <a:schemeClr val="tx1"/>
                </a:solidFill>
                <a:latin typeface="Times New Roman" panose="02020603050405020304" pitchFamily="18" charset="0"/>
                <a:cs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r"/>
            <a:fld id="{886E03B3-38E0-4E4B-9C12-A2FF73274E96}" type="slidenum">
              <a:rPr lang="en-US" altLang="en-US" sz="1200"/>
              <a:pPr algn="r"/>
              <a:t>4</a:t>
            </a:fld>
            <a:endParaRPr lang="en-US" altLang="en-US" sz="1200"/>
          </a:p>
        </p:txBody>
      </p:sp>
      <p:sp>
        <p:nvSpPr>
          <p:cNvPr id="30725" name="Rectangle 2"/>
          <p:cNvSpPr>
            <a:spLocks noGrp="1" noRot="1" noChangeAspect="1" noChangeArrowheads="1" noTextEdit="1"/>
          </p:cNvSpPr>
          <p:nvPr>
            <p:ph type="sldImg"/>
          </p:nvPr>
        </p:nvSpPr>
        <p:spPr>
          <a:xfrm>
            <a:off x="666750" y="806450"/>
            <a:ext cx="5356225" cy="4017963"/>
          </a:xfrm>
          <a:ln/>
        </p:spPr>
      </p:sp>
      <p:sp>
        <p:nvSpPr>
          <p:cNvPr id="30726" name="Rectangle 3"/>
          <p:cNvSpPr>
            <a:spLocks noGrp="1" noChangeArrowheads="1"/>
          </p:cNvSpPr>
          <p:nvPr>
            <p:ph type="body" idx="1"/>
          </p:nvPr>
        </p:nvSpPr>
        <p:spPr>
          <a:xfrm>
            <a:off x="669691" y="5093911"/>
            <a:ext cx="5346488" cy="48247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54" tIns="45327" rIns="90654" bIns="45327"/>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Please use table 1   to complete this quiz. Make a print of table 1 so that you can easily view the data. Click on “Go to Activity) and fill in Table 2. Calculate the Intermediate Consumption variable (IC), the Gross Domestic Product (GDP) and the Net Domestic Product  (NDP) using data from Table 1. Hints on IC, GDP and NDP can be viewed by clicking on “</a:t>
            </a:r>
            <a:r>
              <a:rPr lang="en-GB" sz="1200" kern="1200" dirty="0" err="1"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 .  If done please click validate on Table 2. Consumption of fixed capital (CFC) is given as zero.</a:t>
            </a:r>
            <a:br>
              <a:rPr lang="en-GB" sz="1200" kern="1200" dirty="0" smtClean="0">
                <a:solidFill>
                  <a:schemeClr val="tx1"/>
                </a:solidFill>
                <a:effectLst/>
                <a:latin typeface="+mn-lt"/>
                <a:ea typeface="+mn-ea"/>
                <a:cs typeface="+mn-cs"/>
              </a:rPr>
            </a:br>
            <a:endParaRPr lang="en-GB" alt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b="1" baseline="0" dirty="0" smtClean="0"/>
          </a:p>
          <a:p>
            <a:pPr eaLnBrk="1" hangingPunct="1"/>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1672824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userDrawn="1"/>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7" name="Picture 2" descr="H:\siap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600" y="5562600"/>
            <a:ext cx="2971800" cy="9876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4" name="Group 13"/>
          <p:cNvGrpSpPr/>
          <p:nvPr userDrawn="1"/>
        </p:nvGrpSpPr>
        <p:grpSpPr>
          <a:xfrm>
            <a:off x="211665" y="228601"/>
            <a:ext cx="8723376" cy="1878508"/>
            <a:chOff x="211665" y="228600"/>
            <a:chExt cx="8723376" cy="2780703"/>
          </a:xfrm>
        </p:grpSpPr>
        <p:sp>
          <p:nvSpPr>
            <p:cNvPr id="22" name="Rounded Rectangle 21"/>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15"/>
            <p:cNvGrpSpPr>
              <a:grpSpLocks noChangeAspect="1"/>
            </p:cNvGrpSpPr>
            <p:nvPr/>
          </p:nvGrpSpPr>
          <p:grpSpPr bwMode="hidden">
            <a:xfrm>
              <a:off x="211665" y="1679429"/>
              <a:ext cx="8723376" cy="1329874"/>
              <a:chOff x="-3905251" y="4294188"/>
              <a:chExt cx="13027839" cy="1892300"/>
            </a:xfrm>
          </p:grpSpPr>
          <p:sp>
            <p:nvSpPr>
              <p:cNvPr id="24"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4" name="Date Placeholder 3"/>
          <p:cNvSpPr>
            <a:spLocks noGrp="1"/>
          </p:cNvSpPr>
          <p:nvPr>
            <p:ph type="dt" sz="half" idx="10"/>
          </p:nvPr>
        </p:nvSpPr>
        <p:spPr>
          <a:xfrm>
            <a:off x="5163672" y="6250164"/>
            <a:ext cx="3786690" cy="365125"/>
          </a:xfrm>
          <a:prstGeom prst="rect">
            <a:avLst/>
          </a:prstGeom>
        </p:spPr>
        <p:txBody>
          <a:bodyPr/>
          <a:lstStyle/>
          <a:p>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Footer Placeholder 4"/>
          <p:cNvSpPr>
            <a:spLocks noGrp="1"/>
          </p:cNvSpPr>
          <p:nvPr>
            <p:ph type="ftr" sz="quarter" idx="11"/>
          </p:nvPr>
        </p:nvSpPr>
        <p:spPr>
          <a:xfrm>
            <a:off x="304800" y="6553200"/>
            <a:ext cx="7350162" cy="365125"/>
          </a:xfrm>
          <a:prstGeom prst="rect">
            <a:avLst/>
          </a:prstGeom>
        </p:spPr>
        <p:txBody>
          <a:bodyPr/>
          <a:lstStyle>
            <a:lvl1pPr>
              <a:defRPr sz="1100"/>
            </a:lvl1pPr>
          </a:lstStyle>
          <a:p>
            <a:pPr algn="ctr"/>
            <a:r>
              <a:rPr lang="en-US" smtClean="0">
                <a:solidFill>
                  <a:schemeClr val="tx2"/>
                </a:solidFill>
              </a:rPr>
              <a:t>Regional Course on Informality: Informal economy, work and employment</a:t>
            </a:r>
            <a:endParaRPr lang="en-US" dirty="0">
              <a:solidFill>
                <a:schemeClr val="tx2"/>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pic>
        <p:nvPicPr>
          <p:cNvPr id="22" name="Picture 2" descr="H:\siap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 y="4343400"/>
            <a:ext cx="2971800" cy="9876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1" name="Group 20"/>
          <p:cNvGrpSpPr/>
          <p:nvPr userDrawn="1"/>
        </p:nvGrpSpPr>
        <p:grpSpPr>
          <a:xfrm>
            <a:off x="-1" y="6248398"/>
            <a:ext cx="8763001" cy="609602"/>
            <a:chOff x="-1" y="6248398"/>
            <a:chExt cx="8763001" cy="609602"/>
          </a:xfrm>
        </p:grpSpPr>
        <p:grpSp>
          <p:nvGrpSpPr>
            <p:cNvPr id="22" name="Group 15"/>
            <p:cNvGrpSpPr>
              <a:grpSpLocks noChangeAspect="1"/>
            </p:cNvGrpSpPr>
            <p:nvPr/>
          </p:nvGrpSpPr>
          <p:grpSpPr bwMode="hidden">
            <a:xfrm rot="10800000">
              <a:off x="-1" y="6248398"/>
              <a:ext cx="7696201" cy="575065"/>
              <a:chOff x="-309563" y="4316413"/>
              <a:chExt cx="9415463" cy="1211262"/>
            </a:xfrm>
          </p:grpSpPr>
          <p:sp>
            <p:nvSpPr>
              <p:cNvPr id="24"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23" name="Picture 2" descr="H:\siap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22222"/>
            <a:stretch>
              <a:fillRect/>
            </a:stretch>
          </p:blipFill>
          <p:spPr bwMode="auto">
            <a:xfrm>
              <a:off x="76962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grpSp>
        <p:nvGrpSpPr>
          <p:cNvPr id="13" name="Group 12"/>
          <p:cNvGrpSpPr/>
          <p:nvPr userDrawn="1"/>
        </p:nvGrpSpPr>
        <p:grpSpPr>
          <a:xfrm>
            <a:off x="211665" y="228601"/>
            <a:ext cx="8723376" cy="1878508"/>
            <a:chOff x="211665" y="228600"/>
            <a:chExt cx="8723376" cy="2780703"/>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5"/>
            <p:cNvGrpSpPr>
              <a:grpSpLocks noChangeAspect="1"/>
            </p:cNvGrpSpPr>
            <p:nvPr/>
          </p:nvGrpSpPr>
          <p:grpSpPr bwMode="hidden">
            <a:xfrm>
              <a:off x="211665" y="1679429"/>
              <a:ext cx="8723376" cy="1329874"/>
              <a:chOff x="-3905251" y="4294188"/>
              <a:chExt cx="13027839"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30" name="Group 29"/>
          <p:cNvGrpSpPr/>
          <p:nvPr userDrawn="1"/>
        </p:nvGrpSpPr>
        <p:grpSpPr>
          <a:xfrm>
            <a:off x="-1" y="6248398"/>
            <a:ext cx="8763001" cy="609602"/>
            <a:chOff x="-1" y="6248398"/>
            <a:chExt cx="8763001" cy="609602"/>
          </a:xfrm>
        </p:grpSpPr>
        <p:grpSp>
          <p:nvGrpSpPr>
            <p:cNvPr id="31" name="Group 15"/>
            <p:cNvGrpSpPr>
              <a:grpSpLocks noChangeAspect="1"/>
            </p:cNvGrpSpPr>
            <p:nvPr/>
          </p:nvGrpSpPr>
          <p:grpSpPr bwMode="hidden">
            <a:xfrm rot="10800000">
              <a:off x="-1" y="6248398"/>
              <a:ext cx="7696201" cy="575065"/>
              <a:chOff x="-309563" y="4316413"/>
              <a:chExt cx="9415463" cy="1211262"/>
            </a:xfrm>
          </p:grpSpPr>
          <p:sp>
            <p:nvSpPr>
              <p:cNvPr id="33"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4"/>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32" name="Picture 2" descr="H:\siap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22222"/>
            <a:stretch>
              <a:fillRect/>
            </a:stretch>
          </p:blipFill>
          <p:spPr bwMode="auto">
            <a:xfrm>
              <a:off x="76962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userDrawn="1"/>
        </p:nvGrpSpPr>
        <p:grpSpPr>
          <a:xfrm>
            <a:off x="211665" y="228601"/>
            <a:ext cx="8723376" cy="1878508"/>
            <a:chOff x="211665" y="228600"/>
            <a:chExt cx="8723376" cy="2780703"/>
          </a:xfrm>
        </p:grpSpPr>
        <p:sp>
          <p:nvSpPr>
            <p:cNvPr id="17" name="Rounded Rectangle 16"/>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5"/>
            <p:cNvGrpSpPr>
              <a:grpSpLocks noChangeAspect="1"/>
            </p:cNvGrpSpPr>
            <p:nvPr/>
          </p:nvGrpSpPr>
          <p:grpSpPr bwMode="hidden">
            <a:xfrm>
              <a:off x="211665" y="1679429"/>
              <a:ext cx="8723376" cy="1329874"/>
              <a:chOff x="-3905251" y="4294188"/>
              <a:chExt cx="13027839" cy="1892300"/>
            </a:xfrm>
          </p:grpSpPr>
          <p:sp>
            <p:nvSpPr>
              <p:cNvPr id="19"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4"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5" name="Date Placeholder 4"/>
          <p:cNvSpPr>
            <a:spLocks noGrp="1"/>
          </p:cNvSpPr>
          <p:nvPr>
            <p:ph type="dt" sz="half" idx="10"/>
          </p:nvPr>
        </p:nvSpPr>
        <p:spPr>
          <a:xfrm>
            <a:off x="5163672" y="6250164"/>
            <a:ext cx="3786690" cy="365125"/>
          </a:xfrm>
          <a:prstGeom prst="rect">
            <a:avLst/>
          </a:prstGeom>
        </p:spPr>
        <p:txBody>
          <a:bodyPr/>
          <a:lstStyle/>
          <a:p>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Regional Course on Informality: Informal economy, work and employment</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211665" y="228601"/>
            <a:ext cx="8723376" cy="1878508"/>
            <a:chOff x="211665" y="228600"/>
            <a:chExt cx="8723376" cy="2780703"/>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 name="Title Placeholder 1"/>
          <p:cNvSpPr>
            <a:spLocks noGrp="1"/>
          </p:cNvSpPr>
          <p:nvPr>
            <p:ph type="title"/>
          </p:nvPr>
        </p:nvSpPr>
        <p:spPr>
          <a:xfrm>
            <a:off x="457200" y="152400"/>
            <a:ext cx="8229600" cy="12527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72067" y="2107109"/>
            <a:ext cx="7408333" cy="390077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29" name="Group 28"/>
          <p:cNvGrpSpPr/>
          <p:nvPr userDrawn="1"/>
        </p:nvGrpSpPr>
        <p:grpSpPr>
          <a:xfrm>
            <a:off x="0" y="6019800"/>
            <a:ext cx="8915401" cy="685800"/>
            <a:chOff x="-1" y="6096001"/>
            <a:chExt cx="8915401" cy="761999"/>
          </a:xfrm>
        </p:grpSpPr>
        <p:grpSp>
          <p:nvGrpSpPr>
            <p:cNvPr id="23" name="Group 15"/>
            <p:cNvGrpSpPr>
              <a:grpSpLocks noChangeAspect="1"/>
            </p:cNvGrpSpPr>
            <p:nvPr/>
          </p:nvGrpSpPr>
          <p:grpSpPr bwMode="hidden">
            <a:xfrm rot="10800000">
              <a:off x="-1" y="6096001"/>
              <a:ext cx="7696201" cy="727463"/>
              <a:chOff x="-309563" y="4316413"/>
              <a:chExt cx="9415463" cy="1532259"/>
            </a:xfrm>
          </p:grpSpPr>
          <p:sp>
            <p:nvSpPr>
              <p:cNvPr id="25" name="Freeform 18"/>
              <p:cNvSpPr>
                <a:spLocks/>
              </p:cNvSpPr>
              <p:nvPr/>
            </p:nvSpPr>
            <p:spPr bwMode="hidden">
              <a:xfrm>
                <a:off x="-309563" y="4638996"/>
                <a:ext cx="8280401" cy="120967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15" name="Picture 2" descr="H:\siap_log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r="22222"/>
            <a:stretch>
              <a:fillRect/>
            </a:stretch>
          </p:blipFill>
          <p:spPr bwMode="auto">
            <a:xfrm>
              <a:off x="78486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3" r:id="rId8"/>
    <p:sldLayoutId id="2147483812" r:id="rId9"/>
    <p:sldLayoutId id="2147483814" r:id="rId10"/>
    <p:sldLayoutId id="2147483815" r:id="rId1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685800" y="457200"/>
            <a:ext cx="7772400" cy="1371600"/>
          </a:xfrm>
        </p:spPr>
        <p:txBody>
          <a:bodyPr anchor="t">
            <a:noAutofit/>
          </a:bodyPr>
          <a:lstStyle/>
          <a:p>
            <a:pPr algn="r"/>
            <a:r>
              <a:rPr lang="en-GB" sz="2800" dirty="0" smtClean="0">
                <a:solidFill>
                  <a:schemeClr val="bg1"/>
                </a:solidFill>
              </a:rPr>
              <a:t>Regional </a:t>
            </a:r>
            <a:r>
              <a:rPr lang="en-GB" sz="2800" dirty="0">
                <a:solidFill>
                  <a:schemeClr val="bg1"/>
                </a:solidFill>
              </a:rPr>
              <a:t>Course </a:t>
            </a:r>
            <a:r>
              <a:rPr lang="en-GB" sz="2800" dirty="0" smtClean="0">
                <a:solidFill>
                  <a:schemeClr val="bg1"/>
                </a:solidFill>
              </a:rPr>
              <a:t>on Informality: Informal economy, work and employment</a:t>
            </a:r>
            <a:endParaRPr lang="en-US" sz="2800" dirty="0">
              <a:solidFill>
                <a:schemeClr val="bg1"/>
              </a:solidFill>
            </a:endParaRPr>
          </a:p>
        </p:txBody>
      </p:sp>
      <p:sp>
        <p:nvSpPr>
          <p:cNvPr id="7" name="Subtitle 2"/>
          <p:cNvSpPr>
            <a:spLocks noGrp="1"/>
          </p:cNvSpPr>
          <p:nvPr>
            <p:ph type="subTitle" idx="1"/>
          </p:nvPr>
        </p:nvSpPr>
        <p:spPr>
          <a:xfrm>
            <a:off x="914400" y="2057400"/>
            <a:ext cx="7467600" cy="914400"/>
          </a:xfrm>
        </p:spPr>
        <p:txBody>
          <a:bodyPr>
            <a:normAutofit/>
          </a:bodyPr>
          <a:lstStyle/>
          <a:p>
            <a:pPr algn="r"/>
            <a:r>
              <a:rPr lang="en-GB" dirty="0" smtClean="0"/>
              <a:t>6 </a:t>
            </a:r>
            <a:r>
              <a:rPr lang="en-GB" dirty="0"/>
              <a:t>– </a:t>
            </a:r>
            <a:r>
              <a:rPr lang="en-GB" dirty="0" smtClean="0"/>
              <a:t>10 July </a:t>
            </a:r>
            <a:r>
              <a:rPr lang="en-GB" dirty="0"/>
              <a:t>2015</a:t>
            </a:r>
            <a:endParaRPr lang="en-US" dirty="0"/>
          </a:p>
          <a:p>
            <a:pPr algn="r"/>
            <a:r>
              <a:rPr lang="en-GB" dirty="0" smtClean="0"/>
              <a:t>Chiba, Japan</a:t>
            </a:r>
            <a:endParaRPr lang="en-US" dirty="0"/>
          </a:p>
        </p:txBody>
      </p:sp>
      <p:sp>
        <p:nvSpPr>
          <p:cNvPr id="5" name="Title 1"/>
          <p:cNvSpPr txBox="1">
            <a:spLocks/>
          </p:cNvSpPr>
          <p:nvPr/>
        </p:nvSpPr>
        <p:spPr>
          <a:xfrm>
            <a:off x="533400" y="3429000"/>
            <a:ext cx="7772400" cy="708025"/>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4000" dirty="0" smtClean="0"/>
              <a:t>From data items to derived variables of GDP estimation</a:t>
            </a:r>
          </a:p>
          <a:p>
            <a:pPr algn="r"/>
            <a:endParaRPr lang="en-US" sz="1800" smtClean="0">
              <a:solidFill>
                <a:schemeClr val="tx1"/>
              </a:solidFill>
            </a:endParaRPr>
          </a:p>
          <a:p>
            <a:pPr algn="r"/>
            <a:r>
              <a:rPr lang="en-US" sz="1800" smtClean="0">
                <a:solidFill>
                  <a:schemeClr val="tx1"/>
                </a:solidFill>
              </a:rPr>
              <a:t>Alick </a:t>
            </a:r>
            <a:r>
              <a:rPr lang="en-US" sz="1800" dirty="0" smtClean="0">
                <a:solidFill>
                  <a:schemeClr val="tx1"/>
                </a:solidFill>
              </a:rPr>
              <a:t>Nyasulu</a:t>
            </a:r>
          </a:p>
          <a:p>
            <a:pPr algn="r"/>
            <a:r>
              <a:rPr lang="en-US" sz="1800" dirty="0" smtClean="0">
                <a:solidFill>
                  <a:schemeClr val="tx1"/>
                </a:solidFill>
              </a:rPr>
              <a:t>Lecturer/SIAP</a:t>
            </a:r>
            <a:endParaRPr lang="en-US" sz="1800" dirty="0">
              <a:solidFill>
                <a:schemeClr val="tx1"/>
              </a:solidFill>
            </a:endParaRPr>
          </a:p>
        </p:txBody>
      </p:sp>
    </p:spTree>
    <p:extLst>
      <p:ext uri="{BB962C8B-B14F-4D97-AF65-F5344CB8AC3E}">
        <p14:creationId xmlns:p14="http://schemas.microsoft.com/office/powerpoint/2010/main" val="3023377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a:bodyPr>
          <a:lstStyle/>
          <a:p>
            <a:r>
              <a:rPr lang="en-US" dirty="0" smtClean="0"/>
              <a:t>Output: Case of Philippines</a:t>
            </a:r>
            <a:endParaRPr lang="en-US" dirty="0"/>
          </a:p>
        </p:txBody>
      </p:sp>
      <p:pic>
        <p:nvPicPr>
          <p:cNvPr id="4" name="Picture 3"/>
          <p:cNvPicPr>
            <a:picLocks noChangeAspect="1"/>
          </p:cNvPicPr>
          <p:nvPr/>
        </p:nvPicPr>
        <p:blipFill>
          <a:blip r:embed="rId2"/>
          <a:stretch>
            <a:fillRect/>
          </a:stretch>
        </p:blipFill>
        <p:spPr>
          <a:xfrm>
            <a:off x="762000" y="2057400"/>
            <a:ext cx="7010400" cy="4800600"/>
          </a:xfrm>
          <a:prstGeom prst="rect">
            <a:avLst/>
          </a:prstGeom>
        </p:spPr>
      </p:pic>
    </p:spTree>
    <p:extLst>
      <p:ext uri="{BB962C8B-B14F-4D97-AF65-F5344CB8AC3E}">
        <p14:creationId xmlns:p14="http://schemas.microsoft.com/office/powerpoint/2010/main" val="413467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a:t>Output: Case of </a:t>
            </a:r>
            <a:r>
              <a:rPr lang="en-US" dirty="0" smtClean="0"/>
              <a:t>Philippines</a:t>
            </a:r>
            <a:endParaRPr lang="en-US" dirty="0"/>
          </a:p>
        </p:txBody>
      </p:sp>
      <p:pic>
        <p:nvPicPr>
          <p:cNvPr id="4" name="Picture 3"/>
          <p:cNvPicPr>
            <a:picLocks noChangeAspect="1"/>
          </p:cNvPicPr>
          <p:nvPr/>
        </p:nvPicPr>
        <p:blipFill>
          <a:blip r:embed="rId2"/>
          <a:stretch>
            <a:fillRect/>
          </a:stretch>
        </p:blipFill>
        <p:spPr>
          <a:xfrm>
            <a:off x="1004370" y="1433598"/>
            <a:ext cx="7620000" cy="4648199"/>
          </a:xfrm>
          <a:prstGeom prst="rect">
            <a:avLst/>
          </a:prstGeom>
        </p:spPr>
      </p:pic>
    </p:spTree>
    <p:extLst>
      <p:ext uri="{BB962C8B-B14F-4D97-AF65-F5344CB8AC3E}">
        <p14:creationId xmlns:p14="http://schemas.microsoft.com/office/powerpoint/2010/main" val="385997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Data items for GDP using questionnaires for informal sector surveys</a:t>
            </a:r>
          </a:p>
          <a:p>
            <a:pPr lvl="1"/>
            <a:r>
              <a:rPr lang="en-GB" dirty="0" smtClean="0"/>
              <a:t>Understanding the questionnaire entries</a:t>
            </a:r>
          </a:p>
          <a:p>
            <a:pPr marL="0" indent="0">
              <a:buNone/>
            </a:pPr>
            <a:endParaRPr lang="en-GB" dirty="0" smtClean="0"/>
          </a:p>
          <a:p>
            <a:r>
              <a:rPr lang="en-GB" dirty="0" smtClean="0"/>
              <a:t>Derive GDP aggregates</a:t>
            </a:r>
            <a:endParaRPr lang="en-GB" dirty="0"/>
          </a:p>
        </p:txBody>
      </p:sp>
      <p:sp>
        <p:nvSpPr>
          <p:cNvPr id="3" name="Title 2"/>
          <p:cNvSpPr>
            <a:spLocks noGrp="1"/>
          </p:cNvSpPr>
          <p:nvPr>
            <p:ph type="title"/>
          </p:nvPr>
        </p:nvSpPr>
        <p:spPr/>
        <p:txBody>
          <a:bodyPr/>
          <a:lstStyle/>
          <a:p>
            <a:r>
              <a:rPr lang="en-US" dirty="0" smtClean="0"/>
              <a:t>Learning objectives</a:t>
            </a:r>
            <a:endParaRPr lang="en-GB" dirty="0"/>
          </a:p>
        </p:txBody>
      </p:sp>
    </p:spTree>
    <p:extLst>
      <p:ext uri="{BB962C8B-B14F-4D97-AF65-F5344CB8AC3E}">
        <p14:creationId xmlns:p14="http://schemas.microsoft.com/office/powerpoint/2010/main" val="343376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Conceptual Foundation</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180400799"/>
              </p:ext>
            </p:extLst>
          </p:nvPr>
        </p:nvGraphicFramePr>
        <p:xfrm>
          <a:off x="990600" y="1981200"/>
          <a:ext cx="6699250" cy="3747165"/>
        </p:xfrm>
        <a:graphic>
          <a:graphicData uri="http://schemas.openxmlformats.org/presentationml/2006/ole">
            <mc:AlternateContent xmlns:mc="http://schemas.openxmlformats.org/markup-compatibility/2006">
              <mc:Choice xmlns:v="urn:schemas-microsoft-com:vml" Requires="v">
                <p:oleObj spid="_x0000_s1048" name="Slide" r:id="rId3" imgW="790868" imgH="592865" progId="PowerPoint.Slide.8">
                  <p:embed/>
                </p:oleObj>
              </mc:Choice>
              <mc:Fallback>
                <p:oleObj name="Slide" r:id="rId3" imgW="790868" imgH="592865" progId="PowerPoint.Slide.8">
                  <p:embed/>
                  <p:pic>
                    <p:nvPicPr>
                      <p:cNvPr id="0" name="Object 1"/>
                      <p:cNvPicPr>
                        <a:picLocks noChangeAspect="1" noChangeArrowheads="1"/>
                      </p:cNvPicPr>
                      <p:nvPr/>
                    </p:nvPicPr>
                    <p:blipFill>
                      <a:blip r:embed="rId4"/>
                      <a:srcRect/>
                      <a:stretch>
                        <a:fillRect/>
                      </a:stretch>
                    </p:blipFill>
                    <p:spPr bwMode="auto">
                      <a:xfrm>
                        <a:off x="990600" y="1981200"/>
                        <a:ext cx="6699250" cy="3747165"/>
                      </a:xfrm>
                      <a:prstGeom prst="rect">
                        <a:avLst/>
                      </a:prstGeom>
                      <a:solidFill>
                        <a:srgbClr val="FFFFFF"/>
                      </a:solidFill>
                    </p:spPr>
                  </p:pic>
                </p:oleObj>
              </mc:Fallback>
            </mc:AlternateContent>
          </a:graphicData>
        </a:graphic>
      </p:graphicFrame>
      <p:sp>
        <p:nvSpPr>
          <p:cNvPr id="6" name="Rectangle 3"/>
          <p:cNvSpPr>
            <a:spLocks noChangeArrowheads="1"/>
          </p:cNvSpPr>
          <p:nvPr/>
        </p:nvSpPr>
        <p:spPr bwMode="auto">
          <a:xfrm>
            <a:off x="0" y="3343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Oval 7"/>
          <p:cNvSpPr/>
          <p:nvPr/>
        </p:nvSpPr>
        <p:spPr>
          <a:xfrm>
            <a:off x="283634" y="1377168"/>
            <a:ext cx="1905000" cy="914400"/>
          </a:xfrm>
          <a:prstGeom prst="ellipse">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Informal economy</a:t>
            </a:r>
            <a:endParaRPr lang="en-US" dirty="0"/>
          </a:p>
        </p:txBody>
      </p:sp>
      <p:cxnSp>
        <p:nvCxnSpPr>
          <p:cNvPr id="10" name="Straight Arrow Connector 9"/>
          <p:cNvCxnSpPr/>
          <p:nvPr/>
        </p:nvCxnSpPr>
        <p:spPr>
          <a:xfrm>
            <a:off x="1255393" y="2260057"/>
            <a:ext cx="914400" cy="8126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062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45" name="Line 143"/>
          <p:cNvSpPr>
            <a:spLocks noChangeShapeType="1"/>
          </p:cNvSpPr>
          <p:nvPr/>
        </p:nvSpPr>
        <p:spPr bwMode="auto">
          <a:xfrm>
            <a:off x="3535363" y="7018338"/>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7" name="Group 4"/>
          <p:cNvGraphicFramePr>
            <a:graphicFrameLocks noGrp="1"/>
          </p:cNvGraphicFramePr>
          <p:nvPr>
            <p:extLst>
              <p:ext uri="{D42A27DB-BD31-4B8C-83A1-F6EECF244321}">
                <p14:modId xmlns:p14="http://schemas.microsoft.com/office/powerpoint/2010/main" val="2386390325"/>
              </p:ext>
            </p:extLst>
          </p:nvPr>
        </p:nvGraphicFramePr>
        <p:xfrm>
          <a:off x="304800" y="1295398"/>
          <a:ext cx="8305800" cy="5415028"/>
        </p:xfrm>
        <a:graphic>
          <a:graphicData uri="http://schemas.openxmlformats.org/drawingml/2006/table">
            <a:tbl>
              <a:tblPr>
                <a:tableStyleId>{E8B1032C-EA38-4F05-BA0D-38AFFFC7BED3}</a:tableStyleId>
              </a:tblPr>
              <a:tblGrid>
                <a:gridCol w="990600"/>
                <a:gridCol w="1975373"/>
                <a:gridCol w="2288717"/>
                <a:gridCol w="3051110"/>
              </a:tblGrid>
              <a:tr h="469117">
                <a:tc gridSpan="4">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200" b="1" i="0" u="none" strike="noStrike" cap="none" normalizeH="0" baseline="0" dirty="0" smtClean="0">
                        <a:ln>
                          <a:noFill/>
                        </a:ln>
                        <a:solidFill>
                          <a:schemeClr val="bg1"/>
                        </a:solidFill>
                        <a:effectLst/>
                        <a:latin typeface="Times New Roman" panose="02020603050405020304" pitchFamily="18" charset="0"/>
                        <a:cs typeface="Arial" panose="020B0604020202020204" pitchFamily="34" charset="0"/>
                      </a:endParaRPr>
                    </a:p>
                  </a:txBody>
                  <a:tcPr horzOverflow="overflow">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46506">
                <a:tc gridSpan="2">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u="none" strike="noStrike" cap="none" normalizeH="0" baseline="0" dirty="0" smtClean="0">
                          <a:ln>
                            <a:noFill/>
                          </a:ln>
                          <a:effectLst/>
                        </a:rPr>
                        <a:t>Uses  </a:t>
                      </a:r>
                      <a:endParaRPr kumimoji="0" lang="en-GB" altLang="en-US" sz="20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horzOverflow="overflow"/>
                </a:tc>
                <a:tc hMerge="1">
                  <a:txBody>
                    <a:bodyPr/>
                    <a:lstStyle/>
                    <a:p>
                      <a:endParaRPr lang="en-US"/>
                    </a:p>
                  </a:txBody>
                  <a:tcPr/>
                </a:tc>
                <a:tc gridSpan="2">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2000" u="none" strike="noStrike" cap="none" normalizeH="0" baseline="0" dirty="0" smtClean="0">
                          <a:ln>
                            <a:noFill/>
                          </a:ln>
                          <a:effectLst/>
                        </a:rPr>
                        <a:t>Resources </a:t>
                      </a:r>
                      <a:endParaRPr kumimoji="0" lang="en-GB" altLang="en-US" sz="20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horzOverflow="overflow"/>
                </a:tc>
                <a:tc hMerge="1">
                  <a:txBody>
                    <a:bodyPr/>
                    <a:lstStyle/>
                    <a:p>
                      <a:endParaRPr lang="en-US"/>
                    </a:p>
                  </a:txBody>
                  <a:tcPr/>
                </a:tc>
              </a:tr>
              <a:tr h="1133437">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u="none" strike="noStrike" cap="none" normalizeH="0" baseline="0" dirty="0" smtClean="0">
                          <a:ln>
                            <a:noFill/>
                          </a:ln>
                          <a:effectLst/>
                        </a:rPr>
                        <a:t>Total </a:t>
                      </a:r>
                      <a:br>
                        <a:rPr kumimoji="0" lang="en-GB" altLang="en-US" sz="1800" u="none" strike="noStrike" cap="none" normalizeH="0" baseline="0" dirty="0" smtClean="0">
                          <a:ln>
                            <a:noFill/>
                          </a:ln>
                          <a:effectLst/>
                        </a:rPr>
                      </a:br>
                      <a:r>
                        <a:rPr kumimoji="0" lang="en-GB" altLang="en-US" sz="1800" u="none" strike="noStrike" cap="none" normalizeH="0" baseline="0" dirty="0" smtClean="0">
                          <a:ln>
                            <a:noFill/>
                          </a:ln>
                          <a:effectLst/>
                        </a:rPr>
                        <a:t>economy</a:t>
                      </a: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u="none" strike="noStrike" cap="none" normalizeH="0" baseline="0" dirty="0" smtClean="0">
                          <a:ln>
                            <a:noFill/>
                          </a:ln>
                          <a:effectLst/>
                        </a:rPr>
                        <a:t>Transaction category</a:t>
                      </a: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u="none" strike="noStrike" cap="none" normalizeH="0" baseline="0" dirty="0" smtClean="0">
                          <a:ln>
                            <a:noFill/>
                          </a:ln>
                          <a:effectLst/>
                        </a:rPr>
                        <a:t>Transaction category</a:t>
                      </a: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u="none" strike="noStrike" cap="none" normalizeH="0" baseline="0" dirty="0" smtClean="0">
                          <a:ln>
                            <a:noFill/>
                          </a:ln>
                          <a:effectLst/>
                        </a:rPr>
                        <a:t>Total </a:t>
                      </a:r>
                      <a:br>
                        <a:rPr kumimoji="0" lang="en-GB" altLang="en-US" sz="1800" u="none" strike="noStrike" cap="none" normalizeH="0" baseline="0" dirty="0" smtClean="0">
                          <a:ln>
                            <a:noFill/>
                          </a:ln>
                          <a:effectLst/>
                        </a:rPr>
                      </a:br>
                      <a:r>
                        <a:rPr kumimoji="0" lang="en-GB" altLang="en-US" sz="1800" u="none" strike="noStrike" cap="none" normalizeH="0" baseline="0" dirty="0" smtClean="0">
                          <a:ln>
                            <a:noFill/>
                          </a:ln>
                          <a:effectLst/>
                        </a:rPr>
                        <a:t>economy</a:t>
                      </a: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r>
              <a:tr h="446506">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tabLst>
                          <a:tab pos="192088" algn="l"/>
                        </a:tabLst>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tabLst>
                          <a:tab pos="192088" algn="l"/>
                        </a:tabLst>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tabLst>
                          <a:tab pos="192088" algn="l"/>
                        </a:tabLst>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tabLst>
                          <a:tab pos="192088" algn="l"/>
                        </a:tabLst>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tabLst>
                          <a:tab pos="192088" algn="l"/>
                        </a:tabLst>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tabLst>
                          <a:tab pos="192088" algn="l"/>
                        </a:tabLst>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tabLst>
                          <a:tab pos="192088" algn="l"/>
                        </a:tabLst>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tabLst>
                          <a:tab pos="192088" algn="l"/>
                        </a:tabLst>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tabLst>
                          <a:tab pos="192088" algn="l"/>
                        </a:tabLst>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0"/>
                        </a:spcBef>
                        <a:spcAft>
                          <a:spcPct val="0"/>
                        </a:spcAft>
                        <a:buClrTx/>
                        <a:buSzTx/>
                        <a:buFontTx/>
                        <a:buAutoNum type="arabicPeriod"/>
                        <a:tabLst>
                          <a:tab pos="192088" algn="l"/>
                        </a:tabLst>
                      </a:pP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tabLst>
                          <a:tab pos="211138" algn="l"/>
                        </a:tabLst>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tabLst>
                          <a:tab pos="211138" algn="l"/>
                        </a:tabLst>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tabLst>
                          <a:tab pos="211138" algn="l"/>
                        </a:tabLst>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tabLst>
                          <a:tab pos="211138" algn="l"/>
                        </a:tabLst>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11138" algn="l"/>
                        </a:tabLst>
                      </a:pPr>
                      <a:r>
                        <a:rPr kumimoji="0" lang="en-GB" altLang="en-US" sz="1800" b="1" i="0" u="none" strike="noStrike" cap="none" normalizeH="0" baseline="0" dirty="0" smtClean="0">
                          <a:ln>
                            <a:noFill/>
                          </a:ln>
                          <a:solidFill>
                            <a:srgbClr val="FF0000"/>
                          </a:solidFill>
                          <a:effectLst/>
                          <a:latin typeface="Times New Roman" panose="02020603050405020304" pitchFamily="18" charset="0"/>
                          <a:cs typeface="Arial" panose="020B0604020202020204" pitchFamily="34" charset="0"/>
                        </a:rPr>
                        <a:t>Output</a:t>
                      </a: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ja-JP" sz="1800" b="1" u="none" strike="noStrike" cap="none" normalizeH="0" baseline="0" dirty="0" smtClean="0">
                          <a:ln>
                            <a:noFill/>
                          </a:ln>
                          <a:solidFill>
                            <a:srgbClr val="FF0000"/>
                          </a:solidFill>
                          <a:effectLst/>
                        </a:rPr>
                        <a:t>1325</a:t>
                      </a:r>
                      <a:endParaRPr kumimoji="0" lang="en-US" altLang="ja-JP" sz="1800" b="1" i="0" u="none" strike="noStrike" cap="none" normalizeH="0" baseline="0" dirty="0" smtClean="0">
                        <a:ln>
                          <a:noFill/>
                        </a:ln>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r>
              <a:tr h="789972">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800" b="1" u="none" strike="noStrike" cap="none" normalizeH="0" baseline="0" dirty="0" smtClean="0">
                          <a:ln>
                            <a:noFill/>
                          </a:ln>
                          <a:solidFill>
                            <a:srgbClr val="FF0000"/>
                          </a:solidFill>
                          <a:effectLst/>
                        </a:rPr>
                        <a:t>870</a:t>
                      </a:r>
                      <a:endParaRPr kumimoji="0" lang="en-US" altLang="ja-JP" sz="1800" b="1" i="0" u="none" strike="noStrike" cap="none" normalizeH="0" baseline="0" dirty="0" smtClean="0">
                        <a:ln>
                          <a:noFill/>
                        </a:ln>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401638" algn="l"/>
                        </a:tabLst>
                      </a:pPr>
                      <a:r>
                        <a:rPr kumimoji="0" lang="en-US" altLang="ja-JP" sz="1800" b="1" u="none" strike="noStrike" cap="none" normalizeH="0" baseline="0" dirty="0" smtClean="0">
                          <a:ln>
                            <a:noFill/>
                          </a:ln>
                          <a:solidFill>
                            <a:srgbClr val="FF0000"/>
                          </a:solidFill>
                          <a:effectLst/>
                        </a:rPr>
                        <a:t>Intermediate consumption</a:t>
                      </a:r>
                      <a:endParaRPr kumimoji="0" lang="en-US" altLang="ja-JP" sz="1800" b="1" i="0" u="none" strike="noStrike" cap="none" normalizeH="0" baseline="0" dirty="0" smtClean="0">
                        <a:ln>
                          <a:noFill/>
                        </a:ln>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c>
                  <a:txBody>
                    <a:bodyPr/>
                    <a:lstStyle/>
                    <a:p>
                      <a:pPr marL="0" marR="0" lvl="0" indent="6350" algn="l" defTabSz="914400" rtl="0" eaLnBrk="0" fontAlgn="base" latinLnBrk="0" hangingPunct="0">
                        <a:lnSpc>
                          <a:spcPct val="100000"/>
                        </a:lnSpc>
                        <a:spcBef>
                          <a:spcPct val="0"/>
                        </a:spcBef>
                        <a:spcAft>
                          <a:spcPct val="0"/>
                        </a:spcAft>
                        <a:buClrTx/>
                        <a:buSzTx/>
                        <a:buFontTx/>
                        <a:buNone/>
                        <a:tabLst>
                          <a:tab pos="274638" algn="l"/>
                        </a:tabLst>
                        <a:defRPr/>
                      </a:pPr>
                      <a:r>
                        <a:rPr kumimoji="0" lang="en-GB" altLang="en-US" sz="1800" i="1" u="none" strike="noStrike" kern="1200" cap="none" normalizeH="0" baseline="0" dirty="0" smtClean="0">
                          <a:ln>
                            <a:noFill/>
                          </a:ln>
                          <a:effectLst/>
                        </a:rPr>
                        <a:t>Products sold (at basic price)</a:t>
                      </a:r>
                      <a:endParaRPr kumimoji="0" lang="en-GB" altLang="en-US" sz="1800" i="1" u="none" strike="noStrike" kern="1200" cap="none" normalizeH="0" baseline="0" dirty="0" smtClean="0">
                        <a:ln>
                          <a:noFill/>
                        </a:ln>
                        <a:solidFill>
                          <a:schemeClr val="tx1"/>
                        </a:solidFill>
                        <a:effectLst/>
                        <a:latin typeface="Tw Cen MT" panose="020B0602020104020603" pitchFamily="34" charset="0"/>
                        <a:ea typeface="+mn-ea"/>
                        <a:cs typeface="+mn-cs"/>
                      </a:endParaRPr>
                    </a:p>
                  </a:txBody>
                  <a:tcPr anchor="ctr" horzOverflow="overflow"/>
                </a:tc>
                <a:tc>
                  <a: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800" i="1" u="none" strike="noStrike" cap="none" normalizeH="0" baseline="0" dirty="0" smtClean="0">
                          <a:ln>
                            <a:noFill/>
                          </a:ln>
                          <a:effectLst/>
                        </a:rPr>
                        <a:t>1259</a:t>
                      </a:r>
                      <a:endParaRPr kumimoji="0" lang="en-US" altLang="ja-JP" sz="1800" b="0" i="1"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r>
              <a:tr h="446506">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tabLst>
                          <a:tab pos="401638" algn="l"/>
                        </a:tabLst>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tabLst>
                          <a:tab pos="401638" algn="l"/>
                        </a:tabLst>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tabLst>
                          <a:tab pos="401638" algn="l"/>
                        </a:tabLst>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tabLst>
                          <a:tab pos="401638" algn="l"/>
                        </a:tabLst>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01638" algn="l"/>
                        </a:tabLst>
                      </a:pPr>
                      <a:endParaRPr kumimoji="0" lang="en-US" altLang="ja-JP" sz="18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tabLst>
                          <a:tab pos="211138" algn="l"/>
                        </a:tabLst>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tabLst>
                          <a:tab pos="211138" algn="l"/>
                        </a:tabLst>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tabLst>
                          <a:tab pos="211138" algn="l"/>
                        </a:tabLst>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tabLst>
                          <a:tab pos="211138" algn="l"/>
                        </a:tabLst>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11138" algn="l"/>
                        </a:tabLst>
                      </a:pPr>
                      <a:r>
                        <a:rPr kumimoji="0" lang="en-GB" altLang="en-US" sz="1800" i="1" u="none" strike="noStrike" cap="none" normalizeH="0" baseline="0" dirty="0" smtClean="0">
                          <a:ln>
                            <a:noFill/>
                          </a:ln>
                          <a:effectLst/>
                        </a:rPr>
                        <a:t>     For own use</a:t>
                      </a:r>
                      <a:endParaRPr kumimoji="0" lang="en-GB" altLang="en-US" sz="1800" b="0" i="1"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ja-JP" sz="1800" i="1" u="none" strike="noStrike" cap="none" normalizeH="0" baseline="0" dirty="0" smtClean="0">
                          <a:ln>
                            <a:noFill/>
                          </a:ln>
                          <a:effectLst/>
                        </a:rPr>
                        <a:t>23</a:t>
                      </a:r>
                      <a:endParaRPr kumimoji="0" lang="en-US" altLang="ja-JP" sz="1800" b="0" i="1"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r>
              <a:tr h="446506">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tabLst>
                          <a:tab pos="401638" algn="l"/>
                        </a:tabLst>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tabLst>
                          <a:tab pos="401638" algn="l"/>
                        </a:tabLst>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tabLst>
                          <a:tab pos="401638" algn="l"/>
                        </a:tabLst>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tabLst>
                          <a:tab pos="401638" algn="l"/>
                        </a:tabLst>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tabLst>
                          <a:tab pos="401638" algn="l"/>
                        </a:tabLst>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01638" algn="l"/>
                        </a:tabLst>
                      </a:pPr>
                      <a:endParaRPr kumimoji="0" lang="en-US" altLang="ja-JP" sz="18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tabLst>
                          <a:tab pos="211138" algn="l"/>
                        </a:tabLst>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tabLst>
                          <a:tab pos="211138" algn="l"/>
                        </a:tabLst>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tabLst>
                          <a:tab pos="211138" algn="l"/>
                        </a:tabLst>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tabLst>
                          <a:tab pos="211138" algn="l"/>
                        </a:tabLst>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tabLst>
                          <a:tab pos="211138" algn="l"/>
                        </a:tabLst>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11138" algn="l"/>
                        </a:tabLst>
                      </a:pPr>
                      <a:r>
                        <a:rPr kumimoji="0" lang="en-GB" altLang="en-US" sz="1800" i="1" u="none" strike="noStrike" cap="none" normalizeH="0" baseline="0" dirty="0" smtClean="0">
                          <a:ln>
                            <a:noFill/>
                          </a:ln>
                          <a:effectLst/>
                        </a:rPr>
                        <a:t>     Non-market</a:t>
                      </a:r>
                      <a:endParaRPr kumimoji="0" lang="en-GB" altLang="en-US" sz="1800" b="0" i="1"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ja-JP" sz="1800" i="1" u="none" strike="noStrike" cap="none" normalizeH="0" baseline="0" dirty="0" smtClean="0">
                          <a:ln>
                            <a:noFill/>
                          </a:ln>
                          <a:effectLst/>
                        </a:rPr>
                        <a:t>43</a:t>
                      </a:r>
                      <a:endParaRPr kumimoji="0" lang="en-US" altLang="ja-JP" sz="1800" b="0" i="1"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r>
              <a:tr h="789972">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tabLst>
                          <a:tab pos="293688" algn="l"/>
                        </a:tabLst>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tabLst>
                          <a:tab pos="293688" algn="l"/>
                        </a:tabLst>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tabLst>
                          <a:tab pos="293688" algn="l"/>
                        </a:tabLst>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tabLst>
                          <a:tab pos="293688" algn="l"/>
                        </a:tabLst>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tabLst>
                          <a:tab pos="293688" algn="l"/>
                        </a:tabLst>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tabLst>
                          <a:tab pos="293688" algn="l"/>
                        </a:tabLst>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tabLst>
                          <a:tab pos="293688" algn="l"/>
                        </a:tabLst>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tabLst>
                          <a:tab pos="293688" algn="l"/>
                        </a:tabLst>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tabLst>
                          <a:tab pos="293688" algn="l"/>
                        </a:tabLst>
                        <a:defRPr>
                          <a:solidFill>
                            <a:schemeClr val="tx1"/>
                          </a:solidFill>
                          <a:latin typeface="Tw Cen MT" panose="020B0602020104020603"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3688" algn="l"/>
                        </a:tabLst>
                      </a:pPr>
                      <a:r>
                        <a:rPr kumimoji="0" lang="en-GB" altLang="en-US" sz="1800" i="1" u="none" strike="noStrike" cap="none" normalizeH="0" baseline="0" dirty="0" smtClean="0">
                          <a:ln>
                            <a:noFill/>
                          </a:ln>
                          <a:effectLst/>
                        </a:rPr>
                        <a:t>(t-s) on products  &amp; import duties</a:t>
                      </a:r>
                      <a:endParaRPr kumimoji="0" lang="en-GB" altLang="en-US" sz="1800" b="0" i="1"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lvl1pPr algn="l" eaLnBrk="0" hangingPunct="0">
                        <a:spcBef>
                          <a:spcPts val="700"/>
                        </a:spcBef>
                        <a:buClr>
                          <a:schemeClr val="accent2"/>
                        </a:buClr>
                        <a:buSzPct val="60000"/>
                        <a:buFont typeface="Wingdings" panose="05000000000000000000" pitchFamily="2" charset="2"/>
                        <a:defRPr sz="2500">
                          <a:solidFill>
                            <a:schemeClr val="tx1"/>
                          </a:solidFill>
                          <a:latin typeface="Tw Cen MT" panose="020B0602020104020603" pitchFamily="34" charset="0"/>
                        </a:defRPr>
                      </a:lvl1pPr>
                      <a:lvl2pPr marL="742950" indent="-285750" algn="l" eaLnBrk="0" hangingPunct="0">
                        <a:spcBef>
                          <a:spcPts val="550"/>
                        </a:spcBef>
                        <a:buClr>
                          <a:schemeClr val="accent1"/>
                        </a:buClr>
                        <a:buSzPct val="70000"/>
                        <a:buFont typeface="Wingdings 2" panose="05020102010507070707" pitchFamily="18" charset="2"/>
                        <a:defRPr sz="2200">
                          <a:solidFill>
                            <a:schemeClr val="tx1"/>
                          </a:solidFill>
                          <a:latin typeface="Tw Cen MT" panose="020B0602020104020603" pitchFamily="34" charset="0"/>
                        </a:defRPr>
                      </a:lvl2pPr>
                      <a:lvl3pPr marL="1143000" indent="-228600" algn="l" eaLnBrk="0" hangingPunct="0">
                        <a:spcBef>
                          <a:spcPts val="500"/>
                        </a:spcBef>
                        <a:buClr>
                          <a:schemeClr val="accent2"/>
                        </a:buClr>
                        <a:buSzPct val="75000"/>
                        <a:buFont typeface="Wingdings" panose="05000000000000000000" pitchFamily="2" charset="2"/>
                        <a:defRPr sz="2100">
                          <a:solidFill>
                            <a:schemeClr val="tx1"/>
                          </a:solidFill>
                          <a:latin typeface="Tw Cen MT" panose="020B0602020104020603" pitchFamily="34" charset="0"/>
                        </a:defRPr>
                      </a:lvl3pPr>
                      <a:lvl4pPr marL="1600200" indent="-228600" algn="l" eaLnBrk="0" hangingPunct="0">
                        <a:spcBef>
                          <a:spcPts val="400"/>
                        </a:spcBef>
                        <a:buClr>
                          <a:srgbClr val="A5AB81"/>
                        </a:buClr>
                        <a:buSzPct val="75000"/>
                        <a:buFont typeface="Wingdings" panose="05000000000000000000" pitchFamily="2" charset="2"/>
                        <a:defRPr>
                          <a:solidFill>
                            <a:schemeClr val="tx1"/>
                          </a:solidFill>
                          <a:latin typeface="Tw Cen MT" panose="020B0602020104020603" pitchFamily="34" charset="0"/>
                        </a:defRPr>
                      </a:lvl4pPr>
                      <a:lvl5pPr marL="2057400" indent="-228600" algn="l" eaLnBrk="0" hangingPunct="0">
                        <a:spcBef>
                          <a:spcPts val="400"/>
                        </a:spcBef>
                        <a:buClr>
                          <a:srgbClr val="D8B25C"/>
                        </a:buClr>
                        <a:buSzPct val="65000"/>
                        <a:buFont typeface="Wingdings" panose="05000000000000000000" pitchFamily="2" charset="2"/>
                        <a:defRPr>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defRPr>
                          <a:solidFill>
                            <a:schemeClr val="tx1"/>
                          </a:solidFill>
                          <a:latin typeface="Tw Cen MT" panose="020B0602020104020603"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ja-JP" sz="1800" i="1" u="none" strike="noStrike" cap="none" normalizeH="0" baseline="0" dirty="0" smtClean="0">
                          <a:ln>
                            <a:noFill/>
                          </a:ln>
                          <a:effectLst/>
                        </a:rPr>
                        <a:t>126</a:t>
                      </a:r>
                      <a:endParaRPr kumimoji="0" lang="en-US" altLang="ja-JP" sz="1800" b="0" i="1"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r>
              <a:tr h="446506">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ja-JP" sz="2000" b="1" i="0" u="none" strike="noStrike" cap="none" normalizeH="0" baseline="0" dirty="0" smtClean="0">
                          <a:ln>
                            <a:noFill/>
                          </a:ln>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GDP</a:t>
                      </a: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92088" algn="l"/>
                        </a:tabLst>
                      </a:pPr>
                      <a:r>
                        <a:rPr kumimoji="0" lang="en-GB" altLang="en-US" sz="2000" b="1" i="0" u="none" strike="noStrike" cap="none" normalizeH="0" baseline="0" dirty="0" smtClean="0">
                          <a:ln>
                            <a:noFill/>
                          </a:ln>
                          <a:solidFill>
                            <a:srgbClr val="FF0000"/>
                          </a:solidFill>
                          <a:effectLst/>
                          <a:latin typeface="Times New Roman" panose="02020603050405020304" pitchFamily="18" charset="0"/>
                          <a:cs typeface="Arial" panose="020B0604020202020204" pitchFamily="34" charset="0"/>
                        </a:rPr>
                        <a:t>1325-870=455</a:t>
                      </a:r>
                    </a:p>
                  </a:txBody>
                  <a:tcPr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39700" algn="l"/>
                          <a:tab pos="211138" algn="l"/>
                        </a:tabLst>
                      </a:pPr>
                      <a:endParaRPr kumimoji="0" lang="en-GB" altLang="en-US" sz="20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anchor="ctr" horzOverflow="overflow"/>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anchor="ctr" horzOverflow="overflow"/>
                </a:tc>
              </a:tr>
            </a:tbl>
          </a:graphicData>
        </a:graphic>
      </p:graphicFrame>
      <p:sp>
        <p:nvSpPr>
          <p:cNvPr id="14" name="Title 4"/>
          <p:cNvSpPr txBox="1">
            <a:spLocks/>
          </p:cNvSpPr>
          <p:nvPr/>
        </p:nvSpPr>
        <p:spPr>
          <a:xfrm rot="10800000" flipV="1">
            <a:off x="1143000" y="457199"/>
            <a:ext cx="5943600" cy="533401"/>
          </a:xfrm>
          <a:prstGeom prst="rect">
            <a:avLst/>
          </a:prstGeom>
        </p:spPr>
        <p:txBody>
          <a:bodyPr>
            <a:normAutofit fontScale="97500"/>
          </a:bodyPr>
          <a:lstStyle>
            <a:lvl1pPr algn="l" defTabSz="914400" rtl="0" eaLnBrk="1" latinLnBrk="0" hangingPunct="1">
              <a:spcBef>
                <a:spcPct val="0"/>
              </a:spcBef>
              <a:buNone/>
              <a:defRPr sz="4400" kern="1200">
                <a:solidFill>
                  <a:schemeClr val="bg1"/>
                </a:solidFill>
                <a:latin typeface="+mj-lt"/>
                <a:ea typeface="+mj-ea"/>
                <a:cs typeface="+mj-cs"/>
              </a:defRPr>
            </a:lvl1pPr>
          </a:lstStyle>
          <a:p>
            <a:pPr lvl="0"/>
            <a:r>
              <a:rPr lang="en-US" sz="2000" b="1" dirty="0" smtClean="0"/>
              <a:t>GDP aggregates-The Production Account Measures</a:t>
            </a:r>
            <a:endParaRPr lang="en-US" sz="4000" b="1" dirty="0"/>
          </a:p>
        </p:txBody>
      </p:sp>
      <p:sp>
        <p:nvSpPr>
          <p:cNvPr id="15" name="Title 4"/>
          <p:cNvSpPr txBox="1">
            <a:spLocks/>
          </p:cNvSpPr>
          <p:nvPr/>
        </p:nvSpPr>
        <p:spPr>
          <a:xfrm>
            <a:off x="456804" y="457200"/>
            <a:ext cx="8771994" cy="914400"/>
          </a:xfrm>
          <a:prstGeom prst="rect">
            <a:avLst/>
          </a:prstGeom>
        </p:spPr>
        <p:txBody>
          <a:bodyPr>
            <a:normAutofit fontScale="97500"/>
          </a:bodyPr>
          <a:lstStyle>
            <a:lvl1pPr algn="l" defTabSz="914400" rtl="0" eaLnBrk="1" latinLnBrk="0" hangingPunct="1">
              <a:spcBef>
                <a:spcPct val="0"/>
              </a:spcBef>
              <a:buNone/>
              <a:defRPr sz="4400" kern="1200">
                <a:solidFill>
                  <a:schemeClr val="bg1"/>
                </a:solidFill>
                <a:latin typeface="+mj-lt"/>
                <a:ea typeface="+mj-ea"/>
                <a:cs typeface="+mj-cs"/>
              </a:defRPr>
            </a:lvl1pPr>
          </a:lstStyle>
          <a:p>
            <a:pPr lvl="0"/>
            <a:endParaRPr lang="en-US" sz="4000" dirty="0"/>
          </a:p>
        </p:txBody>
      </p:sp>
      <p:sp>
        <p:nvSpPr>
          <p:cNvPr id="5" name="Date Placeholder 4"/>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BCC5ED50-E5CE-4E73-8E8C-C4C5769F1511}" type="slidenum">
              <a:rPr lang="en-US" smtClean="0"/>
              <a:pPr/>
              <a:t>4</a:t>
            </a:fld>
            <a:endParaRPr lang="en-US"/>
          </a:p>
        </p:txBody>
      </p:sp>
    </p:spTree>
    <p:extLst>
      <p:ext uri="{BB962C8B-B14F-4D97-AF65-F5344CB8AC3E}">
        <p14:creationId xmlns:p14="http://schemas.microsoft.com/office/powerpoint/2010/main" val="3134261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551A98B-F6AB-45A5-9D6D-D436DAE5B2BE}" type="slidenum">
              <a:rPr lang="en-US" smtClean="0"/>
              <a:pPr/>
              <a:t>5</a:t>
            </a:fld>
            <a:endParaRPr lang="en-US" dirty="0"/>
          </a:p>
        </p:txBody>
      </p:sp>
      <p:sp>
        <p:nvSpPr>
          <p:cNvPr id="6" name="Rectangle 5"/>
          <p:cNvSpPr/>
          <p:nvPr/>
        </p:nvSpPr>
        <p:spPr>
          <a:xfrm>
            <a:off x="770467" y="1524000"/>
            <a:ext cx="7924800" cy="5570756"/>
          </a:xfrm>
          <a:prstGeom prst="rect">
            <a:avLst/>
          </a:prstGeom>
        </p:spPr>
        <p:txBody>
          <a:bodyPr wrap="square">
            <a:spAutoFit/>
          </a:bodyPr>
          <a:lstStyle/>
          <a:p>
            <a:pPr algn="just"/>
            <a:r>
              <a:rPr lang="en-US" sz="2000" b="1" u="sng" dirty="0" smtClean="0">
                <a:solidFill>
                  <a:srgbClr val="0070C0"/>
                </a:solidFill>
                <a:latin typeface="Times New Roman" pitchFamily="18" charset="0"/>
                <a:cs typeface="Times New Roman" pitchFamily="18" charset="0"/>
              </a:rPr>
              <a:t>A. Survey of HUEM</a:t>
            </a:r>
            <a:r>
              <a:rPr lang="en-US" sz="2000" b="1" dirty="0" smtClean="0">
                <a:solidFill>
                  <a:srgbClr val="0070C0"/>
                </a:solidFill>
                <a:latin typeface="Times New Roman" pitchFamily="18" charset="0"/>
                <a:cs typeface="Times New Roman" pitchFamily="18" charset="0"/>
              </a:rPr>
              <a:t>  </a:t>
            </a:r>
            <a:r>
              <a:rPr lang="en-US" sz="2200" i="1" dirty="0" smtClean="0">
                <a:solidFill>
                  <a:srgbClr val="0070C0"/>
                </a:solidFill>
                <a:latin typeface="Times New Roman" pitchFamily="18" charset="0"/>
                <a:cs typeface="Times New Roman" pitchFamily="18" charset="0"/>
              </a:rPr>
              <a:t>(non-agricultural and non- mining)</a:t>
            </a:r>
          </a:p>
          <a:p>
            <a:pPr lvl="0"/>
            <a:endParaRPr lang="en-US" sz="2200" b="1" i="1" dirty="0" smtClean="0">
              <a:solidFill>
                <a:srgbClr val="2C1CF6"/>
              </a:solidFill>
              <a:latin typeface="Times New Roman" pitchFamily="18" charset="0"/>
              <a:cs typeface="Times New Roman" pitchFamily="18" charset="0"/>
            </a:endParaRPr>
          </a:p>
          <a:p>
            <a:pPr lvl="0"/>
            <a:r>
              <a:rPr lang="en-US" sz="2200" b="1" i="1" dirty="0" smtClean="0">
                <a:solidFill>
                  <a:srgbClr val="2C1CF6"/>
                </a:solidFill>
                <a:latin typeface="Times New Roman" pitchFamily="18" charset="0"/>
                <a:cs typeface="Times New Roman" pitchFamily="18" charset="0"/>
              </a:rPr>
              <a:t>      </a:t>
            </a:r>
            <a:r>
              <a:rPr lang="en-US" sz="2200" b="1" i="1" dirty="0" smtClean="0">
                <a:solidFill>
                  <a:schemeClr val="tx2">
                    <a:lumMod val="75000"/>
                  </a:schemeClr>
                </a:solidFill>
                <a:latin typeface="Times New Roman" pitchFamily="18" charset="0"/>
                <a:cs typeface="Times New Roman" pitchFamily="18" charset="0"/>
              </a:rPr>
              <a:t>Survey approach: </a:t>
            </a:r>
            <a:r>
              <a:rPr lang="en-US" sz="2200" dirty="0" smtClean="0">
                <a:solidFill>
                  <a:schemeClr val="tx2">
                    <a:lumMod val="75000"/>
                  </a:schemeClr>
                </a:solidFill>
                <a:latin typeface="Times New Roman" pitchFamily="18" charset="0"/>
                <a:cs typeface="Times New Roman" pitchFamily="18" charset="0"/>
              </a:rPr>
              <a:t>“1-2“ method, recommended by </a:t>
            </a:r>
          </a:p>
          <a:p>
            <a:pPr lvl="0"/>
            <a:r>
              <a:rPr lang="en-US" sz="2200" dirty="0" smtClean="0">
                <a:solidFill>
                  <a:schemeClr val="tx2">
                    <a:lumMod val="75000"/>
                  </a:schemeClr>
                </a:solidFill>
                <a:latin typeface="Times New Roman" pitchFamily="18" charset="0"/>
                <a:cs typeface="Times New Roman" pitchFamily="18" charset="0"/>
              </a:rPr>
              <a:t>                                                  UNESCAP </a:t>
            </a:r>
            <a:r>
              <a:rPr lang="en-US" sz="2200" dirty="0">
                <a:solidFill>
                  <a:schemeClr val="tx2">
                    <a:lumMod val="75000"/>
                  </a:schemeClr>
                </a:solidFill>
                <a:latin typeface="Times New Roman" pitchFamily="18" charset="0"/>
                <a:cs typeface="Times New Roman" pitchFamily="18" charset="0"/>
              </a:rPr>
              <a:t>and DIAL </a:t>
            </a:r>
            <a:endParaRPr lang="en-US" sz="2200" dirty="0" smtClean="0">
              <a:solidFill>
                <a:schemeClr val="tx2">
                  <a:lumMod val="75000"/>
                </a:schemeClr>
              </a:solidFill>
              <a:latin typeface="Times New Roman" pitchFamily="18" charset="0"/>
              <a:cs typeface="Times New Roman" pitchFamily="18" charset="0"/>
            </a:endParaRPr>
          </a:p>
          <a:p>
            <a:pPr lvl="0" algn="just"/>
            <a:endParaRPr lang="en-US" sz="2200" dirty="0">
              <a:latin typeface="Times New Roman" pitchFamily="18" charset="0"/>
              <a:cs typeface="Times New Roman" pitchFamily="18" charset="0"/>
            </a:endParaRPr>
          </a:p>
          <a:p>
            <a:pPr marL="342900" indent="-342900" algn="just"/>
            <a:r>
              <a:rPr lang="en-US" altLang="en-US" sz="2200" b="1" dirty="0" smtClean="0">
                <a:solidFill>
                  <a:srgbClr val="C00000"/>
                </a:solidFill>
                <a:latin typeface="Times New Roman" pitchFamily="18" charset="0"/>
                <a:cs typeface="Times New Roman" pitchFamily="18" charset="0"/>
              </a:rPr>
              <a:t>      </a:t>
            </a:r>
            <a:r>
              <a:rPr lang="en-US" altLang="en-US" sz="2200" b="1" dirty="0" smtClean="0">
                <a:solidFill>
                  <a:srgbClr val="2C1CF6"/>
                </a:solidFill>
                <a:latin typeface="Times New Roman" pitchFamily="18" charset="0"/>
                <a:cs typeface="Times New Roman" pitchFamily="18" charset="0"/>
              </a:rPr>
              <a:t>In phase 1</a:t>
            </a:r>
            <a:r>
              <a:rPr lang="en-US" altLang="en-US" sz="2200" b="1" dirty="0">
                <a:solidFill>
                  <a:schemeClr val="tx2">
                    <a:lumMod val="75000"/>
                  </a:schemeClr>
                </a:solidFill>
                <a:latin typeface="Times New Roman" pitchFamily="18" charset="0"/>
                <a:cs typeface="Times New Roman" pitchFamily="18" charset="0"/>
              </a:rPr>
              <a:t>: </a:t>
            </a:r>
            <a:r>
              <a:rPr lang="en-US" altLang="en-US" sz="2200" dirty="0">
                <a:solidFill>
                  <a:schemeClr val="tx2">
                    <a:lumMod val="75000"/>
                  </a:schemeClr>
                </a:solidFill>
                <a:latin typeface="Times New Roman" pitchFamily="18" charset="0"/>
                <a:cs typeface="Times New Roman" pitchFamily="18" charset="0"/>
              </a:rPr>
              <a:t>Informal employment </a:t>
            </a:r>
            <a:r>
              <a:rPr lang="en-US" altLang="en-US" sz="2200" dirty="0" smtClean="0">
                <a:solidFill>
                  <a:schemeClr val="tx2">
                    <a:lumMod val="75000"/>
                  </a:schemeClr>
                </a:solidFill>
                <a:latin typeface="Times New Roman" pitchFamily="18" charset="0"/>
                <a:cs typeface="Times New Roman" pitchFamily="18" charset="0"/>
              </a:rPr>
              <a:t>defined through LFS. </a:t>
            </a:r>
          </a:p>
          <a:p>
            <a:pPr marL="342900" indent="-342900" algn="just">
              <a:buFont typeface="Arial" panose="020B0604020202020204" pitchFamily="34" charset="0"/>
              <a:buChar char="•"/>
            </a:pPr>
            <a:endParaRPr lang="en-US" altLang="en-US" sz="2200" b="1" dirty="0" smtClean="0">
              <a:solidFill>
                <a:srgbClr val="0070C0"/>
              </a:solidFill>
              <a:latin typeface="Times New Roman" pitchFamily="18" charset="0"/>
              <a:cs typeface="Times New Roman" pitchFamily="18" charset="0"/>
            </a:endParaRPr>
          </a:p>
          <a:p>
            <a:pPr marL="342900" indent="-342900" algn="just"/>
            <a:r>
              <a:rPr lang="en-US" altLang="en-US" sz="2000" b="1" dirty="0" smtClean="0">
                <a:solidFill>
                  <a:srgbClr val="0070C0"/>
                </a:solidFill>
                <a:latin typeface="Times New Roman" pitchFamily="18" charset="0"/>
                <a:cs typeface="Times New Roman" pitchFamily="18" charset="0"/>
              </a:rPr>
              <a:t>      </a:t>
            </a:r>
            <a:r>
              <a:rPr lang="en-US" altLang="en-US" sz="2000" dirty="0" smtClean="0">
                <a:solidFill>
                  <a:srgbClr val="0070C0"/>
                </a:solidFill>
                <a:latin typeface="Times New Roman" pitchFamily="18" charset="0"/>
                <a:cs typeface="Times New Roman" pitchFamily="18" charset="0"/>
              </a:rPr>
              <a:t>Questions for identifying HUEM:</a:t>
            </a:r>
          </a:p>
          <a:p>
            <a:pPr marL="1371600" lvl="2" indent="-457200">
              <a:buFont typeface="+mj-lt"/>
              <a:buAutoNum type="arabicPeriod"/>
            </a:pPr>
            <a:r>
              <a:rPr lang="en-US" sz="2000" dirty="0">
                <a:solidFill>
                  <a:schemeClr val="tx2">
                    <a:lumMod val="75000"/>
                  </a:schemeClr>
                </a:solidFill>
                <a:latin typeface="Times New Roman" pitchFamily="18" charset="0"/>
                <a:cs typeface="Times New Roman" pitchFamily="18" charset="0"/>
              </a:rPr>
              <a:t>Worked hours in the last </a:t>
            </a:r>
            <a:r>
              <a:rPr lang="en-US" sz="2000" dirty="0" smtClean="0">
                <a:solidFill>
                  <a:schemeClr val="tx2">
                    <a:lumMod val="75000"/>
                  </a:schemeClr>
                </a:solidFill>
                <a:latin typeface="Times New Roman" pitchFamily="18" charset="0"/>
                <a:cs typeface="Times New Roman" pitchFamily="18" charset="0"/>
              </a:rPr>
              <a:t>7 </a:t>
            </a:r>
            <a:r>
              <a:rPr lang="en-US" sz="2000" dirty="0">
                <a:solidFill>
                  <a:schemeClr val="tx2">
                    <a:lumMod val="75000"/>
                  </a:schemeClr>
                </a:solidFill>
                <a:latin typeface="Times New Roman" pitchFamily="18" charset="0"/>
                <a:cs typeface="Times New Roman" pitchFamily="18" charset="0"/>
              </a:rPr>
              <a:t>days </a:t>
            </a:r>
            <a:endParaRPr lang="en-US" sz="2000" dirty="0" smtClean="0">
              <a:solidFill>
                <a:schemeClr val="tx2">
                  <a:lumMod val="75000"/>
                </a:schemeClr>
              </a:solidFill>
              <a:latin typeface="Times New Roman" pitchFamily="18" charset="0"/>
              <a:cs typeface="Times New Roman" pitchFamily="18" charset="0"/>
            </a:endParaRPr>
          </a:p>
          <a:p>
            <a:pPr marL="1371600" lvl="2" indent="-457200">
              <a:buFont typeface="+mj-lt"/>
              <a:buAutoNum type="arabicPeriod"/>
            </a:pPr>
            <a:r>
              <a:rPr lang="en-US" sz="2000" dirty="0" smtClean="0">
                <a:solidFill>
                  <a:schemeClr val="tx2">
                    <a:lumMod val="75000"/>
                  </a:schemeClr>
                </a:solidFill>
                <a:latin typeface="Times New Roman" pitchFamily="18" charset="0"/>
                <a:cs typeface="Times New Roman" pitchFamily="18" charset="0"/>
              </a:rPr>
              <a:t>Regular </a:t>
            </a:r>
            <a:r>
              <a:rPr lang="en-US" sz="2000" dirty="0">
                <a:solidFill>
                  <a:schemeClr val="tx2">
                    <a:lumMod val="75000"/>
                  </a:schemeClr>
                </a:solidFill>
                <a:latin typeface="Times New Roman" pitchFamily="18" charset="0"/>
                <a:cs typeface="Times New Roman" pitchFamily="18" charset="0"/>
              </a:rPr>
              <a:t>work </a:t>
            </a:r>
            <a:endParaRPr lang="en-US" sz="2000" dirty="0" smtClean="0">
              <a:solidFill>
                <a:schemeClr val="tx2">
                  <a:lumMod val="75000"/>
                </a:schemeClr>
              </a:solidFill>
              <a:latin typeface="Times New Roman" pitchFamily="18" charset="0"/>
              <a:cs typeface="Times New Roman" pitchFamily="18" charset="0"/>
            </a:endParaRPr>
          </a:p>
          <a:p>
            <a:pPr marL="1371600" lvl="2" indent="-457200">
              <a:buFont typeface="+mj-lt"/>
              <a:buAutoNum type="arabicPeriod"/>
            </a:pPr>
            <a:r>
              <a:rPr lang="en-US" sz="2000" dirty="0" smtClean="0">
                <a:solidFill>
                  <a:schemeClr val="tx2">
                    <a:lumMod val="75000"/>
                  </a:schemeClr>
                </a:solidFill>
                <a:latin typeface="Times New Roman" pitchFamily="18" charset="0"/>
                <a:cs typeface="Times New Roman" pitchFamily="18" charset="0"/>
              </a:rPr>
              <a:t>Employment status</a:t>
            </a:r>
            <a:endParaRPr lang="en-US" sz="2000" dirty="0">
              <a:solidFill>
                <a:schemeClr val="tx2">
                  <a:lumMod val="75000"/>
                </a:schemeClr>
              </a:solidFill>
              <a:latin typeface="Times New Roman" pitchFamily="18" charset="0"/>
              <a:cs typeface="Times New Roman" pitchFamily="18" charset="0"/>
            </a:endParaRPr>
          </a:p>
          <a:p>
            <a:pPr marL="1371600" lvl="2" indent="-457200">
              <a:buFont typeface="+mj-lt"/>
              <a:buAutoNum type="arabicPeriod"/>
            </a:pPr>
            <a:r>
              <a:rPr lang="en-US" sz="2000" dirty="0">
                <a:solidFill>
                  <a:schemeClr val="tx2">
                    <a:lumMod val="75000"/>
                  </a:schemeClr>
                </a:solidFill>
                <a:latin typeface="Times New Roman" pitchFamily="18" charset="0"/>
                <a:cs typeface="Times New Roman" pitchFamily="18" charset="0"/>
              </a:rPr>
              <a:t>Economic activity </a:t>
            </a:r>
          </a:p>
          <a:p>
            <a:pPr marL="1371600" lvl="2" indent="-457200">
              <a:buFont typeface="+mj-lt"/>
              <a:buAutoNum type="arabicPeriod"/>
            </a:pPr>
            <a:r>
              <a:rPr lang="en-US" sz="2000" dirty="0">
                <a:solidFill>
                  <a:schemeClr val="tx2">
                    <a:lumMod val="75000"/>
                  </a:schemeClr>
                </a:solidFill>
                <a:latin typeface="Times New Roman" pitchFamily="18" charset="0"/>
                <a:cs typeface="Times New Roman" pitchFamily="18" charset="0"/>
              </a:rPr>
              <a:t>Type of enterprises </a:t>
            </a:r>
            <a:endParaRPr lang="en-US" sz="2000" dirty="0" smtClean="0">
              <a:solidFill>
                <a:schemeClr val="tx2">
                  <a:lumMod val="75000"/>
                </a:schemeClr>
              </a:solidFill>
              <a:latin typeface="Times New Roman" pitchFamily="18" charset="0"/>
              <a:cs typeface="Times New Roman" pitchFamily="18" charset="0"/>
            </a:endParaRPr>
          </a:p>
          <a:p>
            <a:pPr marL="1371600" lvl="2" indent="-457200">
              <a:buFont typeface="+mj-lt"/>
              <a:buAutoNum type="arabicPeriod"/>
            </a:pPr>
            <a:r>
              <a:rPr lang="en-US" sz="2000" dirty="0" smtClean="0">
                <a:solidFill>
                  <a:schemeClr val="tx2">
                    <a:lumMod val="75000"/>
                  </a:schemeClr>
                </a:solidFill>
                <a:latin typeface="Times New Roman" pitchFamily="18" charset="0"/>
                <a:cs typeface="Times New Roman" pitchFamily="18" charset="0"/>
              </a:rPr>
              <a:t>Private </a:t>
            </a:r>
            <a:r>
              <a:rPr lang="en-US" sz="2000" dirty="0">
                <a:solidFill>
                  <a:schemeClr val="tx2">
                    <a:lumMod val="75000"/>
                  </a:schemeClr>
                </a:solidFill>
                <a:latin typeface="Times New Roman" pitchFamily="18" charset="0"/>
                <a:cs typeface="Times New Roman" pitchFamily="18" charset="0"/>
              </a:rPr>
              <a:t>sector </a:t>
            </a:r>
            <a:r>
              <a:rPr lang="en-US" sz="2000" dirty="0" smtClean="0">
                <a:solidFill>
                  <a:schemeClr val="tx2">
                    <a:lumMod val="75000"/>
                  </a:schemeClr>
                </a:solidFill>
                <a:latin typeface="Times New Roman" pitchFamily="18" charset="0"/>
                <a:cs typeface="Times New Roman" pitchFamily="18" charset="0"/>
              </a:rPr>
              <a:t>of employment</a:t>
            </a:r>
          </a:p>
          <a:p>
            <a:pPr marL="1371600" lvl="2" indent="-457200">
              <a:buFont typeface="+mj-lt"/>
              <a:buAutoNum type="arabicPeriod"/>
            </a:pPr>
            <a:r>
              <a:rPr lang="en-US" sz="2000" dirty="0" smtClean="0">
                <a:solidFill>
                  <a:schemeClr val="tx2">
                    <a:lumMod val="75000"/>
                  </a:schemeClr>
                </a:solidFill>
                <a:latin typeface="Times New Roman" pitchFamily="18" charset="0"/>
                <a:cs typeface="Times New Roman" pitchFamily="18" charset="0"/>
              </a:rPr>
              <a:t>Activity </a:t>
            </a:r>
            <a:r>
              <a:rPr lang="en-US" sz="2000" dirty="0">
                <a:solidFill>
                  <a:schemeClr val="tx2">
                    <a:lumMod val="75000"/>
                  </a:schemeClr>
                </a:solidFill>
                <a:latin typeface="Times New Roman" pitchFamily="18" charset="0"/>
                <a:cs typeface="Times New Roman" pitchFamily="18" charset="0"/>
              </a:rPr>
              <a:t>of </a:t>
            </a:r>
            <a:r>
              <a:rPr lang="en-US" sz="2000" dirty="0" smtClean="0">
                <a:solidFill>
                  <a:schemeClr val="tx2">
                    <a:lumMod val="75000"/>
                  </a:schemeClr>
                </a:solidFill>
                <a:latin typeface="Times New Roman" pitchFamily="18" charset="0"/>
                <a:cs typeface="Times New Roman" pitchFamily="18" charset="0"/>
              </a:rPr>
              <a:t>enterprise</a:t>
            </a:r>
          </a:p>
          <a:p>
            <a:pPr marL="1371600" lvl="2" indent="-457200">
              <a:buFont typeface="+mj-lt"/>
              <a:buAutoNum type="arabicPeriod"/>
            </a:pPr>
            <a:r>
              <a:rPr lang="en-US" sz="2000" dirty="0" smtClean="0">
                <a:solidFill>
                  <a:schemeClr val="tx2">
                    <a:lumMod val="75000"/>
                  </a:schemeClr>
                </a:solidFill>
                <a:latin typeface="Times New Roman" pitchFamily="18" charset="0"/>
                <a:cs typeface="Times New Roman" pitchFamily="18" charset="0"/>
              </a:rPr>
              <a:t>Sell </a:t>
            </a:r>
            <a:r>
              <a:rPr lang="en-US" sz="2000" dirty="0">
                <a:solidFill>
                  <a:schemeClr val="tx2">
                    <a:lumMod val="75000"/>
                  </a:schemeClr>
                </a:solidFill>
                <a:latin typeface="Times New Roman" pitchFamily="18" charset="0"/>
                <a:cs typeface="Times New Roman" pitchFamily="18" charset="0"/>
              </a:rPr>
              <a:t>or barter its </a:t>
            </a:r>
            <a:r>
              <a:rPr lang="en-US" sz="2000" dirty="0" smtClean="0">
                <a:solidFill>
                  <a:schemeClr val="tx2">
                    <a:lumMod val="75000"/>
                  </a:schemeClr>
                </a:solidFill>
                <a:latin typeface="Times New Roman" pitchFamily="18" charset="0"/>
                <a:cs typeface="Times New Roman" pitchFamily="18" charset="0"/>
              </a:rPr>
              <a:t>goods, services</a:t>
            </a:r>
            <a:endParaRPr lang="en-US" altLang="en-US" sz="2000" dirty="0" smtClean="0">
              <a:solidFill>
                <a:schemeClr val="tx2">
                  <a:lumMod val="75000"/>
                </a:schemeClr>
              </a:solidFill>
              <a:latin typeface="Times New Roman" pitchFamily="18" charset="0"/>
              <a:cs typeface="Times New Roman" pitchFamily="18" charset="0"/>
            </a:endParaRPr>
          </a:p>
          <a:p>
            <a:pPr lvl="0" algn="just"/>
            <a:endParaRPr lang="en-US" sz="22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762000" y="533400"/>
            <a:ext cx="8153400" cy="563562"/>
          </a:xfrm>
        </p:spPr>
        <p:txBody>
          <a:bodyPr>
            <a:noAutofit/>
          </a:bodyPr>
          <a:lstStyle/>
          <a:p>
            <a:r>
              <a:rPr lang="en-US" sz="2400" dirty="0">
                <a:latin typeface="Arial" panose="020B0604020202020204" pitchFamily="34" charset="0"/>
                <a:cs typeface="Arial" panose="020B0604020202020204" pitchFamily="34" charset="0"/>
              </a:rPr>
              <a:t> </a:t>
            </a:r>
            <a:r>
              <a:rPr lang="en-US" sz="2400" b="1" dirty="0" smtClean="0">
                <a:solidFill>
                  <a:srgbClr val="002060"/>
                </a:solidFill>
                <a:latin typeface="Times New Roman" pitchFamily="18" charset="0"/>
                <a:cs typeface="Times New Roman" pitchFamily="18" charset="0"/>
              </a:rPr>
              <a:t>Case Study: Mongolia</a:t>
            </a:r>
            <a:endParaRPr lang="en-US"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40922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A551A98B-F6AB-45A5-9D6D-D436DAE5B2BE}" type="slidenum">
              <a:rPr lang="en-US" smtClean="0"/>
              <a:pPr/>
              <a:t>6</a:t>
            </a:fld>
            <a:endParaRPr lang="en-US" dirty="0"/>
          </a:p>
        </p:txBody>
      </p:sp>
      <p:sp>
        <p:nvSpPr>
          <p:cNvPr id="6" name="Rectangle 5"/>
          <p:cNvSpPr/>
          <p:nvPr/>
        </p:nvSpPr>
        <p:spPr>
          <a:xfrm>
            <a:off x="724890" y="1981200"/>
            <a:ext cx="8077200" cy="3970318"/>
          </a:xfrm>
          <a:prstGeom prst="rect">
            <a:avLst/>
          </a:prstGeom>
        </p:spPr>
        <p:txBody>
          <a:bodyPr wrap="square">
            <a:spAutoFit/>
          </a:bodyPr>
          <a:lstStyle/>
          <a:p>
            <a:pPr marL="342900" indent="-342900" algn="just"/>
            <a:r>
              <a:rPr lang="en-US" altLang="en-US" sz="2200" b="1" dirty="0" smtClean="0">
                <a:solidFill>
                  <a:srgbClr val="2C1CF6"/>
                </a:solidFill>
                <a:latin typeface="Times New Roman" pitchFamily="18" charset="0"/>
                <a:cs typeface="Times New Roman" pitchFamily="18" charset="0"/>
              </a:rPr>
              <a:t>     In phase 2</a:t>
            </a:r>
            <a:r>
              <a:rPr lang="en-US" altLang="en-US" sz="2200" b="1" dirty="0">
                <a:solidFill>
                  <a:srgbClr val="2C1CF6"/>
                </a:solidFill>
                <a:latin typeface="Times New Roman" pitchFamily="18" charset="0"/>
                <a:cs typeface="Times New Roman" pitchFamily="18" charset="0"/>
              </a:rPr>
              <a:t>: </a:t>
            </a:r>
            <a:r>
              <a:rPr lang="en-US" altLang="en-US" sz="2200" dirty="0">
                <a:latin typeface="Times New Roman" pitchFamily="18" charset="0"/>
                <a:cs typeface="Times New Roman" pitchFamily="18" charset="0"/>
              </a:rPr>
              <a:t>Informal sector enterprise data is </a:t>
            </a:r>
            <a:r>
              <a:rPr lang="en-US" altLang="en-US" sz="2200" dirty="0" smtClean="0">
                <a:latin typeface="Times New Roman" pitchFamily="18" charset="0"/>
                <a:cs typeface="Times New Roman" pitchFamily="18" charset="0"/>
              </a:rPr>
              <a:t>collected by</a:t>
            </a:r>
          </a:p>
          <a:p>
            <a:pPr marL="342900" indent="-342900" algn="just"/>
            <a:r>
              <a:rPr lang="en-US" altLang="en-US" sz="2200" dirty="0" smtClean="0">
                <a:latin typeface="Times New Roman" pitchFamily="18" charset="0"/>
                <a:cs typeface="Times New Roman" pitchFamily="18" charset="0"/>
              </a:rPr>
              <a:t>                         independent m</a:t>
            </a:r>
            <a:r>
              <a:rPr lang="en-US" sz="2200" dirty="0" smtClean="0">
                <a:latin typeface="Times New Roman" pitchFamily="18" charset="0"/>
                <a:cs typeface="Times New Roman" pitchFamily="18" charset="0"/>
              </a:rPr>
              <a:t>odule </a:t>
            </a:r>
            <a:r>
              <a:rPr lang="en-US" sz="2200" dirty="0">
                <a:latin typeface="Times New Roman" pitchFamily="18" charset="0"/>
                <a:cs typeface="Times New Roman" pitchFamily="18" charset="0"/>
              </a:rPr>
              <a:t>of the </a:t>
            </a:r>
            <a:r>
              <a:rPr lang="en-US" sz="2200" dirty="0" smtClean="0">
                <a:latin typeface="Times New Roman" pitchFamily="18" charset="0"/>
                <a:cs typeface="Times New Roman" pitchFamily="18" charset="0"/>
              </a:rPr>
              <a:t>questionnaire.</a:t>
            </a:r>
          </a:p>
          <a:p>
            <a:pPr marL="342900" indent="-342900" algn="just"/>
            <a:endParaRPr lang="en-US" altLang="en-US" sz="2200" dirty="0" smtClean="0">
              <a:latin typeface="Times New Roman" pitchFamily="18" charset="0"/>
              <a:cs typeface="Times New Roman" pitchFamily="18" charset="0"/>
            </a:endParaRPr>
          </a:p>
          <a:p>
            <a:pPr algn="just"/>
            <a:r>
              <a:rPr lang="en-US" altLang="en-US" sz="2200" b="1" dirty="0" smtClean="0">
                <a:solidFill>
                  <a:srgbClr val="0070C0"/>
                </a:solidFill>
                <a:latin typeface="Times New Roman" pitchFamily="18" charset="0"/>
                <a:cs typeface="Times New Roman" pitchFamily="18" charset="0"/>
              </a:rPr>
              <a:t>     Main indicators:</a:t>
            </a:r>
          </a:p>
          <a:p>
            <a:pPr algn="just"/>
            <a:endParaRPr lang="en-US" altLang="en-US" sz="2200" dirty="0">
              <a:latin typeface="Times New Roman" pitchFamily="18" charset="0"/>
              <a:cs typeface="Times New Roman" pitchFamily="18" charset="0"/>
            </a:endParaRPr>
          </a:p>
          <a:p>
            <a:pPr marL="914400" lvl="1" indent="-457200">
              <a:buFont typeface="Arial" pitchFamily="34" charset="0"/>
              <a:buChar char="•"/>
            </a:pPr>
            <a:r>
              <a:rPr lang="en-US" sz="2000" dirty="0">
                <a:latin typeface="Times New Roman" pitchFamily="18" charset="0"/>
                <a:cs typeface="Times New Roman" pitchFamily="18" charset="0"/>
              </a:rPr>
              <a:t>Organization and status of the business</a:t>
            </a:r>
          </a:p>
          <a:p>
            <a:pPr marL="914400" lvl="1" indent="-457200">
              <a:buFont typeface="Arial" pitchFamily="34" charset="0"/>
              <a:buChar char="•"/>
            </a:pPr>
            <a:r>
              <a:rPr lang="en-US" sz="2000" dirty="0">
                <a:latin typeface="Times New Roman" pitchFamily="18" charset="0"/>
                <a:cs typeface="Times New Roman" pitchFamily="18" charset="0"/>
              </a:rPr>
              <a:t>Employment</a:t>
            </a:r>
          </a:p>
          <a:p>
            <a:pPr marL="914400" lvl="1" indent="-457200">
              <a:buFont typeface="Arial" pitchFamily="34" charset="0"/>
              <a:buChar char="•"/>
            </a:pPr>
            <a:r>
              <a:rPr lang="en-US" sz="2000" dirty="0">
                <a:latin typeface="Times New Roman" pitchFamily="18" charset="0"/>
                <a:cs typeface="Times New Roman" pitchFamily="18" charset="0"/>
              </a:rPr>
              <a:t>Production and sales</a:t>
            </a:r>
          </a:p>
          <a:p>
            <a:pPr marL="914400" lvl="1" indent="-457200">
              <a:buFont typeface="Arial" pitchFamily="34" charset="0"/>
              <a:buChar char="•"/>
            </a:pPr>
            <a:r>
              <a:rPr lang="en-US" sz="2000" dirty="0">
                <a:latin typeface="Times New Roman" pitchFamily="18" charset="0"/>
                <a:cs typeface="Times New Roman" pitchFamily="18" charset="0"/>
              </a:rPr>
              <a:t>Business </a:t>
            </a:r>
            <a:r>
              <a:rPr lang="en-US" sz="2000" dirty="0" smtClean="0">
                <a:latin typeface="Times New Roman" pitchFamily="18" charset="0"/>
                <a:cs typeface="Times New Roman" pitchFamily="18" charset="0"/>
              </a:rPr>
              <a:t>expenditure</a:t>
            </a:r>
            <a:endParaRPr lang="en-US" sz="2000" dirty="0">
              <a:latin typeface="Times New Roman" pitchFamily="18" charset="0"/>
              <a:cs typeface="Times New Roman" pitchFamily="18" charset="0"/>
            </a:endParaRPr>
          </a:p>
          <a:p>
            <a:pPr marL="914400" lvl="1" indent="-457200">
              <a:buFont typeface="Arial" pitchFamily="34" charset="0"/>
              <a:buChar char="•"/>
            </a:pPr>
            <a:r>
              <a:rPr lang="en-US" sz="2000" dirty="0">
                <a:latin typeface="Times New Roman" pitchFamily="18" charset="0"/>
                <a:cs typeface="Times New Roman" pitchFamily="18" charset="0"/>
              </a:rPr>
              <a:t>Information of transportation and owner occupied </a:t>
            </a:r>
            <a:r>
              <a:rPr lang="en-US" sz="2000" dirty="0" smtClean="0">
                <a:latin typeface="Times New Roman" pitchFamily="18" charset="0"/>
                <a:cs typeface="Times New Roman" pitchFamily="18" charset="0"/>
              </a:rPr>
              <a:t>dwellings</a:t>
            </a:r>
          </a:p>
          <a:p>
            <a:pPr marL="914400" lvl="1" indent="-457200"/>
            <a:endParaRPr lang="en-US" sz="2000" i="1" dirty="0" smtClean="0">
              <a:latin typeface="Times New Roman" pitchFamily="18" charset="0"/>
              <a:cs typeface="Times New Roman" pitchFamily="18" charset="0"/>
            </a:endParaRPr>
          </a:p>
          <a:p>
            <a:pPr marL="914400" lvl="1" indent="-457200"/>
            <a:r>
              <a:rPr lang="en-US" sz="2200" i="1" dirty="0" smtClean="0">
                <a:latin typeface="Times New Roman" pitchFamily="18" charset="0"/>
                <a:cs typeface="Times New Roman" pitchFamily="18" charset="0"/>
              </a:rPr>
              <a:t>Estimate the number of employment, turnover and VA</a:t>
            </a:r>
          </a:p>
        </p:txBody>
      </p:sp>
      <p:sp>
        <p:nvSpPr>
          <p:cNvPr id="8" name="Title 1"/>
          <p:cNvSpPr>
            <a:spLocks noGrp="1"/>
          </p:cNvSpPr>
          <p:nvPr>
            <p:ph type="title"/>
          </p:nvPr>
        </p:nvSpPr>
        <p:spPr>
          <a:xfrm>
            <a:off x="686790" y="609600"/>
            <a:ext cx="8153400" cy="563562"/>
          </a:xfrm>
        </p:spPr>
        <p:txBody>
          <a:bodyPr>
            <a:noAutofit/>
          </a:bodyPr>
          <a:lstStyle/>
          <a:p>
            <a:r>
              <a:rPr lang="en-US" sz="2400" b="1" dirty="0">
                <a:solidFill>
                  <a:srgbClr val="002060"/>
                </a:solidFill>
                <a:latin typeface="Times New Roman" pitchFamily="18" charset="0"/>
                <a:cs typeface="Times New Roman" pitchFamily="18" charset="0"/>
              </a:rPr>
              <a:t>Case Study: </a:t>
            </a:r>
            <a:r>
              <a:rPr lang="en-US" sz="2400" b="1" dirty="0" smtClean="0">
                <a:solidFill>
                  <a:srgbClr val="002060"/>
                </a:solidFill>
                <a:latin typeface="Times New Roman" pitchFamily="18" charset="0"/>
                <a:cs typeface="Times New Roman" pitchFamily="18" charset="0"/>
              </a:rPr>
              <a:t>Mongolia</a:t>
            </a:r>
            <a:endParaRPr lang="en-US"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73036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Production of Goods-Data Items</a:t>
            </a:r>
            <a:endParaRPr lang="en-US" dirty="0"/>
          </a:p>
        </p:txBody>
      </p:sp>
      <p:pic>
        <p:nvPicPr>
          <p:cNvPr id="4" name="Picture 3"/>
          <p:cNvPicPr>
            <a:picLocks noChangeAspect="1"/>
          </p:cNvPicPr>
          <p:nvPr/>
        </p:nvPicPr>
        <p:blipFill>
          <a:blip r:embed="rId2"/>
          <a:stretch>
            <a:fillRect/>
          </a:stretch>
        </p:blipFill>
        <p:spPr>
          <a:xfrm>
            <a:off x="685800" y="2057400"/>
            <a:ext cx="7391400" cy="3735756"/>
          </a:xfrm>
          <a:prstGeom prst="rect">
            <a:avLst/>
          </a:prstGeom>
        </p:spPr>
      </p:pic>
      <p:sp>
        <p:nvSpPr>
          <p:cNvPr id="5" name="TextBox 4"/>
          <p:cNvSpPr txBox="1"/>
          <p:nvPr/>
        </p:nvSpPr>
        <p:spPr>
          <a:xfrm>
            <a:off x="1064756" y="3872832"/>
            <a:ext cx="751082" cy="369332"/>
          </a:xfrm>
          <a:prstGeom prst="rect">
            <a:avLst/>
          </a:prstGeom>
          <a:noFill/>
        </p:spPr>
        <p:txBody>
          <a:bodyPr wrap="square" rtlCol="0">
            <a:spAutoFit/>
          </a:bodyPr>
          <a:lstStyle/>
          <a:p>
            <a:r>
              <a:rPr lang="en-US" dirty="0" smtClean="0">
                <a:solidFill>
                  <a:srgbClr val="C00000"/>
                </a:solidFill>
              </a:rPr>
              <a:t>Rice</a:t>
            </a:r>
            <a:endParaRPr lang="en-US" dirty="0">
              <a:solidFill>
                <a:srgbClr val="C00000"/>
              </a:solidFill>
            </a:endParaRPr>
          </a:p>
        </p:txBody>
      </p:sp>
      <p:sp>
        <p:nvSpPr>
          <p:cNvPr id="6" name="TextBox 5"/>
          <p:cNvSpPr txBox="1"/>
          <p:nvPr/>
        </p:nvSpPr>
        <p:spPr>
          <a:xfrm>
            <a:off x="4800600" y="3740612"/>
            <a:ext cx="518091" cy="369332"/>
          </a:xfrm>
          <a:prstGeom prst="rect">
            <a:avLst/>
          </a:prstGeom>
          <a:noFill/>
        </p:spPr>
        <p:txBody>
          <a:bodyPr wrap="none" rtlCol="0">
            <a:spAutoFit/>
          </a:bodyPr>
          <a:lstStyle/>
          <a:p>
            <a:r>
              <a:rPr lang="en-US" dirty="0" smtClean="0">
                <a:solidFill>
                  <a:srgbClr val="FF0000"/>
                </a:solidFill>
              </a:rPr>
              <a:t>100</a:t>
            </a:r>
            <a:endParaRPr lang="en-US" dirty="0">
              <a:solidFill>
                <a:srgbClr val="FF0000"/>
              </a:solidFill>
            </a:endParaRPr>
          </a:p>
        </p:txBody>
      </p:sp>
      <p:sp>
        <p:nvSpPr>
          <p:cNvPr id="7" name="TextBox 6"/>
          <p:cNvSpPr txBox="1"/>
          <p:nvPr/>
        </p:nvSpPr>
        <p:spPr>
          <a:xfrm>
            <a:off x="5504958" y="3842855"/>
            <a:ext cx="418704" cy="369332"/>
          </a:xfrm>
          <a:prstGeom prst="rect">
            <a:avLst/>
          </a:prstGeom>
          <a:noFill/>
        </p:spPr>
        <p:txBody>
          <a:bodyPr wrap="none" rtlCol="0">
            <a:spAutoFit/>
          </a:bodyPr>
          <a:lstStyle/>
          <a:p>
            <a:r>
              <a:rPr lang="en-US" dirty="0" smtClean="0">
                <a:solidFill>
                  <a:srgbClr val="FF0000"/>
                </a:solidFill>
              </a:rPr>
              <a:t>20</a:t>
            </a:r>
            <a:endParaRPr lang="en-US" dirty="0">
              <a:solidFill>
                <a:srgbClr val="FF0000"/>
              </a:solidFill>
            </a:endParaRPr>
          </a:p>
        </p:txBody>
      </p:sp>
      <p:sp>
        <p:nvSpPr>
          <p:cNvPr id="8" name="TextBox 7"/>
          <p:cNvSpPr txBox="1"/>
          <p:nvPr/>
        </p:nvSpPr>
        <p:spPr>
          <a:xfrm>
            <a:off x="6353397" y="3842855"/>
            <a:ext cx="671979" cy="369332"/>
          </a:xfrm>
          <a:prstGeom prst="rect">
            <a:avLst/>
          </a:prstGeom>
          <a:noFill/>
        </p:spPr>
        <p:txBody>
          <a:bodyPr wrap="none" rtlCol="0">
            <a:spAutoFit/>
          </a:bodyPr>
          <a:lstStyle/>
          <a:p>
            <a:r>
              <a:rPr lang="en-US" dirty="0" smtClean="0">
                <a:solidFill>
                  <a:srgbClr val="FF0000"/>
                </a:solidFill>
              </a:rPr>
              <a:t>2000</a:t>
            </a:r>
            <a:endParaRPr lang="en-US" dirty="0">
              <a:solidFill>
                <a:srgbClr val="FF0000"/>
              </a:solidFill>
            </a:endParaRPr>
          </a:p>
        </p:txBody>
      </p:sp>
      <p:sp>
        <p:nvSpPr>
          <p:cNvPr id="9" name="TextBox 8"/>
          <p:cNvSpPr txBox="1"/>
          <p:nvPr/>
        </p:nvSpPr>
        <p:spPr>
          <a:xfrm>
            <a:off x="1070946" y="4107207"/>
            <a:ext cx="1176925" cy="369332"/>
          </a:xfrm>
          <a:prstGeom prst="rect">
            <a:avLst/>
          </a:prstGeom>
          <a:noFill/>
        </p:spPr>
        <p:txBody>
          <a:bodyPr wrap="none" rtlCol="0">
            <a:spAutoFit/>
          </a:bodyPr>
          <a:lstStyle/>
          <a:p>
            <a:r>
              <a:rPr lang="en-US" dirty="0" smtClean="0">
                <a:solidFill>
                  <a:srgbClr val="FF0000"/>
                </a:solidFill>
              </a:rPr>
              <a:t>Fruit Juice</a:t>
            </a:r>
            <a:endParaRPr lang="en-US" dirty="0">
              <a:solidFill>
                <a:srgbClr val="FF0000"/>
              </a:solidFill>
            </a:endParaRPr>
          </a:p>
        </p:txBody>
      </p:sp>
      <p:sp>
        <p:nvSpPr>
          <p:cNvPr id="10" name="TextBox 9"/>
          <p:cNvSpPr txBox="1"/>
          <p:nvPr/>
        </p:nvSpPr>
        <p:spPr>
          <a:xfrm>
            <a:off x="4648200" y="4107207"/>
            <a:ext cx="830791" cy="369332"/>
          </a:xfrm>
          <a:prstGeom prst="rect">
            <a:avLst/>
          </a:prstGeom>
          <a:noFill/>
        </p:spPr>
        <p:txBody>
          <a:bodyPr wrap="square" rtlCol="0">
            <a:spAutoFit/>
          </a:bodyPr>
          <a:lstStyle/>
          <a:p>
            <a:r>
              <a:rPr lang="en-US" dirty="0" smtClean="0">
                <a:solidFill>
                  <a:srgbClr val="FF0000"/>
                </a:solidFill>
              </a:rPr>
              <a:t>5000</a:t>
            </a:r>
            <a:endParaRPr lang="en-US" dirty="0">
              <a:solidFill>
                <a:srgbClr val="FF0000"/>
              </a:solidFill>
            </a:endParaRPr>
          </a:p>
        </p:txBody>
      </p:sp>
      <p:sp>
        <p:nvSpPr>
          <p:cNvPr id="11" name="TextBox 10"/>
          <p:cNvSpPr txBox="1"/>
          <p:nvPr/>
        </p:nvSpPr>
        <p:spPr>
          <a:xfrm>
            <a:off x="5625404" y="4077230"/>
            <a:ext cx="292068" cy="369332"/>
          </a:xfrm>
          <a:prstGeom prst="rect">
            <a:avLst/>
          </a:prstGeom>
          <a:noFill/>
        </p:spPr>
        <p:txBody>
          <a:bodyPr wrap="none" rtlCol="0">
            <a:spAutoFit/>
          </a:bodyPr>
          <a:lstStyle/>
          <a:p>
            <a:r>
              <a:rPr lang="en-US" dirty="0" smtClean="0">
                <a:solidFill>
                  <a:srgbClr val="FF0000"/>
                </a:solidFill>
              </a:rPr>
              <a:t>2</a:t>
            </a:r>
            <a:endParaRPr lang="en-US" dirty="0">
              <a:solidFill>
                <a:srgbClr val="FF0000"/>
              </a:solidFill>
            </a:endParaRPr>
          </a:p>
        </p:txBody>
      </p:sp>
      <p:sp>
        <p:nvSpPr>
          <p:cNvPr id="12" name="TextBox 11"/>
          <p:cNvSpPr txBox="1"/>
          <p:nvPr/>
        </p:nvSpPr>
        <p:spPr>
          <a:xfrm>
            <a:off x="6308030" y="4077230"/>
            <a:ext cx="903613" cy="369332"/>
          </a:xfrm>
          <a:prstGeom prst="rect">
            <a:avLst/>
          </a:prstGeom>
          <a:noFill/>
        </p:spPr>
        <p:txBody>
          <a:bodyPr wrap="square" rtlCol="0">
            <a:spAutoFit/>
          </a:bodyPr>
          <a:lstStyle/>
          <a:p>
            <a:r>
              <a:rPr lang="en-US" dirty="0" smtClean="0">
                <a:solidFill>
                  <a:srgbClr val="FF0000"/>
                </a:solidFill>
              </a:rPr>
              <a:t>10000</a:t>
            </a:r>
            <a:endParaRPr lang="en-US" dirty="0">
              <a:solidFill>
                <a:srgbClr val="FF0000"/>
              </a:solidFill>
            </a:endParaRPr>
          </a:p>
        </p:txBody>
      </p:sp>
      <p:sp>
        <p:nvSpPr>
          <p:cNvPr id="13" name="TextBox 12"/>
          <p:cNvSpPr txBox="1"/>
          <p:nvPr/>
        </p:nvSpPr>
        <p:spPr>
          <a:xfrm>
            <a:off x="1070946" y="4343400"/>
            <a:ext cx="1774020" cy="369332"/>
          </a:xfrm>
          <a:prstGeom prst="rect">
            <a:avLst/>
          </a:prstGeom>
          <a:noFill/>
        </p:spPr>
        <p:txBody>
          <a:bodyPr wrap="square" rtlCol="0">
            <a:spAutoFit/>
          </a:bodyPr>
          <a:lstStyle/>
          <a:p>
            <a:r>
              <a:rPr lang="en-US" dirty="0" smtClean="0">
                <a:solidFill>
                  <a:srgbClr val="FF0000"/>
                </a:solidFill>
              </a:rPr>
              <a:t>Livestock-Eggs</a:t>
            </a:r>
            <a:endParaRPr lang="en-US" dirty="0">
              <a:solidFill>
                <a:srgbClr val="FF0000"/>
              </a:solidFill>
            </a:endParaRPr>
          </a:p>
        </p:txBody>
      </p:sp>
      <p:sp>
        <p:nvSpPr>
          <p:cNvPr id="14" name="TextBox 13"/>
          <p:cNvSpPr txBox="1"/>
          <p:nvPr/>
        </p:nvSpPr>
        <p:spPr>
          <a:xfrm>
            <a:off x="4642010" y="4343400"/>
            <a:ext cx="771365" cy="369332"/>
          </a:xfrm>
          <a:prstGeom prst="rect">
            <a:avLst/>
          </a:prstGeom>
          <a:noFill/>
        </p:spPr>
        <p:txBody>
          <a:bodyPr wrap="none" rtlCol="0">
            <a:spAutoFit/>
          </a:bodyPr>
          <a:lstStyle/>
          <a:p>
            <a:r>
              <a:rPr lang="en-US" dirty="0" smtClean="0">
                <a:solidFill>
                  <a:srgbClr val="FF0000"/>
                </a:solidFill>
              </a:rPr>
              <a:t>10000</a:t>
            </a:r>
            <a:endParaRPr lang="en-US" dirty="0">
              <a:solidFill>
                <a:srgbClr val="FF0000"/>
              </a:solidFill>
            </a:endParaRPr>
          </a:p>
        </p:txBody>
      </p:sp>
      <p:sp>
        <p:nvSpPr>
          <p:cNvPr id="15" name="TextBox 14"/>
          <p:cNvSpPr txBox="1"/>
          <p:nvPr/>
        </p:nvSpPr>
        <p:spPr>
          <a:xfrm>
            <a:off x="5625404" y="4343400"/>
            <a:ext cx="470597" cy="369332"/>
          </a:xfrm>
          <a:prstGeom prst="rect">
            <a:avLst/>
          </a:prstGeom>
          <a:noFill/>
        </p:spPr>
        <p:txBody>
          <a:bodyPr wrap="square" rtlCol="0">
            <a:spAutoFit/>
          </a:bodyPr>
          <a:lstStyle/>
          <a:p>
            <a:r>
              <a:rPr lang="en-US" dirty="0" smtClean="0">
                <a:solidFill>
                  <a:srgbClr val="FF0000"/>
                </a:solidFill>
              </a:rPr>
              <a:t>2</a:t>
            </a:r>
            <a:endParaRPr lang="en-US" dirty="0">
              <a:solidFill>
                <a:srgbClr val="FF0000"/>
              </a:solidFill>
            </a:endParaRPr>
          </a:p>
        </p:txBody>
      </p:sp>
      <p:sp>
        <p:nvSpPr>
          <p:cNvPr id="16" name="TextBox 15"/>
          <p:cNvSpPr txBox="1"/>
          <p:nvPr/>
        </p:nvSpPr>
        <p:spPr>
          <a:xfrm>
            <a:off x="6353398" y="4343400"/>
            <a:ext cx="1074620" cy="369332"/>
          </a:xfrm>
          <a:prstGeom prst="rect">
            <a:avLst/>
          </a:prstGeom>
          <a:noFill/>
        </p:spPr>
        <p:txBody>
          <a:bodyPr wrap="square" rtlCol="0">
            <a:spAutoFit/>
          </a:bodyPr>
          <a:lstStyle/>
          <a:p>
            <a:r>
              <a:rPr lang="en-US" dirty="0" smtClean="0">
                <a:solidFill>
                  <a:srgbClr val="FF0000"/>
                </a:solidFill>
              </a:rPr>
              <a:t>20000</a:t>
            </a:r>
            <a:endParaRPr lang="en-US" dirty="0">
              <a:solidFill>
                <a:srgbClr val="FF0000"/>
              </a:solidFill>
            </a:endParaRPr>
          </a:p>
        </p:txBody>
      </p:sp>
      <p:sp>
        <p:nvSpPr>
          <p:cNvPr id="17" name="TextBox 16"/>
          <p:cNvSpPr txBox="1"/>
          <p:nvPr/>
        </p:nvSpPr>
        <p:spPr>
          <a:xfrm rot="21417547">
            <a:off x="6320589" y="5454110"/>
            <a:ext cx="930685" cy="369332"/>
          </a:xfrm>
          <a:prstGeom prst="rect">
            <a:avLst/>
          </a:prstGeom>
          <a:noFill/>
        </p:spPr>
        <p:txBody>
          <a:bodyPr wrap="square" rtlCol="0">
            <a:spAutoFit/>
          </a:bodyPr>
          <a:lstStyle/>
          <a:p>
            <a:r>
              <a:rPr lang="en-US" dirty="0" smtClean="0">
                <a:solidFill>
                  <a:srgbClr val="FF0000"/>
                </a:solidFill>
              </a:rPr>
              <a:t>32000</a:t>
            </a:r>
            <a:endParaRPr lang="en-US" dirty="0">
              <a:solidFill>
                <a:srgbClr val="FF0000"/>
              </a:solidFill>
            </a:endParaRPr>
          </a:p>
        </p:txBody>
      </p:sp>
    </p:spTree>
    <p:extLst>
      <p:ext uri="{BB962C8B-B14F-4D97-AF65-F5344CB8AC3E}">
        <p14:creationId xmlns:p14="http://schemas.microsoft.com/office/powerpoint/2010/main" val="585964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a:t>Production of </a:t>
            </a:r>
            <a:r>
              <a:rPr lang="en-US" dirty="0" smtClean="0"/>
              <a:t>Services-Data Items</a:t>
            </a:r>
            <a:endParaRPr lang="en-US" dirty="0"/>
          </a:p>
        </p:txBody>
      </p:sp>
      <p:pic>
        <p:nvPicPr>
          <p:cNvPr id="4" name="Picture 3"/>
          <p:cNvPicPr>
            <a:picLocks noChangeAspect="1"/>
          </p:cNvPicPr>
          <p:nvPr/>
        </p:nvPicPr>
        <p:blipFill>
          <a:blip r:embed="rId2"/>
          <a:stretch>
            <a:fillRect/>
          </a:stretch>
        </p:blipFill>
        <p:spPr>
          <a:xfrm>
            <a:off x="762000" y="1865900"/>
            <a:ext cx="7924800" cy="4547447"/>
          </a:xfrm>
          <a:prstGeom prst="rect">
            <a:avLst/>
          </a:prstGeom>
        </p:spPr>
      </p:pic>
      <p:sp>
        <p:nvSpPr>
          <p:cNvPr id="5" name="TextBox 4"/>
          <p:cNvSpPr txBox="1"/>
          <p:nvPr/>
        </p:nvSpPr>
        <p:spPr>
          <a:xfrm>
            <a:off x="1143000" y="3581400"/>
            <a:ext cx="1676400" cy="369332"/>
          </a:xfrm>
          <a:prstGeom prst="rect">
            <a:avLst/>
          </a:prstGeom>
          <a:noFill/>
        </p:spPr>
        <p:txBody>
          <a:bodyPr wrap="square" rtlCol="0">
            <a:spAutoFit/>
          </a:bodyPr>
          <a:lstStyle/>
          <a:p>
            <a:r>
              <a:rPr lang="en-US" dirty="0" smtClean="0">
                <a:solidFill>
                  <a:srgbClr val="FF0000"/>
                </a:solidFill>
              </a:rPr>
              <a:t>Car Repairs</a:t>
            </a:r>
            <a:endParaRPr lang="en-US" dirty="0">
              <a:solidFill>
                <a:srgbClr val="FF0000"/>
              </a:solidFill>
            </a:endParaRPr>
          </a:p>
        </p:txBody>
      </p:sp>
      <p:sp>
        <p:nvSpPr>
          <p:cNvPr id="6" name="TextBox 5"/>
          <p:cNvSpPr txBox="1"/>
          <p:nvPr/>
        </p:nvSpPr>
        <p:spPr>
          <a:xfrm>
            <a:off x="4572000" y="3581400"/>
            <a:ext cx="533400" cy="369332"/>
          </a:xfrm>
          <a:prstGeom prst="rect">
            <a:avLst/>
          </a:prstGeom>
          <a:noFill/>
        </p:spPr>
        <p:txBody>
          <a:bodyPr wrap="square" rtlCol="0">
            <a:spAutoFit/>
          </a:bodyPr>
          <a:lstStyle/>
          <a:p>
            <a:r>
              <a:rPr lang="en-US" dirty="0" smtClean="0">
                <a:solidFill>
                  <a:srgbClr val="FF0000"/>
                </a:solidFill>
              </a:rPr>
              <a:t>20</a:t>
            </a:r>
            <a:endParaRPr lang="en-US" dirty="0">
              <a:solidFill>
                <a:srgbClr val="FF0000"/>
              </a:solidFill>
            </a:endParaRPr>
          </a:p>
        </p:txBody>
      </p:sp>
      <p:sp>
        <p:nvSpPr>
          <p:cNvPr id="8" name="TextBox 7"/>
          <p:cNvSpPr txBox="1"/>
          <p:nvPr/>
        </p:nvSpPr>
        <p:spPr>
          <a:xfrm>
            <a:off x="5943599" y="3581399"/>
            <a:ext cx="489531" cy="369332"/>
          </a:xfrm>
          <a:prstGeom prst="rect">
            <a:avLst/>
          </a:prstGeom>
          <a:noFill/>
        </p:spPr>
        <p:txBody>
          <a:bodyPr wrap="square" rtlCol="0">
            <a:spAutoFit/>
          </a:bodyPr>
          <a:lstStyle/>
          <a:p>
            <a:r>
              <a:rPr lang="en-US" dirty="0" smtClean="0">
                <a:solidFill>
                  <a:srgbClr val="FF0000"/>
                </a:solidFill>
              </a:rPr>
              <a:t>50</a:t>
            </a:r>
            <a:endParaRPr lang="en-US" dirty="0">
              <a:solidFill>
                <a:srgbClr val="FF0000"/>
              </a:solidFill>
            </a:endParaRPr>
          </a:p>
        </p:txBody>
      </p:sp>
      <p:sp>
        <p:nvSpPr>
          <p:cNvPr id="9" name="TextBox 8"/>
          <p:cNvSpPr txBox="1"/>
          <p:nvPr/>
        </p:nvSpPr>
        <p:spPr>
          <a:xfrm>
            <a:off x="6756353" y="3593122"/>
            <a:ext cx="644728" cy="369332"/>
          </a:xfrm>
          <a:prstGeom prst="rect">
            <a:avLst/>
          </a:prstGeom>
          <a:noFill/>
        </p:spPr>
        <p:txBody>
          <a:bodyPr wrap="none" rtlCol="0">
            <a:spAutoFit/>
          </a:bodyPr>
          <a:lstStyle/>
          <a:p>
            <a:r>
              <a:rPr lang="en-US" dirty="0" smtClean="0">
                <a:solidFill>
                  <a:srgbClr val="FF0000"/>
                </a:solidFill>
              </a:rPr>
              <a:t>1000</a:t>
            </a:r>
            <a:endParaRPr lang="en-US" dirty="0">
              <a:solidFill>
                <a:srgbClr val="FF0000"/>
              </a:solidFill>
            </a:endParaRPr>
          </a:p>
        </p:txBody>
      </p:sp>
      <p:sp>
        <p:nvSpPr>
          <p:cNvPr id="10" name="TextBox 9"/>
          <p:cNvSpPr txBox="1"/>
          <p:nvPr/>
        </p:nvSpPr>
        <p:spPr>
          <a:xfrm>
            <a:off x="1143000" y="4033902"/>
            <a:ext cx="2340075" cy="369332"/>
          </a:xfrm>
          <a:prstGeom prst="rect">
            <a:avLst/>
          </a:prstGeom>
          <a:noFill/>
        </p:spPr>
        <p:txBody>
          <a:bodyPr wrap="square" rtlCol="0">
            <a:spAutoFit/>
          </a:bodyPr>
          <a:lstStyle/>
          <a:p>
            <a:r>
              <a:rPr lang="en-US" dirty="0" smtClean="0">
                <a:solidFill>
                  <a:srgbClr val="FF0000"/>
                </a:solidFill>
              </a:rPr>
              <a:t>Restaurant Services</a:t>
            </a:r>
            <a:endParaRPr lang="en-US" dirty="0">
              <a:solidFill>
                <a:srgbClr val="FF0000"/>
              </a:solidFill>
            </a:endParaRPr>
          </a:p>
        </p:txBody>
      </p:sp>
      <p:sp>
        <p:nvSpPr>
          <p:cNvPr id="11" name="TextBox 10"/>
          <p:cNvSpPr txBox="1"/>
          <p:nvPr/>
        </p:nvSpPr>
        <p:spPr>
          <a:xfrm>
            <a:off x="4401131" y="3950731"/>
            <a:ext cx="672185" cy="369332"/>
          </a:xfrm>
          <a:prstGeom prst="rect">
            <a:avLst/>
          </a:prstGeom>
          <a:noFill/>
        </p:spPr>
        <p:txBody>
          <a:bodyPr wrap="square" rtlCol="0">
            <a:spAutoFit/>
          </a:bodyPr>
          <a:lstStyle/>
          <a:p>
            <a:r>
              <a:rPr lang="en-US" dirty="0" smtClean="0">
                <a:solidFill>
                  <a:srgbClr val="FF0000"/>
                </a:solidFill>
              </a:rPr>
              <a:t>   50</a:t>
            </a:r>
            <a:endParaRPr lang="en-US" dirty="0">
              <a:solidFill>
                <a:srgbClr val="FF0000"/>
              </a:solidFill>
            </a:endParaRPr>
          </a:p>
        </p:txBody>
      </p:sp>
      <p:sp>
        <p:nvSpPr>
          <p:cNvPr id="12" name="TextBox 11"/>
          <p:cNvSpPr txBox="1"/>
          <p:nvPr/>
        </p:nvSpPr>
        <p:spPr>
          <a:xfrm>
            <a:off x="6007177" y="3900990"/>
            <a:ext cx="423514" cy="369332"/>
          </a:xfrm>
          <a:prstGeom prst="rect">
            <a:avLst/>
          </a:prstGeom>
          <a:noFill/>
        </p:spPr>
        <p:txBody>
          <a:bodyPr wrap="none" rtlCol="0">
            <a:spAutoFit/>
          </a:bodyPr>
          <a:lstStyle/>
          <a:p>
            <a:r>
              <a:rPr lang="en-US" dirty="0" smtClean="0">
                <a:solidFill>
                  <a:srgbClr val="FF0000"/>
                </a:solidFill>
              </a:rPr>
              <a:t>30</a:t>
            </a:r>
            <a:endParaRPr lang="en-US" dirty="0">
              <a:solidFill>
                <a:srgbClr val="FF0000"/>
              </a:solidFill>
            </a:endParaRPr>
          </a:p>
        </p:txBody>
      </p:sp>
      <p:sp>
        <p:nvSpPr>
          <p:cNvPr id="13" name="TextBox 12"/>
          <p:cNvSpPr txBox="1"/>
          <p:nvPr/>
        </p:nvSpPr>
        <p:spPr>
          <a:xfrm>
            <a:off x="6737931" y="3900990"/>
            <a:ext cx="904373" cy="369332"/>
          </a:xfrm>
          <a:prstGeom prst="rect">
            <a:avLst/>
          </a:prstGeom>
          <a:noFill/>
        </p:spPr>
        <p:txBody>
          <a:bodyPr wrap="square" rtlCol="0">
            <a:spAutoFit/>
          </a:bodyPr>
          <a:lstStyle/>
          <a:p>
            <a:r>
              <a:rPr lang="en-US" dirty="0" smtClean="0">
                <a:solidFill>
                  <a:srgbClr val="FF0000"/>
                </a:solidFill>
              </a:rPr>
              <a:t>1500</a:t>
            </a:r>
            <a:endParaRPr lang="en-US" dirty="0">
              <a:solidFill>
                <a:srgbClr val="FF0000"/>
              </a:solidFill>
            </a:endParaRPr>
          </a:p>
        </p:txBody>
      </p:sp>
      <p:sp>
        <p:nvSpPr>
          <p:cNvPr id="14" name="TextBox 13"/>
          <p:cNvSpPr txBox="1"/>
          <p:nvPr/>
        </p:nvSpPr>
        <p:spPr>
          <a:xfrm>
            <a:off x="1194047" y="4270322"/>
            <a:ext cx="1379845" cy="369332"/>
          </a:xfrm>
          <a:prstGeom prst="rect">
            <a:avLst/>
          </a:prstGeom>
          <a:noFill/>
        </p:spPr>
        <p:txBody>
          <a:bodyPr wrap="square" rtlCol="0">
            <a:spAutoFit/>
          </a:bodyPr>
          <a:lstStyle/>
          <a:p>
            <a:r>
              <a:rPr lang="en-US" dirty="0" err="1" smtClean="0">
                <a:solidFill>
                  <a:srgbClr val="FF0000"/>
                </a:solidFill>
              </a:rPr>
              <a:t>Tyre</a:t>
            </a:r>
            <a:r>
              <a:rPr lang="en-US" dirty="0" smtClean="0">
                <a:solidFill>
                  <a:srgbClr val="FF0000"/>
                </a:solidFill>
              </a:rPr>
              <a:t> Fitting</a:t>
            </a:r>
            <a:endParaRPr lang="en-US" dirty="0">
              <a:solidFill>
                <a:srgbClr val="FF0000"/>
              </a:solidFill>
            </a:endParaRPr>
          </a:p>
        </p:txBody>
      </p:sp>
      <p:sp>
        <p:nvSpPr>
          <p:cNvPr id="15" name="TextBox 14"/>
          <p:cNvSpPr txBox="1"/>
          <p:nvPr/>
        </p:nvSpPr>
        <p:spPr>
          <a:xfrm>
            <a:off x="4587478" y="4240646"/>
            <a:ext cx="423514" cy="369332"/>
          </a:xfrm>
          <a:prstGeom prst="rect">
            <a:avLst/>
          </a:prstGeom>
          <a:noFill/>
        </p:spPr>
        <p:txBody>
          <a:bodyPr wrap="none" rtlCol="0">
            <a:spAutoFit/>
          </a:bodyPr>
          <a:lstStyle/>
          <a:p>
            <a:r>
              <a:rPr lang="en-US" dirty="0" smtClean="0">
                <a:solidFill>
                  <a:srgbClr val="FF0000"/>
                </a:solidFill>
              </a:rPr>
              <a:t>30</a:t>
            </a:r>
            <a:endParaRPr lang="en-US" dirty="0">
              <a:solidFill>
                <a:srgbClr val="FF0000"/>
              </a:solidFill>
            </a:endParaRPr>
          </a:p>
        </p:txBody>
      </p:sp>
      <p:sp>
        <p:nvSpPr>
          <p:cNvPr id="16" name="TextBox 15"/>
          <p:cNvSpPr txBox="1"/>
          <p:nvPr/>
        </p:nvSpPr>
        <p:spPr>
          <a:xfrm>
            <a:off x="5943599" y="4361762"/>
            <a:ext cx="423514" cy="369332"/>
          </a:xfrm>
          <a:prstGeom prst="rect">
            <a:avLst/>
          </a:prstGeom>
          <a:noFill/>
        </p:spPr>
        <p:txBody>
          <a:bodyPr wrap="none" rtlCol="0">
            <a:spAutoFit/>
          </a:bodyPr>
          <a:lstStyle/>
          <a:p>
            <a:r>
              <a:rPr lang="en-US" dirty="0" smtClean="0">
                <a:solidFill>
                  <a:srgbClr val="FF0000"/>
                </a:solidFill>
              </a:rPr>
              <a:t>30</a:t>
            </a:r>
            <a:endParaRPr lang="en-US" dirty="0">
              <a:solidFill>
                <a:srgbClr val="FF0000"/>
              </a:solidFill>
            </a:endParaRPr>
          </a:p>
        </p:txBody>
      </p:sp>
      <p:sp>
        <p:nvSpPr>
          <p:cNvPr id="17" name="TextBox 16"/>
          <p:cNvSpPr txBox="1"/>
          <p:nvPr/>
        </p:nvSpPr>
        <p:spPr>
          <a:xfrm>
            <a:off x="6852782" y="4315217"/>
            <a:ext cx="709095" cy="369332"/>
          </a:xfrm>
          <a:prstGeom prst="rect">
            <a:avLst/>
          </a:prstGeom>
          <a:noFill/>
        </p:spPr>
        <p:txBody>
          <a:bodyPr wrap="square" rtlCol="0">
            <a:spAutoFit/>
          </a:bodyPr>
          <a:lstStyle/>
          <a:p>
            <a:r>
              <a:rPr lang="en-US" dirty="0" smtClean="0">
                <a:solidFill>
                  <a:srgbClr val="FF0000"/>
                </a:solidFill>
              </a:rPr>
              <a:t>900</a:t>
            </a:r>
            <a:endParaRPr lang="en-US" dirty="0">
              <a:solidFill>
                <a:srgbClr val="FF0000"/>
              </a:solidFill>
            </a:endParaRPr>
          </a:p>
        </p:txBody>
      </p:sp>
      <p:sp>
        <p:nvSpPr>
          <p:cNvPr id="18" name="TextBox 17"/>
          <p:cNvSpPr txBox="1"/>
          <p:nvPr/>
        </p:nvSpPr>
        <p:spPr>
          <a:xfrm rot="21388020">
            <a:off x="6853325" y="5599676"/>
            <a:ext cx="673582" cy="369332"/>
          </a:xfrm>
          <a:prstGeom prst="rect">
            <a:avLst/>
          </a:prstGeom>
          <a:noFill/>
        </p:spPr>
        <p:txBody>
          <a:bodyPr wrap="none" rtlCol="0">
            <a:spAutoFit/>
          </a:bodyPr>
          <a:lstStyle/>
          <a:p>
            <a:r>
              <a:rPr lang="en-US" dirty="0" smtClean="0">
                <a:solidFill>
                  <a:srgbClr val="FF0000"/>
                </a:solidFill>
              </a:rPr>
              <a:t>3400</a:t>
            </a:r>
            <a:endParaRPr lang="en-US" dirty="0">
              <a:solidFill>
                <a:srgbClr val="FF0000"/>
              </a:solidFill>
            </a:endParaRPr>
          </a:p>
        </p:txBody>
      </p:sp>
    </p:spTree>
    <p:extLst>
      <p:ext uri="{BB962C8B-B14F-4D97-AF65-F5344CB8AC3E}">
        <p14:creationId xmlns:p14="http://schemas.microsoft.com/office/powerpoint/2010/main" val="3614979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Intermediate Costs-Data Items</a:t>
            </a:r>
            <a:endParaRPr lang="en-US" dirty="0"/>
          </a:p>
        </p:txBody>
      </p:sp>
      <p:pic>
        <p:nvPicPr>
          <p:cNvPr id="4" name="Picture 3"/>
          <p:cNvPicPr>
            <a:picLocks noChangeAspect="1"/>
          </p:cNvPicPr>
          <p:nvPr/>
        </p:nvPicPr>
        <p:blipFill>
          <a:blip r:embed="rId2"/>
          <a:stretch>
            <a:fillRect/>
          </a:stretch>
        </p:blipFill>
        <p:spPr>
          <a:xfrm>
            <a:off x="533400" y="2209800"/>
            <a:ext cx="7924800" cy="3886200"/>
          </a:xfrm>
          <a:prstGeom prst="rect">
            <a:avLst/>
          </a:prstGeom>
        </p:spPr>
      </p:pic>
      <p:sp>
        <p:nvSpPr>
          <p:cNvPr id="5" name="TextBox 4"/>
          <p:cNvSpPr txBox="1"/>
          <p:nvPr/>
        </p:nvSpPr>
        <p:spPr>
          <a:xfrm>
            <a:off x="694268" y="3872832"/>
            <a:ext cx="3206104" cy="369332"/>
          </a:xfrm>
          <a:prstGeom prst="rect">
            <a:avLst/>
          </a:prstGeom>
          <a:noFill/>
        </p:spPr>
        <p:txBody>
          <a:bodyPr wrap="square" rtlCol="0">
            <a:spAutoFit/>
          </a:bodyPr>
          <a:lstStyle/>
          <a:p>
            <a:r>
              <a:rPr lang="en-US" dirty="0" smtClean="0">
                <a:solidFill>
                  <a:srgbClr val="FF0000"/>
                </a:solidFill>
              </a:rPr>
              <a:t>Purchases for resale</a:t>
            </a:r>
            <a:endParaRPr lang="en-US" dirty="0">
              <a:solidFill>
                <a:srgbClr val="FF0000"/>
              </a:solidFill>
            </a:endParaRPr>
          </a:p>
        </p:txBody>
      </p:sp>
      <p:sp>
        <p:nvSpPr>
          <p:cNvPr id="6" name="TextBox 5"/>
          <p:cNvSpPr txBox="1"/>
          <p:nvPr/>
        </p:nvSpPr>
        <p:spPr>
          <a:xfrm>
            <a:off x="694267" y="4160189"/>
            <a:ext cx="1985193" cy="369332"/>
          </a:xfrm>
          <a:prstGeom prst="rect">
            <a:avLst/>
          </a:prstGeom>
          <a:noFill/>
        </p:spPr>
        <p:txBody>
          <a:bodyPr wrap="square" rtlCol="0">
            <a:spAutoFit/>
          </a:bodyPr>
          <a:lstStyle/>
          <a:p>
            <a:r>
              <a:rPr lang="en-US" dirty="0" smtClean="0">
                <a:solidFill>
                  <a:srgbClr val="FF0000"/>
                </a:solidFill>
              </a:rPr>
              <a:t>Transport costs</a:t>
            </a:r>
            <a:endParaRPr lang="en-US" dirty="0">
              <a:solidFill>
                <a:srgbClr val="FF0000"/>
              </a:solidFill>
            </a:endParaRPr>
          </a:p>
        </p:txBody>
      </p:sp>
      <p:sp>
        <p:nvSpPr>
          <p:cNvPr id="7" name="TextBox 6"/>
          <p:cNvSpPr txBox="1"/>
          <p:nvPr/>
        </p:nvSpPr>
        <p:spPr>
          <a:xfrm>
            <a:off x="694266" y="4344855"/>
            <a:ext cx="2506134" cy="369332"/>
          </a:xfrm>
          <a:prstGeom prst="rect">
            <a:avLst/>
          </a:prstGeom>
          <a:noFill/>
        </p:spPr>
        <p:txBody>
          <a:bodyPr wrap="square" rtlCol="0">
            <a:spAutoFit/>
          </a:bodyPr>
          <a:lstStyle/>
          <a:p>
            <a:r>
              <a:rPr lang="en-US" dirty="0" smtClean="0">
                <a:solidFill>
                  <a:srgbClr val="FF0000"/>
                </a:solidFill>
              </a:rPr>
              <a:t>Utility costs-water, gas</a:t>
            </a:r>
            <a:endParaRPr lang="en-US" dirty="0">
              <a:solidFill>
                <a:srgbClr val="FF0000"/>
              </a:solidFill>
            </a:endParaRPr>
          </a:p>
        </p:txBody>
      </p:sp>
      <p:sp>
        <p:nvSpPr>
          <p:cNvPr id="8" name="TextBox 7"/>
          <p:cNvSpPr txBox="1"/>
          <p:nvPr/>
        </p:nvSpPr>
        <p:spPr>
          <a:xfrm>
            <a:off x="762000" y="4714187"/>
            <a:ext cx="2133600" cy="369332"/>
          </a:xfrm>
          <a:prstGeom prst="rect">
            <a:avLst/>
          </a:prstGeom>
          <a:noFill/>
        </p:spPr>
        <p:txBody>
          <a:bodyPr wrap="square" rtlCol="0">
            <a:spAutoFit/>
          </a:bodyPr>
          <a:lstStyle/>
          <a:p>
            <a:r>
              <a:rPr lang="en-US" dirty="0" smtClean="0">
                <a:solidFill>
                  <a:srgbClr val="FF0000"/>
                </a:solidFill>
              </a:rPr>
              <a:t>Raw materials</a:t>
            </a:r>
            <a:endParaRPr lang="en-US" dirty="0">
              <a:solidFill>
                <a:srgbClr val="FF0000"/>
              </a:solidFill>
            </a:endParaRPr>
          </a:p>
        </p:txBody>
      </p:sp>
      <p:sp>
        <p:nvSpPr>
          <p:cNvPr id="9" name="TextBox 8"/>
          <p:cNvSpPr txBox="1"/>
          <p:nvPr/>
        </p:nvSpPr>
        <p:spPr>
          <a:xfrm>
            <a:off x="6934200" y="3756772"/>
            <a:ext cx="688009" cy="369332"/>
          </a:xfrm>
          <a:prstGeom prst="rect">
            <a:avLst/>
          </a:prstGeom>
          <a:noFill/>
        </p:spPr>
        <p:txBody>
          <a:bodyPr wrap="none" rtlCol="0">
            <a:spAutoFit/>
          </a:bodyPr>
          <a:lstStyle/>
          <a:p>
            <a:r>
              <a:rPr lang="en-US" dirty="0" smtClean="0">
                <a:solidFill>
                  <a:srgbClr val="FF0000"/>
                </a:solidFill>
              </a:rPr>
              <a:t>4000</a:t>
            </a:r>
            <a:endParaRPr lang="en-US" dirty="0">
              <a:solidFill>
                <a:srgbClr val="FF0000"/>
              </a:solidFill>
            </a:endParaRPr>
          </a:p>
        </p:txBody>
      </p:sp>
      <p:sp>
        <p:nvSpPr>
          <p:cNvPr id="10" name="TextBox 9"/>
          <p:cNvSpPr txBox="1"/>
          <p:nvPr/>
        </p:nvSpPr>
        <p:spPr>
          <a:xfrm>
            <a:off x="6933718" y="4057498"/>
            <a:ext cx="678391" cy="369332"/>
          </a:xfrm>
          <a:prstGeom prst="rect">
            <a:avLst/>
          </a:prstGeom>
          <a:noFill/>
        </p:spPr>
        <p:txBody>
          <a:bodyPr wrap="none" rtlCol="0">
            <a:spAutoFit/>
          </a:bodyPr>
          <a:lstStyle/>
          <a:p>
            <a:r>
              <a:rPr lang="en-US" dirty="0" smtClean="0">
                <a:solidFill>
                  <a:srgbClr val="FF0000"/>
                </a:solidFill>
              </a:rPr>
              <a:t>5000</a:t>
            </a:r>
            <a:endParaRPr lang="en-US" dirty="0">
              <a:solidFill>
                <a:srgbClr val="FF0000"/>
              </a:solidFill>
            </a:endParaRPr>
          </a:p>
        </p:txBody>
      </p:sp>
      <p:sp>
        <p:nvSpPr>
          <p:cNvPr id="11" name="TextBox 10"/>
          <p:cNvSpPr txBox="1"/>
          <p:nvPr/>
        </p:nvSpPr>
        <p:spPr>
          <a:xfrm>
            <a:off x="6933718" y="4358224"/>
            <a:ext cx="691215" cy="369332"/>
          </a:xfrm>
          <a:prstGeom prst="rect">
            <a:avLst/>
          </a:prstGeom>
          <a:noFill/>
        </p:spPr>
        <p:txBody>
          <a:bodyPr wrap="none" rtlCol="0">
            <a:spAutoFit/>
          </a:bodyPr>
          <a:lstStyle/>
          <a:p>
            <a:r>
              <a:rPr lang="en-US" dirty="0" smtClean="0">
                <a:solidFill>
                  <a:srgbClr val="FF0000"/>
                </a:solidFill>
              </a:rPr>
              <a:t>6000</a:t>
            </a:r>
            <a:endParaRPr lang="en-US" dirty="0">
              <a:solidFill>
                <a:srgbClr val="FF0000"/>
              </a:solidFill>
            </a:endParaRPr>
          </a:p>
        </p:txBody>
      </p:sp>
      <p:sp>
        <p:nvSpPr>
          <p:cNvPr id="12" name="TextBox 11"/>
          <p:cNvSpPr txBox="1"/>
          <p:nvPr/>
        </p:nvSpPr>
        <p:spPr>
          <a:xfrm>
            <a:off x="6795619" y="4587379"/>
            <a:ext cx="771365" cy="369332"/>
          </a:xfrm>
          <a:prstGeom prst="rect">
            <a:avLst/>
          </a:prstGeom>
          <a:noFill/>
        </p:spPr>
        <p:txBody>
          <a:bodyPr wrap="none" rtlCol="0">
            <a:spAutoFit/>
          </a:bodyPr>
          <a:lstStyle/>
          <a:p>
            <a:r>
              <a:rPr lang="en-US" dirty="0" smtClean="0">
                <a:solidFill>
                  <a:srgbClr val="FF0000"/>
                </a:solidFill>
              </a:rPr>
              <a:t>10000</a:t>
            </a:r>
            <a:endParaRPr lang="en-US" dirty="0">
              <a:solidFill>
                <a:srgbClr val="FF0000"/>
              </a:solidFill>
            </a:endParaRPr>
          </a:p>
        </p:txBody>
      </p:sp>
      <p:sp>
        <p:nvSpPr>
          <p:cNvPr id="13" name="TextBox 12"/>
          <p:cNvSpPr txBox="1"/>
          <p:nvPr/>
        </p:nvSpPr>
        <p:spPr>
          <a:xfrm>
            <a:off x="6795620" y="5417986"/>
            <a:ext cx="923892" cy="369332"/>
          </a:xfrm>
          <a:prstGeom prst="rect">
            <a:avLst/>
          </a:prstGeom>
          <a:noFill/>
        </p:spPr>
        <p:txBody>
          <a:bodyPr wrap="square" rtlCol="0">
            <a:spAutoFit/>
          </a:bodyPr>
          <a:lstStyle/>
          <a:p>
            <a:r>
              <a:rPr lang="en-US" b="1" dirty="0" smtClean="0">
                <a:solidFill>
                  <a:srgbClr val="FF0000"/>
                </a:solidFill>
              </a:rPr>
              <a:t>25,000</a:t>
            </a:r>
            <a:endParaRPr lang="en-US" b="1" dirty="0">
              <a:solidFill>
                <a:srgbClr val="FF0000"/>
              </a:solidFill>
            </a:endParaRPr>
          </a:p>
        </p:txBody>
      </p:sp>
    </p:spTree>
    <p:extLst>
      <p:ext uri="{BB962C8B-B14F-4D97-AF65-F5344CB8AC3E}">
        <p14:creationId xmlns:p14="http://schemas.microsoft.com/office/powerpoint/2010/main" val="21631165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6970</TotalTime>
  <Words>418</Words>
  <Application>Microsoft Office PowerPoint</Application>
  <PresentationFormat>On-screen Show (4:3)</PresentationFormat>
  <Paragraphs>118</Paragraphs>
  <Slides>11</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MS Mincho</vt:lpstr>
      <vt:lpstr>Arial</vt:lpstr>
      <vt:lpstr>Calibri</vt:lpstr>
      <vt:lpstr>Candara</vt:lpstr>
      <vt:lpstr>HGP明朝E</vt:lpstr>
      <vt:lpstr>Symbol</vt:lpstr>
      <vt:lpstr>Times New Roman</vt:lpstr>
      <vt:lpstr>Tw Cen MT</vt:lpstr>
      <vt:lpstr>Waveform</vt:lpstr>
      <vt:lpstr>Slide</vt:lpstr>
      <vt:lpstr>Regional Course on Informality: Informal economy, work and employment</vt:lpstr>
      <vt:lpstr>Learning objectives</vt:lpstr>
      <vt:lpstr>Conceptual Foundation</vt:lpstr>
      <vt:lpstr>PowerPoint Presentation</vt:lpstr>
      <vt:lpstr> Case Study: Mongolia</vt:lpstr>
      <vt:lpstr>Case Study: Mongolia</vt:lpstr>
      <vt:lpstr>Production of Goods-Data Items</vt:lpstr>
      <vt:lpstr>Production of Services-Data Items</vt:lpstr>
      <vt:lpstr>Intermediate Costs-Data Items</vt:lpstr>
      <vt:lpstr>Output: Case of Philippines</vt:lpstr>
      <vt:lpstr>Output: Case of Philippines</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on advanced Moodle e-learning platform management</dc:title>
  <dc:creator>ESDD</dc:creator>
  <cp:lastModifiedBy>Mjuma Nyasulu Alick</cp:lastModifiedBy>
  <cp:revision>194</cp:revision>
  <dcterms:created xsi:type="dcterms:W3CDTF">2014-03-11T21:27:28Z</dcterms:created>
  <dcterms:modified xsi:type="dcterms:W3CDTF">2017-10-12T01:33:45Z</dcterms:modified>
</cp:coreProperties>
</file>