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7"/>
  </p:notesMasterIdLst>
  <p:sldIdLst>
    <p:sldId id="256" r:id="rId2"/>
    <p:sldId id="267" r:id="rId3"/>
    <p:sldId id="268" r:id="rId4"/>
    <p:sldId id="266" r:id="rId5"/>
    <p:sldId id="270" r:id="rId6"/>
    <p:sldId id="279" r:id="rId7"/>
    <p:sldId id="280" r:id="rId8"/>
    <p:sldId id="281" r:id="rId9"/>
    <p:sldId id="282" r:id="rId10"/>
    <p:sldId id="269" r:id="rId11"/>
    <p:sldId id="277" r:id="rId12"/>
    <p:sldId id="265" r:id="rId13"/>
    <p:sldId id="271" r:id="rId14"/>
    <p:sldId id="273" r:id="rId15"/>
    <p:sldId id="272" r:id="rId16"/>
    <p:sldId id="274" r:id="rId17"/>
    <p:sldId id="275" r:id="rId18"/>
    <p:sldId id="276" r:id="rId19"/>
    <p:sldId id="278" r:id="rId20"/>
    <p:sldId id="283" r:id="rId21"/>
    <p:sldId id="288" r:id="rId22"/>
    <p:sldId id="284" r:id="rId23"/>
    <p:sldId id="285" r:id="rId24"/>
    <p:sldId id="286" r:id="rId25"/>
    <p:sldId id="287" r:id="rId26"/>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268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39" autoAdjust="0"/>
    <p:restoredTop sz="88143" autoAdjust="0"/>
  </p:normalViewPr>
  <p:slideViewPr>
    <p:cSldViewPr>
      <p:cViewPr>
        <p:scale>
          <a:sx n="84" d="100"/>
          <a:sy n="84" d="100"/>
        </p:scale>
        <p:origin x="-1382" y="-1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n-CA"/>
          </a:p>
        </p:txBody>
      </p:sp>
      <p:sp>
        <p:nvSpPr>
          <p:cNvPr id="3" name="Date Placeholder 2"/>
          <p:cNvSpPr>
            <a:spLocks noGrp="1"/>
          </p:cNvSpPr>
          <p:nvPr>
            <p:ph type="dt" idx="1"/>
          </p:nvPr>
        </p:nvSpPr>
        <p:spPr>
          <a:xfrm>
            <a:off x="3939466" y="0"/>
            <a:ext cx="3013763" cy="465455"/>
          </a:xfrm>
          <a:prstGeom prst="rect">
            <a:avLst/>
          </a:prstGeom>
        </p:spPr>
        <p:txBody>
          <a:bodyPr vert="horz" lIns="92930" tIns="46465" rIns="92930" bIns="46465" rtlCol="0"/>
          <a:lstStyle>
            <a:lvl1pPr algn="r">
              <a:defRPr sz="1200"/>
            </a:lvl1pPr>
          </a:lstStyle>
          <a:p>
            <a:fld id="{1561C236-F630-4A7D-82C0-1A54C935093A}" type="datetimeFigureOut">
              <a:rPr lang="en-US" smtClean="0"/>
              <a:pPr/>
              <a:t>10/12/2017</a:t>
            </a:fld>
            <a:endParaRPr lang="en-CA"/>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2930" tIns="46465" rIns="92930" bIns="46465" rtlCol="0" anchor="ctr"/>
          <a:lstStyle/>
          <a:p>
            <a:endParaRPr lang="en-CA"/>
          </a:p>
        </p:txBody>
      </p:sp>
      <p:sp>
        <p:nvSpPr>
          <p:cNvPr id="5" name="Notes Placeholder 4"/>
          <p:cNvSpPr>
            <a:spLocks noGrp="1"/>
          </p:cNvSpPr>
          <p:nvPr>
            <p:ph type="body" sz="quarter" idx="3"/>
          </p:nvPr>
        </p:nvSpPr>
        <p:spPr>
          <a:xfrm>
            <a:off x="695484" y="4421823"/>
            <a:ext cx="5563870" cy="4189095"/>
          </a:xfrm>
          <a:prstGeom prst="rect">
            <a:avLst/>
          </a:prstGeom>
        </p:spPr>
        <p:txBody>
          <a:bodyPr vert="horz" lIns="92930" tIns="46465" rIns="92930" bIns="4646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842029"/>
            <a:ext cx="3013763" cy="465455"/>
          </a:xfrm>
          <a:prstGeom prst="rect">
            <a:avLst/>
          </a:prstGeom>
        </p:spPr>
        <p:txBody>
          <a:bodyPr vert="horz" lIns="92930" tIns="46465" rIns="92930" bIns="46465" rtlCol="0" anchor="b"/>
          <a:lstStyle>
            <a:lvl1pPr algn="l">
              <a:defRPr sz="1200"/>
            </a:lvl1pPr>
          </a:lstStyle>
          <a:p>
            <a:endParaRPr lang="en-CA"/>
          </a:p>
        </p:txBody>
      </p:sp>
      <p:sp>
        <p:nvSpPr>
          <p:cNvPr id="7" name="Slide Number Placeholder 6"/>
          <p:cNvSpPr>
            <a:spLocks noGrp="1"/>
          </p:cNvSpPr>
          <p:nvPr>
            <p:ph type="sldNum" sz="quarter" idx="5"/>
          </p:nvPr>
        </p:nvSpPr>
        <p:spPr>
          <a:xfrm>
            <a:off x="3939466" y="8842029"/>
            <a:ext cx="3013763" cy="465455"/>
          </a:xfrm>
          <a:prstGeom prst="rect">
            <a:avLst/>
          </a:prstGeom>
        </p:spPr>
        <p:txBody>
          <a:bodyPr vert="horz" lIns="92930" tIns="46465" rIns="92930" bIns="46465" rtlCol="0" anchor="b"/>
          <a:lstStyle>
            <a:lvl1pPr algn="r">
              <a:defRPr sz="1200"/>
            </a:lvl1pPr>
          </a:lstStyle>
          <a:p>
            <a:fld id="{7E97AB57-59F1-46E0-A2C0-2A017AFA3F25}" type="slidenum">
              <a:rPr lang="en-CA" smtClean="0"/>
              <a:pPr/>
              <a:t>‹#›</a:t>
            </a:fld>
            <a:endParaRPr lang="en-CA"/>
          </a:p>
        </p:txBody>
      </p:sp>
    </p:spTree>
    <p:extLst>
      <p:ext uri="{BB962C8B-B14F-4D97-AF65-F5344CB8AC3E}">
        <p14:creationId xmlns:p14="http://schemas.microsoft.com/office/powerpoint/2010/main" val="4129498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7E97AB57-59F1-46E0-A2C0-2A017AFA3F25}" type="slidenum">
              <a:rPr lang="en-CA" smtClean="0"/>
              <a:pPr/>
              <a:t>1</a:t>
            </a:fld>
            <a:endParaRPr lang="en-CA"/>
          </a:p>
        </p:txBody>
      </p:sp>
    </p:spTree>
    <p:extLst>
      <p:ext uri="{BB962C8B-B14F-4D97-AF65-F5344CB8AC3E}">
        <p14:creationId xmlns:p14="http://schemas.microsoft.com/office/powerpoint/2010/main" val="13051366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97AB57-59F1-46E0-A2C0-2A017AFA3F25}" type="slidenum">
              <a:rPr lang="en-CA" smtClean="0"/>
              <a:pPr/>
              <a:t>10</a:t>
            </a:fld>
            <a:endParaRPr lang="en-CA"/>
          </a:p>
        </p:txBody>
      </p:sp>
    </p:spTree>
    <p:extLst>
      <p:ext uri="{BB962C8B-B14F-4D97-AF65-F5344CB8AC3E}">
        <p14:creationId xmlns:p14="http://schemas.microsoft.com/office/powerpoint/2010/main" val="239098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7E97AB57-59F1-46E0-A2C0-2A017AFA3F25}" type="slidenum">
              <a:rPr lang="en-CA" smtClean="0"/>
              <a:pPr/>
              <a:t>12</a:t>
            </a:fld>
            <a:endParaRPr lang="en-CA"/>
          </a:p>
        </p:txBody>
      </p:sp>
    </p:spTree>
    <p:extLst>
      <p:ext uri="{BB962C8B-B14F-4D97-AF65-F5344CB8AC3E}">
        <p14:creationId xmlns:p14="http://schemas.microsoft.com/office/powerpoint/2010/main" val="14853358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97AB57-59F1-46E0-A2C0-2A017AFA3F25}" type="slidenum">
              <a:rPr lang="en-CA" smtClean="0"/>
              <a:pPr/>
              <a:t>17</a:t>
            </a:fld>
            <a:endParaRPr lang="en-CA"/>
          </a:p>
        </p:txBody>
      </p:sp>
    </p:spTree>
    <p:extLst>
      <p:ext uri="{BB962C8B-B14F-4D97-AF65-F5344CB8AC3E}">
        <p14:creationId xmlns:p14="http://schemas.microsoft.com/office/powerpoint/2010/main" val="23046508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97AB57-59F1-46E0-A2C0-2A017AFA3F25}" type="slidenum">
              <a:rPr lang="en-CA" smtClean="0"/>
              <a:pPr/>
              <a:t>20</a:t>
            </a:fld>
            <a:endParaRPr lang="en-CA"/>
          </a:p>
        </p:txBody>
      </p:sp>
    </p:spTree>
    <p:extLst>
      <p:ext uri="{BB962C8B-B14F-4D97-AF65-F5344CB8AC3E}">
        <p14:creationId xmlns:p14="http://schemas.microsoft.com/office/powerpoint/2010/main" val="34907985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97AB57-59F1-46E0-A2C0-2A017AFA3F25}" type="slidenum">
              <a:rPr lang="en-CA" smtClean="0"/>
              <a:pPr/>
              <a:t>24</a:t>
            </a:fld>
            <a:endParaRPr lang="en-CA"/>
          </a:p>
        </p:txBody>
      </p:sp>
    </p:spTree>
    <p:extLst>
      <p:ext uri="{BB962C8B-B14F-4D97-AF65-F5344CB8AC3E}">
        <p14:creationId xmlns:p14="http://schemas.microsoft.com/office/powerpoint/2010/main" val="15592099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97AB57-59F1-46E0-A2C0-2A017AFA3F25}" type="slidenum">
              <a:rPr lang="en-CA" smtClean="0"/>
              <a:pPr/>
              <a:t>2</a:t>
            </a:fld>
            <a:endParaRPr lang="en-CA"/>
          </a:p>
        </p:txBody>
      </p:sp>
    </p:spTree>
    <p:extLst>
      <p:ext uri="{BB962C8B-B14F-4D97-AF65-F5344CB8AC3E}">
        <p14:creationId xmlns:p14="http://schemas.microsoft.com/office/powerpoint/2010/main" val="16729347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97AB57-59F1-46E0-A2C0-2A017AFA3F25}" type="slidenum">
              <a:rPr lang="en-CA" smtClean="0"/>
              <a:pPr/>
              <a:t>3</a:t>
            </a:fld>
            <a:endParaRPr lang="en-CA"/>
          </a:p>
        </p:txBody>
      </p:sp>
    </p:spTree>
    <p:extLst>
      <p:ext uri="{BB962C8B-B14F-4D97-AF65-F5344CB8AC3E}">
        <p14:creationId xmlns:p14="http://schemas.microsoft.com/office/powerpoint/2010/main" val="10149136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97AB57-59F1-46E0-A2C0-2A017AFA3F25}" type="slidenum">
              <a:rPr lang="en-CA" smtClean="0"/>
              <a:pPr/>
              <a:t>4</a:t>
            </a:fld>
            <a:endParaRPr lang="en-CA"/>
          </a:p>
        </p:txBody>
      </p:sp>
    </p:spTree>
    <p:extLst>
      <p:ext uri="{BB962C8B-B14F-4D97-AF65-F5344CB8AC3E}">
        <p14:creationId xmlns:p14="http://schemas.microsoft.com/office/powerpoint/2010/main" val="38294290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97AB57-59F1-46E0-A2C0-2A017AFA3F25}" type="slidenum">
              <a:rPr lang="en-CA" smtClean="0"/>
              <a:pPr/>
              <a:t>5</a:t>
            </a:fld>
            <a:endParaRPr lang="en-CA"/>
          </a:p>
        </p:txBody>
      </p:sp>
    </p:spTree>
    <p:extLst>
      <p:ext uri="{BB962C8B-B14F-4D97-AF65-F5344CB8AC3E}">
        <p14:creationId xmlns:p14="http://schemas.microsoft.com/office/powerpoint/2010/main" val="17035579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97AB57-59F1-46E0-A2C0-2A017AFA3F25}" type="slidenum">
              <a:rPr lang="en-CA" smtClean="0"/>
              <a:pPr/>
              <a:t>6</a:t>
            </a:fld>
            <a:endParaRPr lang="en-CA"/>
          </a:p>
        </p:txBody>
      </p:sp>
    </p:spTree>
    <p:extLst>
      <p:ext uri="{BB962C8B-B14F-4D97-AF65-F5344CB8AC3E}">
        <p14:creationId xmlns:p14="http://schemas.microsoft.com/office/powerpoint/2010/main" val="41127977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97AB57-59F1-46E0-A2C0-2A017AFA3F25}" type="slidenum">
              <a:rPr lang="en-CA" smtClean="0"/>
              <a:pPr/>
              <a:t>7</a:t>
            </a:fld>
            <a:endParaRPr lang="en-CA"/>
          </a:p>
        </p:txBody>
      </p:sp>
    </p:spTree>
    <p:extLst>
      <p:ext uri="{BB962C8B-B14F-4D97-AF65-F5344CB8AC3E}">
        <p14:creationId xmlns:p14="http://schemas.microsoft.com/office/powerpoint/2010/main" val="17568709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97AB57-59F1-46E0-A2C0-2A017AFA3F25}" type="slidenum">
              <a:rPr lang="en-CA" smtClean="0"/>
              <a:pPr/>
              <a:t>8</a:t>
            </a:fld>
            <a:endParaRPr lang="en-CA"/>
          </a:p>
        </p:txBody>
      </p:sp>
    </p:spTree>
    <p:extLst>
      <p:ext uri="{BB962C8B-B14F-4D97-AF65-F5344CB8AC3E}">
        <p14:creationId xmlns:p14="http://schemas.microsoft.com/office/powerpoint/2010/main" val="29694570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97AB57-59F1-46E0-A2C0-2A017AFA3F25}" type="slidenum">
              <a:rPr lang="en-CA" smtClean="0"/>
              <a:pPr/>
              <a:t>9</a:t>
            </a:fld>
            <a:endParaRPr lang="en-CA"/>
          </a:p>
        </p:txBody>
      </p:sp>
    </p:spTree>
    <p:extLst>
      <p:ext uri="{BB962C8B-B14F-4D97-AF65-F5344CB8AC3E}">
        <p14:creationId xmlns:p14="http://schemas.microsoft.com/office/powerpoint/2010/main" val="30555237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223224BB-BF42-49F7-BB48-0ACC74B3F008}" type="datetimeFigureOut">
              <a:rPr lang="en-US" smtClean="0"/>
              <a:pPr/>
              <a:t>10/12/2017</a:t>
            </a:fld>
            <a:endParaRPr lang="en-CA"/>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CA"/>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7E0ECE3-3A35-4957-AFE0-AB829C92302C}" type="slidenum">
              <a:rPr lang="en-CA" smtClean="0"/>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23224BB-BF42-49F7-BB48-0ACC74B3F008}" type="datetimeFigureOut">
              <a:rPr lang="en-US" smtClean="0"/>
              <a:pPr/>
              <a:t>10/12/2017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7E0ECE3-3A35-4957-AFE0-AB829C92302C}"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223224BB-BF42-49F7-BB48-0ACC74B3F008}" type="datetimeFigureOut">
              <a:rPr lang="en-US" smtClean="0"/>
              <a:pPr/>
              <a:t>10/12/2017</a:t>
            </a:fld>
            <a:endParaRPr lang="en-CA"/>
          </a:p>
        </p:txBody>
      </p:sp>
      <p:sp>
        <p:nvSpPr>
          <p:cNvPr id="5" name="Footer Placeholder 4"/>
          <p:cNvSpPr>
            <a:spLocks noGrp="1"/>
          </p:cNvSpPr>
          <p:nvPr>
            <p:ph type="ftr" sz="quarter" idx="11"/>
          </p:nvPr>
        </p:nvSpPr>
        <p:spPr>
          <a:xfrm>
            <a:off x="457201" y="6248207"/>
            <a:ext cx="5573483" cy="365125"/>
          </a:xfrm>
        </p:spPr>
        <p:txBody>
          <a:bodyPr/>
          <a:lstStyle/>
          <a:p>
            <a:endParaRPr lang="en-CA"/>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7E0ECE3-3A35-4957-AFE0-AB829C92302C}" type="slidenum">
              <a:rPr lang="en-CA" smtClean="0"/>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23224BB-BF42-49F7-BB48-0ACC74B3F008}" type="datetimeFigureOut">
              <a:rPr lang="en-US" smtClean="0"/>
              <a:pPr/>
              <a:t>10/12/2017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7E0ECE3-3A35-4957-AFE0-AB829C92302C}" type="slidenum">
              <a:rPr lang="en-CA" smtClean="0"/>
              <a:pPr/>
              <a:t>‹#›</a:t>
            </a:fld>
            <a:endParaRPr lang="en-CA"/>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223224BB-BF42-49F7-BB48-0ACC74B3F008}" type="datetimeFigureOut">
              <a:rPr lang="en-US" smtClean="0"/>
              <a:pPr/>
              <a:t>10/12/2017</a:t>
            </a:fld>
            <a:endParaRPr lang="en-CA"/>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7E0ECE3-3A35-4957-AFE0-AB829C92302C}" type="slidenum">
              <a:rPr lang="en-CA" smtClean="0"/>
              <a:pPr/>
              <a:t>‹#›</a:t>
            </a:fld>
            <a:endParaRPr lang="en-CA"/>
          </a:p>
        </p:txBody>
      </p:sp>
      <p:sp>
        <p:nvSpPr>
          <p:cNvPr id="14" name="Footer Placeholder 13"/>
          <p:cNvSpPr>
            <a:spLocks noGrp="1"/>
          </p:cNvSpPr>
          <p:nvPr>
            <p:ph type="ftr" sz="quarter" idx="12"/>
          </p:nvPr>
        </p:nvSpPr>
        <p:spPr/>
        <p:txBody>
          <a:bodyPr/>
          <a:lstStyle/>
          <a:p>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223224BB-BF42-49F7-BB48-0ACC74B3F008}" type="datetimeFigureOut">
              <a:rPr lang="en-US" smtClean="0"/>
              <a:pPr/>
              <a:t>10/12/2017</a:t>
            </a:fld>
            <a:endParaRPr lang="en-CA"/>
          </a:p>
        </p:txBody>
      </p:sp>
      <p:sp>
        <p:nvSpPr>
          <p:cNvPr id="10" name="Slide Number Placeholder 9"/>
          <p:cNvSpPr>
            <a:spLocks noGrp="1"/>
          </p:cNvSpPr>
          <p:nvPr>
            <p:ph type="sldNum" sz="quarter" idx="16"/>
          </p:nvPr>
        </p:nvSpPr>
        <p:spPr/>
        <p:txBody>
          <a:bodyPr rtlCol="0"/>
          <a:lstStyle/>
          <a:p>
            <a:fld id="{B7E0ECE3-3A35-4957-AFE0-AB829C92302C}" type="slidenum">
              <a:rPr lang="en-CA" smtClean="0"/>
              <a:pPr/>
              <a:t>‹#›</a:t>
            </a:fld>
            <a:endParaRPr lang="en-CA"/>
          </a:p>
        </p:txBody>
      </p:sp>
      <p:sp>
        <p:nvSpPr>
          <p:cNvPr id="12" name="Footer Placeholder 11"/>
          <p:cNvSpPr>
            <a:spLocks noGrp="1"/>
          </p:cNvSpPr>
          <p:nvPr>
            <p:ph type="ftr" sz="quarter" idx="17"/>
          </p:nvPr>
        </p:nvSpPr>
        <p:spPr/>
        <p:txBody>
          <a:bodyPr rtlCol="0"/>
          <a:lstStyle/>
          <a:p>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23224BB-BF42-49F7-BB48-0ACC74B3F008}" type="datetimeFigureOut">
              <a:rPr lang="en-US" smtClean="0"/>
              <a:pPr/>
              <a:t>10/12/2017</a:t>
            </a:fld>
            <a:endParaRPr lang="en-CA"/>
          </a:p>
        </p:txBody>
      </p:sp>
      <p:sp>
        <p:nvSpPr>
          <p:cNvPr id="12" name="Slide Number Placeholder 11"/>
          <p:cNvSpPr>
            <a:spLocks noGrp="1"/>
          </p:cNvSpPr>
          <p:nvPr>
            <p:ph type="sldNum" sz="quarter" idx="16"/>
          </p:nvPr>
        </p:nvSpPr>
        <p:spPr/>
        <p:txBody>
          <a:bodyPr rtlCol="0"/>
          <a:lstStyle/>
          <a:p>
            <a:fld id="{B7E0ECE3-3A35-4957-AFE0-AB829C92302C}" type="slidenum">
              <a:rPr lang="en-CA" smtClean="0"/>
              <a:pPr/>
              <a:t>‹#›</a:t>
            </a:fld>
            <a:endParaRPr lang="en-CA"/>
          </a:p>
        </p:txBody>
      </p:sp>
      <p:sp>
        <p:nvSpPr>
          <p:cNvPr id="14" name="Footer Placeholder 13"/>
          <p:cNvSpPr>
            <a:spLocks noGrp="1"/>
          </p:cNvSpPr>
          <p:nvPr>
            <p:ph type="ftr" sz="quarter" idx="17"/>
          </p:nvPr>
        </p:nvSpPr>
        <p:spPr/>
        <p:txBody>
          <a:bodyPr rtlCol="0"/>
          <a:lstStyle/>
          <a:p>
            <a:endParaRPr lang="en-CA"/>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23224BB-BF42-49F7-BB48-0ACC74B3F008}" type="datetimeFigureOut">
              <a:rPr lang="en-US" smtClean="0"/>
              <a:pPr/>
              <a:t>10/12/2017</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7E0ECE3-3A35-4957-AFE0-AB829C92302C}"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3224BB-BF42-49F7-BB48-0ACC74B3F008}" type="datetimeFigureOut">
              <a:rPr lang="en-US" smtClean="0"/>
              <a:pPr/>
              <a:t>10/12/2017</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7E0ECE3-3A35-4957-AFE0-AB829C92302C}"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23224BB-BF42-49F7-BB48-0ACC74B3F008}" type="datetimeFigureOut">
              <a:rPr lang="en-US" smtClean="0"/>
              <a:pPr/>
              <a:t>10/12/2017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7E0ECE3-3A35-4957-AFE0-AB829C92302C}" type="slidenum">
              <a:rPr lang="en-CA" smtClean="0"/>
              <a:pPr/>
              <a:t>‹#›</a:t>
            </a:fld>
            <a:endParaRPr lang="en-CA"/>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223224BB-BF42-49F7-BB48-0ACC74B3F008}" type="datetimeFigureOut">
              <a:rPr lang="en-US" smtClean="0"/>
              <a:pPr/>
              <a:t>10/12/2017</a:t>
            </a:fld>
            <a:endParaRPr lang="en-CA"/>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7E0ECE3-3A35-4957-AFE0-AB829C92302C}" type="slidenum">
              <a:rPr lang="en-CA" smtClean="0"/>
              <a:pPr/>
              <a:t>‹#›</a:t>
            </a:fld>
            <a:endParaRPr lang="en-CA"/>
          </a:p>
        </p:txBody>
      </p:sp>
      <p:sp>
        <p:nvSpPr>
          <p:cNvPr id="14" name="Footer Placeholder 13"/>
          <p:cNvSpPr>
            <a:spLocks noGrp="1"/>
          </p:cNvSpPr>
          <p:nvPr>
            <p:ph type="ftr" sz="quarter" idx="12"/>
          </p:nvPr>
        </p:nvSpPr>
        <p:spPr>
          <a:xfrm>
            <a:off x="1600200" y="6248206"/>
            <a:ext cx="4572000" cy="365125"/>
          </a:xfrm>
        </p:spPr>
        <p:txBody>
          <a:bodyPr rtlCol="0"/>
          <a:lstStyle/>
          <a:p>
            <a:endParaRPr lang="en-CA"/>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223224BB-BF42-49F7-BB48-0ACC74B3F008}" type="datetimeFigureOut">
              <a:rPr lang="en-US" smtClean="0"/>
              <a:pPr/>
              <a:t>10/12/2017</a:t>
            </a:fld>
            <a:endParaRPr lang="en-CA"/>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CA"/>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7E0ECE3-3A35-4957-AFE0-AB829C92302C}" type="slidenum">
              <a:rPr lang="en-CA" smtClean="0"/>
              <a:pPr/>
              <a:t>‹#›</a:t>
            </a:fld>
            <a:endParaRPr lang="en-CA"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38200" y="3505200"/>
            <a:ext cx="6875718" cy="2114552"/>
          </a:xfrm>
        </p:spPr>
        <p:txBody>
          <a:bodyPr>
            <a:normAutofit fontScale="90000"/>
          </a:bodyPr>
          <a:lstStyle/>
          <a:p>
            <a:pPr algn="r"/>
            <a:r>
              <a:rPr lang="en-CA" sz="3200" b="1" dirty="0" err="1" smtClean="0">
                <a:solidFill>
                  <a:schemeClr val="bg2"/>
                </a:solidFill>
                <a:latin typeface="Times New Roman" panose="02020603050405020304" pitchFamily="18" charset="0"/>
                <a:cs typeface="Times New Roman" panose="02020603050405020304" pitchFamily="18" charset="0"/>
              </a:rPr>
              <a:t>REgional</a:t>
            </a:r>
            <a:r>
              <a:rPr lang="en-CA" sz="3200" b="1" dirty="0" smtClean="0">
                <a:solidFill>
                  <a:schemeClr val="bg2"/>
                </a:solidFill>
                <a:latin typeface="Times New Roman" panose="02020603050405020304" pitchFamily="18" charset="0"/>
                <a:cs typeface="Times New Roman" panose="02020603050405020304" pitchFamily="18" charset="0"/>
              </a:rPr>
              <a:t>  Course on Informal Employment </a:t>
            </a:r>
            <a:r>
              <a:rPr lang="en-CA" sz="3100" b="1" dirty="0" smtClean="0">
                <a:solidFill>
                  <a:schemeClr val="bg2"/>
                </a:solidFill>
                <a:latin typeface="Times New Roman" panose="02020603050405020304" pitchFamily="18" charset="0"/>
                <a:cs typeface="Times New Roman" panose="02020603050405020304" pitchFamily="18" charset="0"/>
              </a:rPr>
              <a:t>Statistics</a:t>
            </a:r>
            <a:br>
              <a:rPr lang="en-CA" sz="3100" b="1" dirty="0" smtClean="0">
                <a:solidFill>
                  <a:schemeClr val="bg2"/>
                </a:solidFill>
                <a:latin typeface="Times New Roman" panose="02020603050405020304" pitchFamily="18" charset="0"/>
                <a:cs typeface="Times New Roman" panose="02020603050405020304" pitchFamily="18" charset="0"/>
              </a:rPr>
            </a:br>
            <a:r>
              <a:rPr lang="en-CA" sz="2800" b="1" dirty="0">
                <a:solidFill>
                  <a:schemeClr val="bg2"/>
                </a:solidFill>
                <a:latin typeface="Times New Roman" panose="02020603050405020304" pitchFamily="18" charset="0"/>
                <a:cs typeface="Times New Roman" panose="02020603050405020304" pitchFamily="18" charset="0"/>
              </a:rPr>
              <a:t/>
            </a:r>
            <a:br>
              <a:rPr lang="en-CA" sz="2800" b="1" dirty="0">
                <a:solidFill>
                  <a:schemeClr val="bg2"/>
                </a:solidFill>
                <a:latin typeface="Times New Roman" panose="02020603050405020304" pitchFamily="18" charset="0"/>
                <a:cs typeface="Times New Roman" panose="02020603050405020304" pitchFamily="18" charset="0"/>
              </a:rPr>
            </a:br>
            <a:r>
              <a:rPr lang="en-CA" sz="2800" dirty="0" smtClean="0">
                <a:solidFill>
                  <a:schemeClr val="bg2"/>
                </a:solidFill>
                <a:latin typeface="Times New Roman" panose="02020603050405020304" pitchFamily="18" charset="0"/>
                <a:cs typeface="Times New Roman" panose="02020603050405020304" pitchFamily="18" charset="0"/>
              </a:rPr>
              <a:t>Session 1.5 Special Groups of Informal workers </a:t>
            </a:r>
            <a:r>
              <a:rPr lang="en-CA" sz="2800" dirty="0">
                <a:solidFill>
                  <a:schemeClr val="bg2"/>
                </a:solidFill>
                <a:latin typeface="Times New Roman" panose="02020603050405020304" pitchFamily="18" charset="0"/>
                <a:cs typeface="Times New Roman" panose="02020603050405020304" pitchFamily="18" charset="0"/>
              </a:rPr>
              <a:t/>
            </a:r>
            <a:br>
              <a:rPr lang="en-CA" sz="2800" dirty="0">
                <a:solidFill>
                  <a:schemeClr val="bg2"/>
                </a:solidFill>
                <a:latin typeface="Times New Roman" panose="02020603050405020304" pitchFamily="18" charset="0"/>
                <a:cs typeface="Times New Roman" panose="02020603050405020304" pitchFamily="18" charset="0"/>
              </a:rPr>
            </a:br>
            <a:r>
              <a:rPr lang="en-CA" sz="2800" smtClean="0">
                <a:solidFill>
                  <a:schemeClr val="bg2"/>
                </a:solidFill>
                <a:latin typeface="Times New Roman" panose="02020603050405020304" pitchFamily="18" charset="0"/>
                <a:cs typeface="Times New Roman" panose="02020603050405020304" pitchFamily="18" charset="0"/>
              </a:rPr>
              <a:t>16-20 October 2017</a:t>
            </a:r>
            <a:endParaRPr lang="en-CA" sz="2800" dirty="0">
              <a:solidFill>
                <a:schemeClr val="bg2"/>
              </a:solidFill>
              <a:latin typeface="Times New Roman" panose="02020603050405020304" pitchFamily="18" charset="0"/>
              <a:cs typeface="Times New Roman" panose="02020603050405020304" pitchFamily="18" charset="0"/>
            </a:endParaRPr>
          </a:p>
        </p:txBody>
      </p:sp>
      <p:pic>
        <p:nvPicPr>
          <p:cNvPr id="3" name="Picture 2" descr="new WIEGO logo (CMYK).ep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1000" y="457200"/>
            <a:ext cx="4191868" cy="2517103"/>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anose="02020603050405020304" pitchFamily="18" charset="0"/>
                <a:cs typeface="Times New Roman" panose="02020603050405020304" pitchFamily="18" charset="0"/>
              </a:rPr>
              <a:t>STATISTICAL CHALLENGES</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p:txBody>
          <a:bodyPr>
            <a:normAutofit/>
          </a:bodyPr>
          <a:lstStyle/>
          <a:p>
            <a:r>
              <a:rPr lang="en-US" sz="2800" dirty="0" smtClean="0">
                <a:latin typeface="Times New Roman" panose="02020603050405020304" pitchFamily="18" charset="0"/>
                <a:cs typeface="Times New Roman" panose="02020603050405020304" pitchFamily="18" charset="0"/>
              </a:rPr>
              <a:t>Location of work makes them difficult to capture </a:t>
            </a:r>
            <a:endParaRPr lang="en-US" sz="2800" dirty="0">
              <a:latin typeface="Times New Roman" panose="02020603050405020304" pitchFamily="18" charset="0"/>
              <a:cs typeface="Times New Roman" panose="02020603050405020304" pitchFamily="18" charset="0"/>
            </a:endParaRPr>
          </a:p>
          <a:p>
            <a:pPr>
              <a:buFont typeface="Wingdings" panose="05000000000000000000" pitchFamily="2" charset="2"/>
              <a:buChar char="q"/>
            </a:pP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ea typeface="Tahoma" panose="020B0604030504040204" pitchFamily="34" charset="0"/>
                <a:cs typeface="Times New Roman" panose="02020603050405020304" pitchFamily="18" charset="0"/>
              </a:rPr>
              <a:t>Data </a:t>
            </a:r>
            <a:r>
              <a:rPr lang="en-US" sz="2800" dirty="0">
                <a:latin typeface="Times New Roman" panose="02020603050405020304" pitchFamily="18" charset="0"/>
                <a:ea typeface="Tahoma" panose="020B0604030504040204" pitchFamily="34" charset="0"/>
                <a:cs typeface="Times New Roman" panose="02020603050405020304" pitchFamily="18" charset="0"/>
              </a:rPr>
              <a:t>on multiple variables are required for the identification of some of the categories</a:t>
            </a:r>
          </a:p>
          <a:p>
            <a:pPr>
              <a:buFont typeface="Wingdings" panose="05000000000000000000" pitchFamily="2" charset="2"/>
              <a:buChar char="q"/>
            </a:pPr>
            <a:r>
              <a:rPr lang="en-US" sz="2800" dirty="0">
                <a:latin typeface="Times New Roman" panose="02020603050405020304" pitchFamily="18" charset="0"/>
                <a:ea typeface="Tahoma" panose="020B0604030504040204" pitchFamily="34" charset="0"/>
                <a:cs typeface="Times New Roman" panose="02020603050405020304" pitchFamily="18" charset="0"/>
              </a:rPr>
              <a:t>Classification of industries and occupations either not sufficiently detailed or they are not </a:t>
            </a:r>
            <a:r>
              <a:rPr lang="en-US" sz="2800" dirty="0" smtClean="0">
                <a:latin typeface="Times New Roman" panose="02020603050405020304" pitchFamily="18" charset="0"/>
                <a:ea typeface="Tahoma" panose="020B0604030504040204" pitchFamily="34" charset="0"/>
                <a:cs typeface="Times New Roman" panose="02020603050405020304" pitchFamily="18" charset="0"/>
              </a:rPr>
              <a:t>used</a:t>
            </a:r>
          </a:p>
          <a:p>
            <a:pPr marL="0" indent="0">
              <a:buNone/>
            </a:pPr>
            <a:endParaRPr lang="en-US" sz="2800" dirty="0">
              <a:latin typeface="Times New Roman" panose="02020603050405020304" pitchFamily="18" charset="0"/>
              <a:ea typeface="Tahoma" panose="020B0604030504040204" pitchFamily="34" charset="0"/>
              <a:cs typeface="Times New Roman" panose="02020603050405020304" pitchFamily="18" charset="0"/>
            </a:endParaRPr>
          </a:p>
          <a:p>
            <a:pPr marL="0" indent="0">
              <a:buNone/>
            </a:pPr>
            <a:r>
              <a:rPr lang="en-US" sz="2400" dirty="0" err="1" smtClean="0">
                <a:latin typeface="Times New Roman" panose="02020603050405020304" pitchFamily="18" charset="0"/>
                <a:cs typeface="Times New Roman" panose="02020603050405020304" pitchFamily="18" charset="0"/>
              </a:rPr>
              <a:t>See:Vanek</a:t>
            </a:r>
            <a:r>
              <a:rPr lang="en-US" sz="2400" dirty="0" smtClean="0">
                <a:latin typeface="Times New Roman" panose="02020603050405020304" pitchFamily="18" charset="0"/>
                <a:cs typeface="Times New Roman" panose="02020603050405020304" pitchFamily="18" charset="0"/>
              </a:rPr>
              <a:t>, Chen and </a:t>
            </a:r>
            <a:r>
              <a:rPr lang="en-US" sz="2400" dirty="0" err="1" smtClean="0">
                <a:latin typeface="Times New Roman" panose="02020603050405020304" pitchFamily="18" charset="0"/>
                <a:cs typeface="Times New Roman" panose="02020603050405020304" pitchFamily="18" charset="0"/>
              </a:rPr>
              <a:t>Raveendran</a:t>
            </a:r>
            <a:r>
              <a:rPr lang="en-US" sz="2400" dirty="0" smtClean="0">
                <a:latin typeface="Times New Roman" panose="02020603050405020304" pitchFamily="18" charset="0"/>
                <a:cs typeface="Times New Roman" panose="02020603050405020304" pitchFamily="18" charset="0"/>
              </a:rPr>
              <a:t>. </a:t>
            </a:r>
            <a:r>
              <a:rPr lang="en-US" sz="2400" i="1" dirty="0" smtClean="0">
                <a:latin typeface="Times New Roman" panose="02020603050405020304" pitchFamily="18" charset="0"/>
                <a:cs typeface="Times New Roman" panose="02020603050405020304" pitchFamily="18" charset="0"/>
              </a:rPr>
              <a:t>A Guide to Obtaining Data on Types of Informal Workers in Official Statistics</a:t>
            </a:r>
            <a:r>
              <a:rPr lang="en-US" sz="2400" dirty="0" smtClean="0">
                <a:latin typeface="Times New Roman" panose="02020603050405020304" pitchFamily="18" charset="0"/>
                <a:cs typeface="Times New Roman" panose="02020603050405020304" pitchFamily="18" charset="0"/>
              </a:rPr>
              <a:t>. 2012. WIEGO Statistical Brief No.8</a:t>
            </a:r>
            <a:r>
              <a:rPr lang="en-US"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057006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latin typeface="Times New Roman" panose="02020603050405020304" pitchFamily="18" charset="0"/>
                <a:ea typeface="Tahoma" panose="020B0604030504040204" pitchFamily="34" charset="0"/>
                <a:cs typeface="Times New Roman" panose="02020603050405020304" pitchFamily="18" charset="0"/>
              </a:rPr>
              <a:t>Typical </a:t>
            </a:r>
            <a:r>
              <a:rPr lang="en-US" sz="3600" b="1" dirty="0">
                <a:latin typeface="Times New Roman" panose="02020603050405020304" pitchFamily="18" charset="0"/>
                <a:ea typeface="Tahoma" panose="020B0604030504040204" pitchFamily="34" charset="0"/>
                <a:cs typeface="Times New Roman" panose="02020603050405020304" pitchFamily="18" charset="0"/>
              </a:rPr>
              <a:t>Options for the Question on Place of work </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p:txBody>
          <a:bodyPr>
            <a:noAutofit/>
          </a:bodyPr>
          <a:lstStyle/>
          <a:p>
            <a:r>
              <a:rPr lang="en-US" sz="1400" dirty="0">
                <a:latin typeface="Times New Roman" panose="02020603050405020304" pitchFamily="18" charset="0"/>
                <a:ea typeface="Tahoma" panose="020B0604030504040204" pitchFamily="34" charset="0"/>
                <a:cs typeface="Times New Roman" panose="02020603050405020304" pitchFamily="18" charset="0"/>
              </a:rPr>
              <a:t>No fixed work place </a:t>
            </a:r>
          </a:p>
          <a:p>
            <a:r>
              <a:rPr lang="en-US" sz="1400" dirty="0">
                <a:latin typeface="Times New Roman" panose="02020603050405020304" pitchFamily="18" charset="0"/>
                <a:ea typeface="Tahoma" panose="020B0604030504040204" pitchFamily="34" charset="0"/>
                <a:cs typeface="Times New Roman" panose="02020603050405020304" pitchFamily="18" charset="0"/>
              </a:rPr>
              <a:t>Work place located in:</a:t>
            </a:r>
          </a:p>
          <a:p>
            <a:pPr lvl="1"/>
            <a:r>
              <a:rPr lang="en-US" sz="1400" dirty="0" smtClean="0">
                <a:latin typeface="Times New Roman" panose="02020603050405020304" pitchFamily="18" charset="0"/>
                <a:ea typeface="Tahoma" panose="020B0604030504040204" pitchFamily="34" charset="0"/>
                <a:cs typeface="Times New Roman" panose="02020603050405020304" pitchFamily="18" charset="0"/>
              </a:rPr>
              <a:t>Dwellings:</a:t>
            </a:r>
          </a:p>
          <a:p>
            <a:pPr lvl="2"/>
            <a:r>
              <a:rPr lang="en-US" sz="1400" dirty="0" smtClean="0">
                <a:latin typeface="Times New Roman" panose="02020603050405020304" pitchFamily="18" charset="0"/>
                <a:ea typeface="Tahoma" panose="020B0604030504040204" pitchFamily="34" charset="0"/>
                <a:cs typeface="Times New Roman" panose="02020603050405020304" pitchFamily="18" charset="0"/>
              </a:rPr>
              <a:t> Own </a:t>
            </a:r>
            <a:r>
              <a:rPr lang="en-US" sz="1400" dirty="0">
                <a:latin typeface="Times New Roman" panose="02020603050405020304" pitchFamily="18" charset="0"/>
                <a:ea typeface="Tahoma" panose="020B0604030504040204" pitchFamily="34" charset="0"/>
                <a:cs typeface="Times New Roman" panose="02020603050405020304" pitchFamily="18" charset="0"/>
              </a:rPr>
              <a:t>dwelling</a:t>
            </a:r>
          </a:p>
          <a:p>
            <a:pPr lvl="2"/>
            <a:r>
              <a:rPr lang="en-US" sz="1400" dirty="0">
                <a:latin typeface="Times New Roman" panose="02020603050405020304" pitchFamily="18" charset="0"/>
                <a:ea typeface="Tahoma" panose="020B0604030504040204" pitchFamily="34" charset="0"/>
                <a:cs typeface="Times New Roman" panose="02020603050405020304" pitchFamily="18" charset="0"/>
              </a:rPr>
              <a:t>Structure attached to own dwelling</a:t>
            </a:r>
          </a:p>
          <a:p>
            <a:pPr lvl="2"/>
            <a:r>
              <a:rPr lang="en-US" sz="1400" dirty="0">
                <a:latin typeface="Times New Roman" panose="02020603050405020304" pitchFamily="18" charset="0"/>
                <a:ea typeface="Tahoma" panose="020B0604030504040204" pitchFamily="34" charset="0"/>
                <a:cs typeface="Times New Roman" panose="02020603050405020304" pitchFamily="18" charset="0"/>
              </a:rPr>
              <a:t>Open area adjacent to own </a:t>
            </a:r>
            <a:r>
              <a:rPr lang="en-US" sz="1400" dirty="0" smtClean="0">
                <a:latin typeface="Times New Roman" panose="02020603050405020304" pitchFamily="18" charset="0"/>
                <a:ea typeface="Tahoma" panose="020B0604030504040204" pitchFamily="34" charset="0"/>
                <a:cs typeface="Times New Roman" panose="02020603050405020304" pitchFamily="18" charset="0"/>
              </a:rPr>
              <a:t>dwelling/ Detached structure adjacent to own dwelling</a:t>
            </a:r>
            <a:endParaRPr lang="en-US" sz="1400" dirty="0">
              <a:latin typeface="Times New Roman" panose="02020603050405020304" pitchFamily="18" charset="0"/>
              <a:ea typeface="Tahoma" panose="020B0604030504040204" pitchFamily="34" charset="0"/>
              <a:cs typeface="Times New Roman" panose="02020603050405020304" pitchFamily="18" charset="0"/>
            </a:endParaRPr>
          </a:p>
          <a:p>
            <a:pPr lvl="1"/>
            <a:r>
              <a:rPr lang="en-US" sz="1400" dirty="0" smtClean="0">
                <a:latin typeface="Times New Roman" panose="02020603050405020304" pitchFamily="18" charset="0"/>
                <a:ea typeface="Tahoma" panose="020B0604030504040204" pitchFamily="34" charset="0"/>
                <a:cs typeface="Times New Roman" panose="02020603050405020304" pitchFamily="18" charset="0"/>
              </a:rPr>
              <a:t>Other permanent structures</a:t>
            </a:r>
          </a:p>
          <a:p>
            <a:pPr lvl="2"/>
            <a:r>
              <a:rPr lang="en-US" sz="1400" dirty="0" smtClean="0">
                <a:latin typeface="Times New Roman" panose="02020603050405020304" pitchFamily="18" charset="0"/>
                <a:ea typeface="Tahoma" panose="020B0604030504040204" pitchFamily="34" charset="0"/>
                <a:cs typeface="Times New Roman" panose="02020603050405020304" pitchFamily="18" charset="0"/>
              </a:rPr>
              <a:t>Own </a:t>
            </a:r>
            <a:r>
              <a:rPr lang="en-US" sz="1400" dirty="0">
                <a:latin typeface="Times New Roman" panose="02020603050405020304" pitchFamily="18" charset="0"/>
                <a:ea typeface="Tahoma" panose="020B0604030504040204" pitchFamily="34" charset="0"/>
                <a:cs typeface="Times New Roman" panose="02020603050405020304" pitchFamily="18" charset="0"/>
              </a:rPr>
              <a:t>enterprise/office/shop but away from own dwelling</a:t>
            </a:r>
          </a:p>
          <a:p>
            <a:pPr lvl="2"/>
            <a:r>
              <a:rPr lang="en-US" sz="1400" dirty="0">
                <a:latin typeface="Times New Roman" panose="02020603050405020304" pitchFamily="18" charset="0"/>
                <a:ea typeface="Tahoma" panose="020B0604030504040204" pitchFamily="34" charset="0"/>
                <a:cs typeface="Times New Roman" panose="02020603050405020304" pitchFamily="18" charset="0"/>
              </a:rPr>
              <a:t>Employer’s dwelling unit</a:t>
            </a:r>
          </a:p>
          <a:p>
            <a:pPr lvl="2"/>
            <a:r>
              <a:rPr lang="en-US" sz="1400" dirty="0">
                <a:latin typeface="Times New Roman" panose="02020603050405020304" pitchFamily="18" charset="0"/>
                <a:ea typeface="Tahoma" panose="020B0604030504040204" pitchFamily="34" charset="0"/>
                <a:cs typeface="Times New Roman" panose="02020603050405020304" pitchFamily="18" charset="0"/>
              </a:rPr>
              <a:t>Employer’s enterprise/office/shop but outside employer’s </a:t>
            </a:r>
            <a:r>
              <a:rPr lang="en-US" sz="1400" dirty="0" smtClean="0">
                <a:latin typeface="Times New Roman" panose="02020603050405020304" pitchFamily="18" charset="0"/>
                <a:ea typeface="Tahoma" panose="020B0604030504040204" pitchFamily="34" charset="0"/>
                <a:cs typeface="Times New Roman" panose="02020603050405020304" pitchFamily="18" charset="0"/>
              </a:rPr>
              <a:t>dwelling</a:t>
            </a:r>
          </a:p>
          <a:p>
            <a:pPr lvl="2"/>
            <a:r>
              <a:rPr lang="en-US" sz="1400" dirty="0" smtClean="0">
                <a:latin typeface="Times New Roman" panose="02020603050405020304" pitchFamily="18" charset="0"/>
                <a:ea typeface="Tahoma" panose="020B0604030504040204" pitchFamily="34" charset="0"/>
                <a:cs typeface="Times New Roman" panose="02020603050405020304" pitchFamily="18" charset="0"/>
              </a:rPr>
              <a:t>Built markets</a:t>
            </a:r>
          </a:p>
          <a:p>
            <a:pPr lvl="1"/>
            <a:r>
              <a:rPr lang="en-US" sz="1400" dirty="0" smtClean="0">
                <a:latin typeface="Times New Roman" panose="02020603050405020304" pitchFamily="18" charset="0"/>
                <a:ea typeface="Tahoma" panose="020B0604030504040204" pitchFamily="34" charset="0"/>
                <a:cs typeface="Times New Roman" panose="02020603050405020304" pitchFamily="18" charset="0"/>
              </a:rPr>
              <a:t>Open spaces</a:t>
            </a:r>
          </a:p>
          <a:p>
            <a:pPr lvl="2"/>
            <a:r>
              <a:rPr lang="en-US" sz="1400" dirty="0" smtClean="0">
                <a:latin typeface="Times New Roman" panose="02020603050405020304" pitchFamily="18" charset="0"/>
                <a:ea typeface="Tahoma" panose="020B0604030504040204" pitchFamily="34" charset="0"/>
                <a:cs typeface="Times New Roman" panose="02020603050405020304" pitchFamily="18" charset="0"/>
              </a:rPr>
              <a:t>Street </a:t>
            </a:r>
            <a:r>
              <a:rPr lang="en-US" sz="1400" dirty="0">
                <a:latin typeface="Times New Roman" panose="02020603050405020304" pitchFamily="18" charset="0"/>
                <a:ea typeface="Tahoma" panose="020B0604030504040204" pitchFamily="34" charset="0"/>
                <a:cs typeface="Times New Roman" panose="02020603050405020304" pitchFamily="18" charset="0"/>
              </a:rPr>
              <a:t>with fixed </a:t>
            </a:r>
            <a:r>
              <a:rPr lang="en-US" sz="1400" dirty="0" smtClean="0">
                <a:latin typeface="Times New Roman" panose="02020603050405020304" pitchFamily="18" charset="0"/>
                <a:ea typeface="Tahoma" panose="020B0604030504040204" pitchFamily="34" charset="0"/>
                <a:cs typeface="Times New Roman" panose="02020603050405020304" pitchFamily="18" charset="0"/>
              </a:rPr>
              <a:t>location</a:t>
            </a:r>
          </a:p>
          <a:p>
            <a:pPr lvl="2"/>
            <a:r>
              <a:rPr lang="en-US" sz="1400" dirty="0" smtClean="0">
                <a:latin typeface="Times New Roman" panose="02020603050405020304" pitchFamily="18" charset="0"/>
                <a:ea typeface="Tahoma" panose="020B0604030504040204" pitchFamily="34" charset="0"/>
                <a:cs typeface="Times New Roman" panose="02020603050405020304" pitchFamily="18" charset="0"/>
              </a:rPr>
              <a:t>Street mobile </a:t>
            </a:r>
            <a:endParaRPr lang="en-US" sz="1400" dirty="0">
              <a:latin typeface="Times New Roman" panose="02020603050405020304" pitchFamily="18" charset="0"/>
              <a:ea typeface="Tahoma" panose="020B0604030504040204" pitchFamily="34" charset="0"/>
              <a:cs typeface="Times New Roman" panose="02020603050405020304" pitchFamily="18" charset="0"/>
            </a:endParaRPr>
          </a:p>
          <a:p>
            <a:pPr lvl="2"/>
            <a:r>
              <a:rPr lang="en-US" sz="1400" dirty="0">
                <a:latin typeface="Times New Roman" panose="02020603050405020304" pitchFamily="18" charset="0"/>
                <a:ea typeface="Tahoma" panose="020B0604030504040204" pitchFamily="34" charset="0"/>
                <a:cs typeface="Times New Roman" panose="02020603050405020304" pitchFamily="18" charset="0"/>
              </a:rPr>
              <a:t>Construction site</a:t>
            </a:r>
          </a:p>
          <a:p>
            <a:pPr lvl="2"/>
            <a:r>
              <a:rPr lang="en-US" sz="1400" dirty="0" smtClean="0">
                <a:latin typeface="Times New Roman" panose="02020603050405020304" pitchFamily="18" charset="0"/>
                <a:ea typeface="Tahoma" panose="020B0604030504040204" pitchFamily="34" charset="0"/>
                <a:cs typeface="Times New Roman" panose="02020603050405020304" pitchFamily="18" charset="0"/>
              </a:rPr>
              <a:t>Others</a:t>
            </a:r>
            <a:endParaRPr lang="en-US" sz="1400" dirty="0">
              <a:latin typeface="Times New Roman" panose="02020603050405020304" pitchFamily="18" charset="0"/>
              <a:ea typeface="Tahoma" panose="020B0604030504040204" pitchFamily="34" charset="0"/>
              <a:cs typeface="Times New Roman" panose="02020603050405020304" pitchFamily="18" charset="0"/>
            </a:endParaRPr>
          </a:p>
          <a:p>
            <a:r>
              <a:rPr lang="en-US" sz="1400" dirty="0" smtClean="0">
                <a:latin typeface="Times New Roman" panose="02020603050405020304" pitchFamily="18" charset="0"/>
                <a:cs typeface="Times New Roman" panose="02020603050405020304" pitchFamily="18" charset="0"/>
              </a:rPr>
              <a:t>Agricultural area       </a:t>
            </a:r>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79642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CA" sz="2800" b="1" dirty="0" smtClean="0">
                <a:latin typeface="Times New Roman" panose="02020603050405020304" pitchFamily="18" charset="0"/>
                <a:cs typeface="Times New Roman" panose="02020603050405020304" pitchFamily="18" charset="0"/>
              </a:rPr>
              <a:t>HOME-BASED WORKERS AND HOMEWORKERS</a:t>
            </a:r>
            <a:endParaRPr lang="en-CA"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p:txBody>
          <a:bodyPr>
            <a:noAutofit/>
          </a:bodyPr>
          <a:lstStyle/>
          <a:p>
            <a:r>
              <a:rPr lang="en-US" sz="2400" dirty="0" smtClean="0">
                <a:latin typeface="Times New Roman" panose="02020603050405020304" pitchFamily="18" charset="0"/>
                <a:cs typeface="Times New Roman" panose="02020603050405020304" pitchFamily="18" charset="0"/>
              </a:rPr>
              <a:t>Home-based workers: </a:t>
            </a:r>
            <a:r>
              <a:rPr lang="en-US" sz="2400" dirty="0">
                <a:latin typeface="Times New Roman" panose="02020603050405020304" pitchFamily="18" charset="0"/>
                <a:cs typeface="Times New Roman" panose="02020603050405020304" pitchFamily="18" charset="0"/>
              </a:rPr>
              <a:t>the category of </a:t>
            </a:r>
            <a:r>
              <a:rPr lang="en-US" sz="2400" dirty="0" smtClean="0">
                <a:latin typeface="Times New Roman" panose="02020603050405020304" pitchFamily="18" charset="0"/>
                <a:cs typeface="Times New Roman" panose="02020603050405020304" pitchFamily="18" charset="0"/>
              </a:rPr>
              <a:t>nonagricultural workers </a:t>
            </a:r>
            <a:r>
              <a:rPr lang="en-US" sz="2400" dirty="0">
                <a:latin typeface="Times New Roman" panose="02020603050405020304" pitchFamily="18" charset="0"/>
                <a:cs typeface="Times New Roman" panose="02020603050405020304" pitchFamily="18" charset="0"/>
              </a:rPr>
              <a:t>who perform remunerative work (for pay or profit) </a:t>
            </a:r>
            <a:r>
              <a:rPr lang="en-US" sz="2400" dirty="0" smtClean="0">
                <a:latin typeface="Times New Roman" panose="02020603050405020304" pitchFamily="18" charset="0"/>
                <a:cs typeface="Times New Roman" panose="02020603050405020304" pitchFamily="18" charset="0"/>
              </a:rPr>
              <a:t>in their </a:t>
            </a:r>
            <a:r>
              <a:rPr lang="en-US" sz="2400" dirty="0">
                <a:latin typeface="Times New Roman" panose="02020603050405020304" pitchFamily="18" charset="0"/>
                <a:cs typeface="Times New Roman" panose="02020603050405020304" pitchFamily="18" charset="0"/>
              </a:rPr>
              <a:t>own homes or adjacent grounds or </a:t>
            </a:r>
            <a:r>
              <a:rPr lang="en-US" sz="2400" dirty="0" smtClean="0">
                <a:latin typeface="Times New Roman" panose="02020603050405020304" pitchFamily="18" charset="0"/>
                <a:cs typeface="Times New Roman" panose="02020603050405020304" pitchFamily="18" charset="0"/>
              </a:rPr>
              <a:t>premises </a:t>
            </a:r>
          </a:p>
          <a:p>
            <a:pPr marL="0" indent="0">
              <a:buNone/>
            </a:pP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Two types of home-based </a:t>
            </a:r>
            <a:r>
              <a:rPr lang="en-US" sz="2400" dirty="0">
                <a:latin typeface="Times New Roman" panose="02020603050405020304" pitchFamily="18" charset="0"/>
                <a:cs typeface="Times New Roman" panose="02020603050405020304" pitchFamily="18" charset="0"/>
              </a:rPr>
              <a:t>workers</a:t>
            </a:r>
          </a:p>
          <a:p>
            <a:pPr lvl="1"/>
            <a:r>
              <a:rPr lang="en-US" sz="2400" dirty="0" smtClean="0">
                <a:latin typeface="Times New Roman" panose="02020603050405020304" pitchFamily="18" charset="0"/>
                <a:cs typeface="Times New Roman" panose="02020603050405020304" pitchFamily="18" charset="0"/>
              </a:rPr>
              <a:t>self-employed</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working independently in their own homes</a:t>
            </a:r>
          </a:p>
          <a:p>
            <a:pPr lvl="1"/>
            <a:r>
              <a:rPr lang="en-US" sz="2400" dirty="0" smtClean="0">
                <a:latin typeface="Times New Roman" panose="02020603050405020304" pitchFamily="18" charset="0"/>
                <a:cs typeface="Times New Roman" panose="02020603050405020304" pitchFamily="18" charset="0"/>
              </a:rPr>
              <a:t>homeworkers --wage </a:t>
            </a:r>
            <a:r>
              <a:rPr lang="en-US" sz="2400" dirty="0">
                <a:latin typeface="Times New Roman" panose="02020603050405020304" pitchFamily="18" charset="0"/>
                <a:cs typeface="Times New Roman" panose="02020603050405020304" pitchFamily="18" charset="0"/>
              </a:rPr>
              <a:t>workers or sub-contracted </a:t>
            </a:r>
            <a:r>
              <a:rPr lang="en-US" sz="2400" dirty="0" smtClean="0">
                <a:latin typeface="Times New Roman" panose="02020603050405020304" pitchFamily="18" charset="0"/>
                <a:cs typeface="Times New Roman" panose="02020603050405020304" pitchFamily="18" charset="0"/>
              </a:rPr>
              <a:t>workers who </a:t>
            </a:r>
            <a:r>
              <a:rPr lang="en-US" sz="2400" dirty="0">
                <a:latin typeface="Times New Roman" panose="02020603050405020304" pitchFamily="18" charset="0"/>
                <a:cs typeface="Times New Roman" panose="02020603050405020304" pitchFamily="18" charset="0"/>
              </a:rPr>
              <a:t>work in their own homes for a firm or its </a:t>
            </a:r>
            <a:r>
              <a:rPr lang="en-US" sz="2400" dirty="0" smtClean="0">
                <a:latin typeface="Times New Roman" panose="02020603050405020304" pitchFamily="18" charset="0"/>
                <a:cs typeface="Times New Roman" panose="02020603050405020304" pitchFamily="18" charset="0"/>
              </a:rPr>
              <a:t>contractors</a:t>
            </a:r>
          </a:p>
          <a:p>
            <a:pPr marL="0" indent="0">
              <a:buNone/>
            </a:pPr>
            <a:r>
              <a:rPr lang="en-US" sz="2400" dirty="0" smtClean="0">
                <a:latin typeface="Times New Roman" panose="02020603050405020304" pitchFamily="18" charset="0"/>
                <a:cs typeface="Times New Roman" panose="02020603050405020304" pitchFamily="18" charset="0"/>
              </a:rPr>
              <a:t>    Note: Home-based workers is a general term that  </a:t>
            </a:r>
            <a:r>
              <a:rPr lang="en-US" sz="2400" dirty="0">
                <a:latin typeface="Times New Roman" panose="02020603050405020304" pitchFamily="18" charset="0"/>
                <a:cs typeface="Times New Roman" panose="02020603050405020304" pitchFamily="18" charset="0"/>
              </a:rPr>
              <a:t>refers to </a:t>
            </a:r>
            <a:endParaRPr lang="en-US" sz="2400" dirty="0" smtClean="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both categories</a:t>
            </a:r>
            <a:r>
              <a:rPr lang="en-US" sz="2400" dirty="0">
                <a:latin typeface="Times New Roman" panose="02020603050405020304" pitchFamily="18" charset="0"/>
                <a:cs typeface="Times New Roman" panose="02020603050405020304" pitchFamily="18" charset="0"/>
              </a:rPr>
              <a:t>. </a:t>
            </a:r>
            <a:endParaRPr lang="en-CA" sz="24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153400" cy="990600"/>
          </a:xfrm>
        </p:spPr>
        <p:txBody>
          <a:bodyPr>
            <a:noAutofit/>
          </a:bodyPr>
          <a:lstStyle/>
          <a:p>
            <a:r>
              <a:rPr lang="en-US" sz="3200" b="1" dirty="0" smtClean="0">
                <a:latin typeface="Times New Roman" panose="02020603050405020304" pitchFamily="18" charset="0"/>
                <a:cs typeface="Times New Roman" panose="02020603050405020304" pitchFamily="18" charset="0"/>
              </a:rPr>
              <a:t>HOME-BASED WORKERS AND HOMEWORKERS</a:t>
            </a:r>
            <a:r>
              <a:rPr lang="en-US" sz="3200" dirty="0" smtClean="0">
                <a:latin typeface="Times New Roman" panose="02020603050405020304" pitchFamily="18" charset="0"/>
                <a:cs typeface="Times New Roman" panose="02020603050405020304" pitchFamily="18" charset="0"/>
              </a:rPr>
              <a:t>-- continued</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685800" y="1676400"/>
            <a:ext cx="8153400" cy="4495800"/>
          </a:xfrm>
        </p:spPr>
        <p:txBody>
          <a:bodyPr>
            <a:normAutofit fontScale="92500" lnSpcReduction="10000"/>
          </a:bodyPr>
          <a:lstStyle/>
          <a:p>
            <a:r>
              <a:rPr lang="en-US" sz="2400" dirty="0" smtClean="0">
                <a:latin typeface="Times New Roman" panose="02020603050405020304" pitchFamily="18" charset="0"/>
                <a:cs typeface="Times New Roman" panose="02020603050405020304" pitchFamily="18" charset="0"/>
              </a:rPr>
              <a:t>Self-employed</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work </a:t>
            </a:r>
            <a:r>
              <a:rPr lang="en-US" sz="2400" dirty="0">
                <a:latin typeface="Times New Roman" panose="02020603050405020304" pitchFamily="18" charset="0"/>
                <a:cs typeface="Times New Roman" panose="02020603050405020304" pitchFamily="18" charset="0"/>
              </a:rPr>
              <a:t>independently at their own </a:t>
            </a:r>
            <a:r>
              <a:rPr lang="en-US" sz="2400" dirty="0" smtClean="0">
                <a:latin typeface="Times New Roman" panose="02020603050405020304" pitchFamily="18" charset="0"/>
                <a:cs typeface="Times New Roman" panose="02020603050405020304" pitchFamily="18" charset="0"/>
              </a:rPr>
              <a:t>homes</a:t>
            </a:r>
          </a:p>
          <a:p>
            <a:pPr lvl="1"/>
            <a:r>
              <a:rPr lang="en-US" sz="2200" dirty="0" smtClean="0">
                <a:latin typeface="Times New Roman" panose="02020603050405020304" pitchFamily="18" charset="0"/>
                <a:cs typeface="Times New Roman" panose="02020603050405020304" pitchFamily="18" charset="0"/>
              </a:rPr>
              <a:t>take </a:t>
            </a:r>
            <a:r>
              <a:rPr lang="en-US" sz="2200" dirty="0">
                <a:latin typeface="Times New Roman" panose="02020603050405020304" pitchFamily="18" charset="0"/>
                <a:cs typeface="Times New Roman" panose="02020603050405020304" pitchFamily="18" charset="0"/>
              </a:rPr>
              <a:t>entrepreneurial risks (for example, </a:t>
            </a:r>
            <a:r>
              <a:rPr lang="en-US" sz="2200" dirty="0" smtClean="0">
                <a:latin typeface="Times New Roman" panose="02020603050405020304" pitchFamily="18" charset="0"/>
                <a:cs typeface="Times New Roman" panose="02020603050405020304" pitchFamily="18" charset="0"/>
              </a:rPr>
              <a:t>make </a:t>
            </a:r>
            <a:r>
              <a:rPr lang="en-US" sz="2200" dirty="0">
                <a:latin typeface="Times New Roman" panose="02020603050405020304" pitchFamily="18" charset="0"/>
                <a:cs typeface="Times New Roman" panose="02020603050405020304" pitchFamily="18" charset="0"/>
              </a:rPr>
              <a:t>capital investments, </a:t>
            </a:r>
            <a:r>
              <a:rPr lang="en-US" sz="2200" dirty="0" smtClean="0">
                <a:latin typeface="Times New Roman" panose="02020603050405020304" pitchFamily="18" charset="0"/>
                <a:cs typeface="Times New Roman" panose="02020603050405020304" pitchFamily="18" charset="0"/>
              </a:rPr>
              <a:t>obtain </a:t>
            </a:r>
            <a:r>
              <a:rPr lang="en-US" sz="2200" dirty="0">
                <a:latin typeface="Times New Roman" panose="02020603050405020304" pitchFamily="18" charset="0"/>
                <a:cs typeface="Times New Roman" panose="02020603050405020304" pitchFamily="18" charset="0"/>
              </a:rPr>
              <a:t>loans</a:t>
            </a:r>
            <a:r>
              <a:rPr lang="en-US" sz="2200" dirty="0" smtClean="0">
                <a:latin typeface="Times New Roman" panose="02020603050405020304" pitchFamily="18" charset="0"/>
                <a:cs typeface="Times New Roman" panose="02020603050405020304" pitchFamily="18" charset="0"/>
              </a:rPr>
              <a:t>, buy </a:t>
            </a:r>
            <a:r>
              <a:rPr lang="en-US" sz="2200" dirty="0">
                <a:latin typeface="Times New Roman" panose="02020603050405020304" pitchFamily="18" charset="0"/>
                <a:cs typeface="Times New Roman" panose="02020603050405020304" pitchFamily="18" charset="0"/>
              </a:rPr>
              <a:t>equipment and </a:t>
            </a:r>
            <a:r>
              <a:rPr lang="en-US" sz="2200" dirty="0" smtClean="0">
                <a:latin typeface="Times New Roman" panose="02020603050405020304" pitchFamily="18" charset="0"/>
                <a:cs typeface="Times New Roman" panose="02020603050405020304" pitchFamily="18" charset="0"/>
              </a:rPr>
              <a:t>sell </a:t>
            </a:r>
            <a:r>
              <a:rPr lang="en-US" sz="2200" dirty="0">
                <a:latin typeface="Times New Roman" panose="02020603050405020304" pitchFamily="18" charset="0"/>
                <a:cs typeface="Times New Roman" panose="02020603050405020304" pitchFamily="18" charset="0"/>
              </a:rPr>
              <a:t>their finished goods</a:t>
            </a:r>
            <a:r>
              <a:rPr lang="en-US" sz="2200" dirty="0" smtClean="0">
                <a:latin typeface="Times New Roman" panose="02020603050405020304" pitchFamily="18" charset="0"/>
                <a:cs typeface="Times New Roman" panose="02020603050405020304" pitchFamily="18" charset="0"/>
              </a:rPr>
              <a:t>)</a:t>
            </a:r>
          </a:p>
          <a:p>
            <a:pPr lvl="1"/>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Include </a:t>
            </a:r>
            <a:r>
              <a:rPr lang="en-US" sz="2200" dirty="0">
                <a:latin typeface="Times New Roman" panose="02020603050405020304" pitchFamily="18" charset="0"/>
                <a:cs typeface="Times New Roman" panose="02020603050405020304" pitchFamily="18" charset="0"/>
              </a:rPr>
              <a:t>employers (with hired workers), own account operators (without hired workers), and contributing unpaid family </a:t>
            </a:r>
            <a:r>
              <a:rPr lang="en-US" sz="2200" dirty="0" smtClean="0">
                <a:latin typeface="Times New Roman" panose="02020603050405020304" pitchFamily="18" charset="0"/>
                <a:cs typeface="Times New Roman" panose="02020603050405020304" pitchFamily="18" charset="0"/>
              </a:rPr>
              <a:t>workers</a:t>
            </a:r>
          </a:p>
          <a:p>
            <a:endParaRPr lang="en-US" sz="22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Wage </a:t>
            </a:r>
            <a:r>
              <a:rPr lang="en-US" sz="2400" dirty="0">
                <a:latin typeface="Times New Roman" panose="02020603050405020304" pitchFamily="18" charset="0"/>
                <a:cs typeface="Times New Roman" panose="02020603050405020304" pitchFamily="18" charset="0"/>
              </a:rPr>
              <a:t>workers or sub-contracted workers who work in their own homes for a firm or its contractors. </a:t>
            </a:r>
            <a:endParaRPr lang="en-US" sz="2400" dirty="0" smtClean="0">
              <a:latin typeface="Times New Roman" panose="02020603050405020304" pitchFamily="18" charset="0"/>
              <a:cs typeface="Times New Roman" panose="02020603050405020304" pitchFamily="18" charset="0"/>
            </a:endParaRPr>
          </a:p>
          <a:p>
            <a:pPr lvl="1"/>
            <a:r>
              <a:rPr lang="en-US" sz="2200" dirty="0" smtClean="0">
                <a:latin typeface="Times New Roman" panose="02020603050405020304" pitchFamily="18" charset="0"/>
                <a:cs typeface="Times New Roman" panose="02020603050405020304" pitchFamily="18" charset="0"/>
              </a:rPr>
              <a:t>Sub-contracted </a:t>
            </a:r>
            <a:r>
              <a:rPr lang="en-US" sz="2200" dirty="0">
                <a:latin typeface="Times New Roman" panose="02020603050405020304" pitchFamily="18" charset="0"/>
                <a:cs typeface="Times New Roman" panose="02020603050405020304" pitchFamily="18" charset="0"/>
              </a:rPr>
              <a:t>homeworkers provide their own workspace and are not directly supervised by their employer, so </a:t>
            </a:r>
            <a:r>
              <a:rPr lang="en-US" sz="2200" dirty="0" smtClean="0">
                <a:latin typeface="Times New Roman" panose="02020603050405020304" pitchFamily="18" charset="0"/>
                <a:cs typeface="Times New Roman" panose="02020603050405020304" pitchFamily="18" charset="0"/>
              </a:rPr>
              <a:t>are </a:t>
            </a:r>
            <a:r>
              <a:rPr lang="en-US" sz="2200" dirty="0">
                <a:latin typeface="Times New Roman" panose="02020603050405020304" pitchFamily="18" charset="0"/>
                <a:cs typeface="Times New Roman" panose="02020603050405020304" pitchFamily="18" charset="0"/>
              </a:rPr>
              <a:t>sometimes categorized as independent self-employed</a:t>
            </a:r>
            <a:r>
              <a:rPr lang="en-US" sz="2200" dirty="0" smtClean="0">
                <a:latin typeface="Times New Roman" panose="02020603050405020304" pitchFamily="18" charset="0"/>
                <a:cs typeface="Times New Roman" panose="02020603050405020304" pitchFamily="18" charset="0"/>
              </a:rPr>
              <a:t>; however </a:t>
            </a:r>
            <a:r>
              <a:rPr lang="en-US" sz="2200" dirty="0">
                <a:latin typeface="Times New Roman" panose="02020603050405020304" pitchFamily="18" charset="0"/>
                <a:cs typeface="Times New Roman" panose="02020603050405020304" pitchFamily="18" charset="0"/>
              </a:rPr>
              <a:t>they are dependent on the contractor for work orders, raw material and sale of finished goods, </a:t>
            </a:r>
            <a:r>
              <a:rPr lang="en-US" sz="2200" dirty="0" smtClean="0">
                <a:latin typeface="Times New Roman" panose="02020603050405020304" pitchFamily="18" charset="0"/>
                <a:cs typeface="Times New Roman" panose="02020603050405020304" pitchFamily="18" charset="0"/>
              </a:rPr>
              <a:t>so are </a:t>
            </a:r>
            <a:r>
              <a:rPr lang="en-US" sz="2200" dirty="0">
                <a:latin typeface="Times New Roman" panose="02020603050405020304" pitchFamily="18" charset="0"/>
                <a:cs typeface="Times New Roman" panose="02020603050405020304" pitchFamily="18" charset="0"/>
              </a:rPr>
              <a:t>sometimes classified as dependent wage workers. </a:t>
            </a:r>
            <a:endParaRPr lang="en-US" sz="22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144372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latin typeface="Times New Roman" panose="02020603050405020304" pitchFamily="18" charset="0"/>
                <a:cs typeface="Times New Roman" panose="02020603050405020304" pitchFamily="18" charset="0"/>
              </a:rPr>
              <a:t>HOME-BASED WORKERS AND HOMEWORKERS</a:t>
            </a:r>
            <a:r>
              <a:rPr lang="en-US" sz="3200" dirty="0" smtClean="0">
                <a:latin typeface="Times New Roman" panose="02020603050405020304" pitchFamily="18" charset="0"/>
                <a:cs typeface="Times New Roman" panose="02020603050405020304" pitchFamily="18" charset="0"/>
              </a:rPr>
              <a:t>-continued</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p:txBody>
          <a:bodyPr>
            <a:normAutofit fontScale="92500"/>
          </a:bodyPr>
          <a:lstStyle/>
          <a:p>
            <a:r>
              <a:rPr lang="en-US" sz="2400" dirty="0">
                <a:latin typeface="Times New Roman" panose="02020603050405020304" pitchFamily="18" charset="0"/>
                <a:cs typeface="Times New Roman" panose="02020603050405020304" pitchFamily="18" charset="0"/>
              </a:rPr>
              <a:t>Classifying these workers is a  major issue in revision of International Classification of Status in Employment, i.e. capturing workers  who occupy an intermediate status between fully independent self-employed and fully dependent wage </a:t>
            </a:r>
            <a:r>
              <a:rPr lang="en-US" sz="2400" dirty="0" smtClean="0">
                <a:latin typeface="Times New Roman" panose="02020603050405020304" pitchFamily="18" charset="0"/>
                <a:cs typeface="Times New Roman" panose="02020603050405020304" pitchFamily="18" charset="0"/>
              </a:rPr>
              <a:t>employed requires a new category –dependent contractors.</a:t>
            </a:r>
            <a:endParaRPr lang="en-CA" sz="2400" dirty="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ea typeface="Tahoma" panose="020B0604030504040204" pitchFamily="34" charset="0"/>
              <a:cs typeface="Times New Roman" panose="02020603050405020304" pitchFamily="18" charset="0"/>
            </a:endParaRPr>
          </a:p>
          <a:p>
            <a:endParaRPr lang="en-US" sz="2400" dirty="0">
              <a:latin typeface="Times New Roman" panose="02020603050405020304" pitchFamily="18" charset="0"/>
              <a:ea typeface="Tahoma" panose="020B0604030504040204" pitchFamily="34" charset="0"/>
              <a:cs typeface="Times New Roman" panose="02020603050405020304" pitchFamily="18" charset="0"/>
            </a:endParaRPr>
          </a:p>
          <a:p>
            <a:r>
              <a:rPr lang="en-US" sz="2400" dirty="0" smtClean="0">
                <a:latin typeface="Times New Roman" panose="02020603050405020304" pitchFamily="18" charset="0"/>
                <a:ea typeface="Tahoma" panose="020B0604030504040204" pitchFamily="34" charset="0"/>
                <a:cs typeface="Times New Roman" panose="02020603050405020304" pitchFamily="18" charset="0"/>
              </a:rPr>
              <a:t>Data </a:t>
            </a:r>
            <a:r>
              <a:rPr lang="en-US" sz="2400" dirty="0">
                <a:latin typeface="Times New Roman" panose="02020603050405020304" pitchFamily="18" charset="0"/>
                <a:ea typeface="Tahoma" panose="020B0604030504040204" pitchFamily="34" charset="0"/>
                <a:cs typeface="Times New Roman" panose="02020603050405020304" pitchFamily="18" charset="0"/>
              </a:rPr>
              <a:t>on place </a:t>
            </a:r>
            <a:r>
              <a:rPr lang="en-US" sz="2400" dirty="0" smtClean="0">
                <a:latin typeface="Times New Roman" panose="02020603050405020304" pitchFamily="18" charset="0"/>
                <a:ea typeface="Tahoma" panose="020B0604030504040204" pitchFamily="34" charset="0"/>
                <a:cs typeface="Times New Roman" panose="02020603050405020304" pitchFamily="18" charset="0"/>
              </a:rPr>
              <a:t>of work</a:t>
            </a:r>
            <a:r>
              <a:rPr lang="en-US" sz="2400" dirty="0">
                <a:latin typeface="Times New Roman" panose="02020603050405020304" pitchFamily="18" charset="0"/>
                <a:ea typeface="Tahoma" panose="020B0604030504040204" pitchFamily="34" charset="0"/>
                <a:cs typeface="Times New Roman" panose="02020603050405020304" pitchFamily="18" charset="0"/>
              </a:rPr>
              <a:t>, activity status, economic </a:t>
            </a:r>
            <a:r>
              <a:rPr lang="en-US" sz="2400" dirty="0" smtClean="0">
                <a:latin typeface="Times New Roman" panose="02020603050405020304" pitchFamily="18" charset="0"/>
                <a:ea typeface="Tahoma" panose="020B0604030504040204" pitchFamily="34" charset="0"/>
                <a:cs typeface="Times New Roman" panose="02020603050405020304" pitchFamily="18" charset="0"/>
              </a:rPr>
              <a:t>activity, ownership of unit  </a:t>
            </a:r>
            <a:r>
              <a:rPr lang="en-US" sz="2400" dirty="0">
                <a:latin typeface="Times New Roman" panose="02020603050405020304" pitchFamily="18" charset="0"/>
                <a:ea typeface="Tahoma" panose="020B0604030504040204" pitchFamily="34" charset="0"/>
                <a:cs typeface="Times New Roman" panose="02020603050405020304" pitchFamily="18" charset="0"/>
              </a:rPr>
              <a:t>and </a:t>
            </a:r>
            <a:r>
              <a:rPr lang="en-US" sz="2400" dirty="0" smtClean="0">
                <a:latin typeface="Times New Roman" panose="02020603050405020304" pitchFamily="18" charset="0"/>
                <a:ea typeface="Tahoma" panose="020B0604030504040204" pitchFamily="34" charset="0"/>
                <a:cs typeface="Times New Roman" panose="02020603050405020304" pitchFamily="18" charset="0"/>
              </a:rPr>
              <a:t>access to market (who determines price) are </a:t>
            </a:r>
            <a:r>
              <a:rPr lang="en-US" sz="2400" dirty="0">
                <a:latin typeface="Times New Roman" panose="02020603050405020304" pitchFamily="18" charset="0"/>
                <a:ea typeface="Tahoma" panose="020B0604030504040204" pitchFamily="34" charset="0"/>
                <a:cs typeface="Times New Roman" panose="02020603050405020304" pitchFamily="18" charset="0"/>
              </a:rPr>
              <a:t>required for the identification of </a:t>
            </a:r>
            <a:r>
              <a:rPr lang="en-US" sz="2400" dirty="0" smtClean="0">
                <a:latin typeface="Times New Roman" panose="02020603050405020304" pitchFamily="18" charset="0"/>
                <a:ea typeface="Tahoma" panose="020B0604030504040204" pitchFamily="34" charset="0"/>
                <a:cs typeface="Times New Roman" panose="02020603050405020304" pitchFamily="18" charset="0"/>
              </a:rPr>
              <a:t>independent home-based </a:t>
            </a:r>
            <a:r>
              <a:rPr lang="en-US" sz="2400" dirty="0">
                <a:latin typeface="Times New Roman" panose="02020603050405020304" pitchFamily="18" charset="0"/>
                <a:ea typeface="Tahoma" panose="020B0604030504040204" pitchFamily="34" charset="0"/>
                <a:cs typeface="Times New Roman" panose="02020603050405020304" pitchFamily="18" charset="0"/>
              </a:rPr>
              <a:t>workers </a:t>
            </a:r>
            <a:r>
              <a:rPr lang="en-US" sz="2400" dirty="0" smtClean="0">
                <a:latin typeface="Times New Roman" panose="02020603050405020304" pitchFamily="18" charset="0"/>
                <a:ea typeface="Tahoma" panose="020B0604030504040204" pitchFamily="34" charset="0"/>
                <a:cs typeface="Times New Roman" panose="02020603050405020304" pitchFamily="18" charset="0"/>
              </a:rPr>
              <a:t>as distinct from </a:t>
            </a:r>
            <a:r>
              <a:rPr lang="en-US" sz="2400" dirty="0">
                <a:latin typeface="Times New Roman" panose="02020603050405020304" pitchFamily="18" charset="0"/>
                <a:ea typeface="Tahoma" panose="020B0604030504040204" pitchFamily="34" charset="0"/>
                <a:cs typeface="Times New Roman" panose="02020603050405020304" pitchFamily="18" charset="0"/>
              </a:rPr>
              <a:t>homeworkers </a:t>
            </a:r>
          </a:p>
          <a:p>
            <a:pPr marL="0" indent="0">
              <a:buNone/>
            </a:pPr>
            <a:r>
              <a:rPr lang="en-US" sz="24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1321370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b="1" dirty="0" smtClean="0">
                <a:latin typeface="Times New Roman" panose="02020603050405020304" pitchFamily="18" charset="0"/>
                <a:cs typeface="Times New Roman" panose="02020603050405020304" pitchFamily="18" charset="0"/>
              </a:rPr>
              <a:t>STREET VENDORS AND MARKET TRADERS</a:t>
            </a:r>
            <a:endParaRPr lang="en-US" b="1" dirty="0"/>
          </a:p>
        </p:txBody>
      </p:sp>
      <p:sp>
        <p:nvSpPr>
          <p:cNvPr id="3" name="Content Placeholder 2"/>
          <p:cNvSpPr>
            <a:spLocks noGrp="1"/>
          </p:cNvSpPr>
          <p:nvPr>
            <p:ph sz="quarter" idx="1"/>
          </p:nvPr>
        </p:nvSpPr>
        <p:spPr/>
        <p:txBody>
          <a:bodyPr>
            <a:normAutofit/>
          </a:bodyPr>
          <a:lstStyle/>
          <a:p>
            <a:r>
              <a:rPr lang="en-US" sz="2400" b="1" dirty="0" smtClean="0">
                <a:latin typeface="Times New Roman" panose="02020603050405020304" pitchFamily="18" charset="0"/>
                <a:cs typeface="Times New Roman" panose="02020603050405020304" pitchFamily="18" charset="0"/>
              </a:rPr>
              <a:t>Street </a:t>
            </a:r>
            <a:r>
              <a:rPr lang="en-US" sz="2400" b="1" dirty="0">
                <a:latin typeface="Times New Roman" panose="02020603050405020304" pitchFamily="18" charset="0"/>
                <a:cs typeface="Times New Roman" panose="02020603050405020304" pitchFamily="18" charset="0"/>
              </a:rPr>
              <a:t>vendor </a:t>
            </a:r>
            <a:r>
              <a:rPr lang="en-US" sz="2400" b="1" dirty="0" smtClean="0">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those who sell </a:t>
            </a:r>
            <a:r>
              <a:rPr lang="en-US" sz="2400" b="1" dirty="0">
                <a:latin typeface="Times New Roman" panose="02020603050405020304" pitchFamily="18" charset="0"/>
                <a:cs typeface="Times New Roman" panose="02020603050405020304" pitchFamily="18" charset="0"/>
              </a:rPr>
              <a:t>goods </a:t>
            </a:r>
            <a:r>
              <a:rPr lang="en-US" sz="2400" dirty="0">
                <a:latin typeface="Times New Roman" panose="02020603050405020304" pitchFamily="18" charset="0"/>
                <a:cs typeface="Times New Roman" panose="02020603050405020304" pitchFamily="18" charset="0"/>
              </a:rPr>
              <a:t>in public spaces other than a store, </a:t>
            </a:r>
            <a:r>
              <a:rPr lang="en-US" sz="2400" dirty="0" smtClean="0">
                <a:latin typeface="Times New Roman" panose="02020603050405020304" pitchFamily="18" charset="0"/>
                <a:cs typeface="Times New Roman" panose="02020603050405020304" pitchFamily="18" charset="0"/>
              </a:rPr>
              <a:t>and  </a:t>
            </a:r>
            <a:r>
              <a:rPr lang="en-US" sz="2400" dirty="0">
                <a:latin typeface="Times New Roman" panose="02020603050405020304" pitchFamily="18" charset="0"/>
                <a:cs typeface="Times New Roman" panose="02020603050405020304" pitchFamily="18" charset="0"/>
              </a:rPr>
              <a:t>those who sell </a:t>
            </a:r>
            <a:r>
              <a:rPr lang="en-US" sz="2400" b="1" dirty="0">
                <a:latin typeface="Times New Roman" panose="02020603050405020304" pitchFamily="18" charset="0"/>
                <a:cs typeface="Times New Roman" panose="02020603050405020304" pitchFamily="18" charset="0"/>
              </a:rPr>
              <a:t>services </a:t>
            </a:r>
            <a:r>
              <a:rPr lang="en-US" sz="2400" dirty="0">
                <a:latin typeface="Times New Roman" panose="02020603050405020304" pitchFamily="18" charset="0"/>
                <a:cs typeface="Times New Roman" panose="02020603050405020304" pitchFamily="18" charset="0"/>
              </a:rPr>
              <a:t>in public spaces, such as: hairdressers or barbers; shoe shiners and </a:t>
            </a:r>
            <a:r>
              <a:rPr lang="en-US" sz="2400" dirty="0" smtClean="0">
                <a:latin typeface="Times New Roman" panose="02020603050405020304" pitchFamily="18" charset="0"/>
                <a:cs typeface="Times New Roman" panose="02020603050405020304" pitchFamily="18" charset="0"/>
              </a:rPr>
              <a:t>repairers; </a:t>
            </a:r>
            <a:r>
              <a:rPr lang="en-US" sz="2400" dirty="0">
                <a:latin typeface="Times New Roman" panose="02020603050405020304" pitchFamily="18" charset="0"/>
                <a:cs typeface="Times New Roman" panose="02020603050405020304" pitchFamily="18" charset="0"/>
              </a:rPr>
              <a:t>and bicycle, </a:t>
            </a:r>
            <a:r>
              <a:rPr lang="en-US" sz="2400" dirty="0" smtClean="0">
                <a:latin typeface="Times New Roman" panose="02020603050405020304" pitchFamily="18" charset="0"/>
                <a:cs typeface="Times New Roman" panose="02020603050405020304" pitchFamily="18" charset="0"/>
              </a:rPr>
              <a:t>motorcycle</a:t>
            </a:r>
            <a:r>
              <a:rPr lang="en-US" sz="2400" dirty="0">
                <a:latin typeface="Times New Roman" panose="02020603050405020304" pitchFamily="18" charset="0"/>
                <a:cs typeface="Times New Roman" panose="02020603050405020304" pitchFamily="18" charset="0"/>
              </a:rPr>
              <a:t>, car, or truck </a:t>
            </a:r>
            <a:r>
              <a:rPr lang="en-US" sz="2400" dirty="0" smtClean="0">
                <a:latin typeface="Times New Roman" panose="02020603050405020304" pitchFamily="18" charset="0"/>
                <a:cs typeface="Times New Roman" panose="02020603050405020304" pitchFamily="18" charset="0"/>
              </a:rPr>
              <a:t>mechanics. </a:t>
            </a:r>
          </a:p>
          <a:p>
            <a:pPr marL="0" indent="0">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Street</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interpreted </a:t>
            </a:r>
            <a:r>
              <a:rPr lang="en-US" sz="2400" dirty="0" smtClean="0">
                <a:latin typeface="Times New Roman" panose="02020603050405020304" pitchFamily="18" charset="0"/>
                <a:cs typeface="Times New Roman" panose="02020603050405020304" pitchFamily="18" charset="0"/>
              </a:rPr>
              <a:t>broadly </a:t>
            </a:r>
            <a:r>
              <a:rPr lang="en-US" sz="2400" dirty="0">
                <a:latin typeface="Times New Roman" panose="02020603050405020304" pitchFamily="18" charset="0"/>
                <a:cs typeface="Times New Roman" panose="02020603050405020304" pitchFamily="18" charset="0"/>
              </a:rPr>
              <a:t>to include vendors who sell in </a:t>
            </a:r>
            <a:r>
              <a:rPr lang="en-US" sz="2400" dirty="0" smtClean="0">
                <a:latin typeface="Times New Roman" panose="02020603050405020304" pitchFamily="18" charset="0"/>
                <a:cs typeface="Times New Roman" panose="02020603050405020304" pitchFamily="18" charset="0"/>
              </a:rPr>
              <a:t>        </a:t>
            </a:r>
          </a:p>
          <a:p>
            <a:pPr marL="0" indent="0">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non-private </a:t>
            </a:r>
            <a:r>
              <a:rPr lang="en-US" sz="2400" dirty="0">
                <a:latin typeface="Times New Roman" panose="02020603050405020304" pitchFamily="18" charset="0"/>
                <a:cs typeface="Times New Roman" panose="02020603050405020304" pitchFamily="18" charset="0"/>
              </a:rPr>
              <a:t>spaces, including sidewalks, parks, alleyways </a:t>
            </a:r>
            <a:endParaRPr lang="en-US" sz="2400" dirty="0" smtClean="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and  other </a:t>
            </a:r>
            <a:r>
              <a:rPr lang="en-US" sz="2400" dirty="0">
                <a:latin typeface="Times New Roman" panose="02020603050405020304" pitchFamily="18" charset="0"/>
                <a:cs typeface="Times New Roman" panose="02020603050405020304" pitchFamily="18" charset="0"/>
              </a:rPr>
              <a:t>open-air locations; around construction sites, </a:t>
            </a:r>
            <a:endParaRPr lang="en-US" sz="2400" dirty="0" smtClean="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sports stadiums, transport </a:t>
            </a:r>
            <a:r>
              <a:rPr lang="en-US" sz="2400" dirty="0">
                <a:latin typeface="Times New Roman" panose="02020603050405020304" pitchFamily="18" charset="0"/>
                <a:cs typeface="Times New Roman" panose="02020603050405020304" pitchFamily="18" charset="0"/>
              </a:rPr>
              <a:t>junctions; and on public </a:t>
            </a:r>
            <a:r>
              <a:rPr lang="en-US" sz="2400" dirty="0" smtClean="0">
                <a:latin typeface="Times New Roman" panose="02020603050405020304" pitchFamily="18" charset="0"/>
                <a:cs typeface="Times New Roman" panose="02020603050405020304" pitchFamily="18" charset="0"/>
              </a:rPr>
              <a:t>transport</a:t>
            </a:r>
          </a:p>
          <a:p>
            <a:r>
              <a:rPr lang="en-US" sz="2400" b="1" dirty="0" smtClean="0">
                <a:latin typeface="Times New Roman" panose="02020603050405020304" pitchFamily="18" charset="0"/>
                <a:cs typeface="Times New Roman" panose="02020603050405020304" pitchFamily="18" charset="0"/>
              </a:rPr>
              <a:t>Market </a:t>
            </a:r>
            <a:r>
              <a:rPr lang="en-US" sz="2400" b="1" dirty="0">
                <a:latin typeface="Times New Roman" panose="02020603050405020304" pitchFamily="18" charset="0"/>
                <a:cs typeface="Times New Roman" panose="02020603050405020304" pitchFamily="18" charset="0"/>
              </a:rPr>
              <a:t>traders </a:t>
            </a:r>
            <a:r>
              <a:rPr lang="en-US" sz="2400" dirty="0">
                <a:latin typeface="Times New Roman" panose="02020603050405020304" pitchFamily="18" charset="0"/>
                <a:cs typeface="Times New Roman" panose="02020603050405020304" pitchFamily="18" charset="0"/>
              </a:rPr>
              <a:t>are those who sell goods or provide services in built markets on publicly or privately owned land </a:t>
            </a:r>
          </a:p>
        </p:txBody>
      </p:sp>
    </p:spTree>
    <p:extLst>
      <p:ext uri="{BB962C8B-B14F-4D97-AF65-F5344CB8AC3E}">
        <p14:creationId xmlns:p14="http://schemas.microsoft.com/office/powerpoint/2010/main" val="15277004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latin typeface="Times New Roman" panose="02020603050405020304" pitchFamily="18" charset="0"/>
                <a:cs typeface="Times New Roman" panose="02020603050405020304" pitchFamily="18" charset="0"/>
              </a:rPr>
              <a:t>STREET VENDORS AND MARKET TRADERS-Compilation methods</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p:txBody>
          <a:bodyPr/>
          <a:lstStyle/>
          <a:p>
            <a:pPr algn="just">
              <a:buFont typeface="Wingdings" panose="05000000000000000000" pitchFamily="2" charset="2"/>
              <a:buChar char="q"/>
            </a:pPr>
            <a:r>
              <a:rPr lang="en-US" sz="2800" dirty="0">
                <a:latin typeface="Times New Roman" panose="02020603050405020304" pitchFamily="18" charset="0"/>
                <a:ea typeface="Tahoma" panose="020B0604030504040204" pitchFamily="34" charset="0"/>
                <a:cs typeface="Times New Roman" panose="02020603050405020304" pitchFamily="18" charset="0"/>
              </a:rPr>
              <a:t>Persons vending </a:t>
            </a:r>
            <a:r>
              <a:rPr lang="en-US" sz="2800" b="1" dirty="0">
                <a:latin typeface="Times New Roman" panose="02020603050405020304" pitchFamily="18" charset="0"/>
                <a:ea typeface="Tahoma" panose="020B0604030504040204" pitchFamily="34" charset="0"/>
                <a:cs typeface="Times New Roman" panose="02020603050405020304" pitchFamily="18" charset="0"/>
              </a:rPr>
              <a:t>goods </a:t>
            </a:r>
            <a:r>
              <a:rPr lang="en-US" sz="2800" dirty="0">
                <a:latin typeface="Times New Roman" panose="02020603050405020304" pitchFamily="18" charset="0"/>
                <a:ea typeface="Tahoma" panose="020B0604030504040204" pitchFamily="34" charset="0"/>
                <a:cs typeface="Times New Roman" panose="02020603050405020304" pitchFamily="18" charset="0"/>
              </a:rPr>
              <a:t>at public places are usually identified by their </a:t>
            </a:r>
            <a:r>
              <a:rPr lang="en-US" sz="2800" b="1" dirty="0">
                <a:latin typeface="Times New Roman" panose="02020603050405020304" pitchFamily="18" charset="0"/>
                <a:ea typeface="Tahoma" panose="020B0604030504040204" pitchFamily="34" charset="0"/>
                <a:cs typeface="Times New Roman" panose="02020603050405020304" pitchFamily="18" charset="0"/>
              </a:rPr>
              <a:t>occupational classification </a:t>
            </a:r>
            <a:endParaRPr lang="en-US" sz="2800" b="1" dirty="0" smtClean="0">
              <a:latin typeface="Times New Roman" panose="02020603050405020304" pitchFamily="18" charset="0"/>
              <a:ea typeface="Tahoma" panose="020B0604030504040204" pitchFamily="34" charset="0"/>
              <a:cs typeface="Times New Roman" panose="02020603050405020304" pitchFamily="18" charset="0"/>
            </a:endParaRPr>
          </a:p>
          <a:p>
            <a:pPr algn="just"/>
            <a:endParaRPr lang="en-US" sz="2800" dirty="0">
              <a:latin typeface="Times New Roman" panose="02020603050405020304" pitchFamily="18" charset="0"/>
              <a:ea typeface="Tahoma" panose="020B0604030504040204" pitchFamily="34" charset="0"/>
              <a:cs typeface="Times New Roman" panose="02020603050405020304" pitchFamily="18" charset="0"/>
            </a:endParaRPr>
          </a:p>
          <a:p>
            <a:pPr algn="just"/>
            <a:r>
              <a:rPr lang="en-US" sz="2800" dirty="0">
                <a:latin typeface="Times New Roman" panose="02020603050405020304" pitchFamily="18" charset="0"/>
                <a:ea typeface="Tahoma" panose="020B0604030504040204" pitchFamily="34" charset="0"/>
                <a:cs typeface="Times New Roman" panose="02020603050405020304" pitchFamily="18" charset="0"/>
              </a:rPr>
              <a:t>Persons selling </a:t>
            </a:r>
            <a:r>
              <a:rPr lang="en-US" sz="2800" b="1" dirty="0">
                <a:latin typeface="Times New Roman" panose="02020603050405020304" pitchFamily="18" charset="0"/>
                <a:ea typeface="Tahoma" panose="020B0604030504040204" pitchFamily="34" charset="0"/>
                <a:cs typeface="Times New Roman" panose="02020603050405020304" pitchFamily="18" charset="0"/>
              </a:rPr>
              <a:t>services</a:t>
            </a:r>
            <a:r>
              <a:rPr lang="en-US" sz="2800" dirty="0">
                <a:latin typeface="Times New Roman" panose="02020603050405020304" pitchFamily="18" charset="0"/>
                <a:ea typeface="Tahoma" panose="020B0604030504040204" pitchFamily="34" charset="0"/>
                <a:cs typeface="Times New Roman" panose="02020603050405020304" pitchFamily="18" charset="0"/>
              </a:rPr>
              <a:t> in public places can be identified by using </a:t>
            </a:r>
            <a:r>
              <a:rPr lang="en-US" sz="2800" b="1" dirty="0">
                <a:latin typeface="Times New Roman" panose="02020603050405020304" pitchFamily="18" charset="0"/>
                <a:ea typeface="Tahoma" panose="020B0604030504040204" pitchFamily="34" charset="0"/>
                <a:cs typeface="Times New Roman" panose="02020603050405020304" pitchFamily="18" charset="0"/>
              </a:rPr>
              <a:t>occupational classification </a:t>
            </a:r>
            <a:r>
              <a:rPr lang="en-US" sz="2800" dirty="0">
                <a:latin typeface="Times New Roman" panose="02020603050405020304" pitchFamily="18" charset="0"/>
                <a:ea typeface="Tahoma" panose="020B0604030504040204" pitchFamily="34" charset="0"/>
                <a:cs typeface="Times New Roman" panose="02020603050405020304" pitchFamily="18" charset="0"/>
              </a:rPr>
              <a:t>or </a:t>
            </a:r>
            <a:r>
              <a:rPr lang="en-US" sz="2800" b="1" dirty="0">
                <a:latin typeface="Times New Roman" panose="02020603050405020304" pitchFamily="18" charset="0"/>
                <a:ea typeface="Tahoma" panose="020B0604030504040204" pitchFamily="34" charset="0"/>
                <a:cs typeface="Times New Roman" panose="02020603050405020304" pitchFamily="18" charset="0"/>
              </a:rPr>
              <a:t>industrial </a:t>
            </a:r>
            <a:r>
              <a:rPr lang="en-US" sz="2800" b="1" dirty="0" smtClean="0">
                <a:latin typeface="Times New Roman" panose="02020603050405020304" pitchFamily="18" charset="0"/>
                <a:ea typeface="Tahoma" panose="020B0604030504040204" pitchFamily="34" charset="0"/>
                <a:cs typeface="Times New Roman" panose="02020603050405020304" pitchFamily="18" charset="0"/>
              </a:rPr>
              <a:t>classification </a:t>
            </a:r>
            <a:r>
              <a:rPr lang="en-US" sz="2800" dirty="0" smtClean="0">
                <a:latin typeface="Times New Roman" panose="02020603050405020304" pitchFamily="18" charset="0"/>
                <a:ea typeface="Tahoma" panose="020B0604030504040204" pitchFamily="34" charset="0"/>
                <a:cs typeface="Times New Roman" panose="02020603050405020304" pitchFamily="18" charset="0"/>
              </a:rPr>
              <a:t>combined </a:t>
            </a:r>
            <a:r>
              <a:rPr lang="en-US" sz="2800" dirty="0">
                <a:latin typeface="Times New Roman" panose="02020603050405020304" pitchFamily="18" charset="0"/>
                <a:ea typeface="Tahoma" panose="020B0604030504040204" pitchFamily="34" charset="0"/>
                <a:cs typeface="Times New Roman" panose="02020603050405020304" pitchFamily="18" charset="0"/>
              </a:rPr>
              <a:t>with place of work </a:t>
            </a:r>
          </a:p>
          <a:p>
            <a:r>
              <a:rPr lang="en-US" dirty="0" smtClean="0">
                <a:latin typeface="Times New Roman" panose="02020603050405020304" pitchFamily="18" charset="0"/>
                <a:cs typeface="Times New Roman" panose="02020603050405020304" pitchFamily="18" charset="0"/>
              </a:rPr>
              <a:t>Use of either classification usually would need to be combined with place of work codes </a:t>
            </a:r>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4461455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WASTE  PICKERS</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p:txBody>
          <a:bodyPr>
            <a:normAutofit lnSpcReduction="10000"/>
          </a:bodyPr>
          <a:lstStyle/>
          <a:p>
            <a:endParaRPr lang="en-US" dirty="0"/>
          </a:p>
          <a:p>
            <a:pPr algn="just">
              <a:buFont typeface="Wingdings" panose="05000000000000000000" pitchFamily="2" charset="2"/>
              <a:buChar char="q"/>
            </a:pPr>
            <a:r>
              <a:rPr lang="en-US" dirty="0" smtClean="0">
                <a:latin typeface="Times New Roman" panose="02020603050405020304" pitchFamily="18" charset="0"/>
                <a:cs typeface="Times New Roman" panose="02020603050405020304" pitchFamily="18" charset="0"/>
              </a:rPr>
              <a:t>Waste pickers - those </a:t>
            </a:r>
            <a:r>
              <a:rPr lang="en-US" dirty="0">
                <a:latin typeface="Times New Roman" panose="02020603050405020304" pitchFamily="18" charset="0"/>
                <a:cs typeface="Times New Roman" panose="02020603050405020304" pitchFamily="18" charset="0"/>
              </a:rPr>
              <a:t>who do the primary collecting and sorting of </a:t>
            </a:r>
            <a:r>
              <a:rPr lang="en-US" dirty="0" smtClean="0">
                <a:latin typeface="Times New Roman" panose="02020603050405020304" pitchFamily="18" charset="0"/>
                <a:cs typeface="Times New Roman" panose="02020603050405020304" pitchFamily="18" charset="0"/>
              </a:rPr>
              <a:t>waste.  </a:t>
            </a:r>
            <a:r>
              <a:rPr lang="en-US" sz="2800" dirty="0" smtClean="0">
                <a:latin typeface="Times New Roman" panose="02020603050405020304" pitchFamily="18" charset="0"/>
                <a:ea typeface="Tahoma" panose="020B0604030504040204" pitchFamily="34" charset="0"/>
                <a:cs typeface="Times New Roman" panose="02020603050405020304" pitchFamily="18" charset="0"/>
              </a:rPr>
              <a:t>Waste pickers extract and reclaim re-usable and recyclable materials from mixed types of waste that others have cast aside </a:t>
            </a:r>
          </a:p>
          <a:p>
            <a:pPr algn="just">
              <a:buFont typeface="Wingdings" panose="05000000000000000000" pitchFamily="2" charset="2"/>
              <a:buChar char="q"/>
            </a:pPr>
            <a:r>
              <a:rPr lang="en-US" sz="2800" dirty="0" smtClean="0">
                <a:latin typeface="Times New Roman" panose="02020603050405020304" pitchFamily="18" charset="0"/>
                <a:ea typeface="Tahoma" panose="020B0604030504040204" pitchFamily="34" charset="0"/>
                <a:cs typeface="Times New Roman" panose="02020603050405020304" pitchFamily="18" charset="0"/>
              </a:rPr>
              <a:t>Most countries do not have a specific code for identifying ‘waste pickers’ either in their occupation or industry classification</a:t>
            </a:r>
          </a:p>
          <a:p>
            <a:pPr algn="just">
              <a:buFont typeface="Wingdings" panose="05000000000000000000" pitchFamily="2" charset="2"/>
              <a:buChar char="q"/>
            </a:pPr>
            <a:r>
              <a:rPr lang="en-US" sz="2800" dirty="0" smtClean="0">
                <a:latin typeface="Times New Roman" panose="02020603050405020304" pitchFamily="18" charset="0"/>
                <a:ea typeface="Tahoma" panose="020B0604030504040204" pitchFamily="34" charset="0"/>
                <a:cs typeface="Times New Roman" panose="02020603050405020304" pitchFamily="18" charset="0"/>
              </a:rPr>
              <a:t>The nearest industry or occupation codes relate to garbage collection, transportation and disposal </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981595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DOMESTIC WORKERS </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p:txBody>
          <a:bodyPr>
            <a:normAutofit fontScale="70000" lnSpcReduction="20000"/>
          </a:bodyPr>
          <a:lstStyle/>
          <a:p>
            <a:pPr>
              <a:buFont typeface="Wingdings" panose="05000000000000000000" pitchFamily="2" charset="2"/>
              <a:buChar char="q"/>
            </a:pPr>
            <a:r>
              <a:rPr lang="en-US" sz="2800" dirty="0">
                <a:latin typeface="Times New Roman" panose="02020603050405020304" pitchFamily="18" charset="0"/>
                <a:ea typeface="Tahoma" panose="020B0604030504040204" pitchFamily="34" charset="0"/>
                <a:cs typeface="Times New Roman" panose="02020603050405020304" pitchFamily="18" charset="0"/>
              </a:rPr>
              <a:t>Domestic workers are unique as </a:t>
            </a:r>
            <a:r>
              <a:rPr lang="en-US" sz="2800" dirty="0" smtClean="0">
                <a:latin typeface="Times New Roman" panose="02020603050405020304" pitchFamily="18" charset="0"/>
                <a:ea typeface="Tahoma" panose="020B0604030504040204" pitchFamily="34" charset="0"/>
                <a:cs typeface="Times New Roman" panose="02020603050405020304" pitchFamily="18" charset="0"/>
              </a:rPr>
              <a:t>many </a:t>
            </a:r>
            <a:r>
              <a:rPr lang="en-US" sz="2800" dirty="0">
                <a:latin typeface="Times New Roman" panose="02020603050405020304" pitchFamily="18" charset="0"/>
                <a:ea typeface="Tahoma" panose="020B0604030504040204" pitchFamily="34" charset="0"/>
                <a:cs typeface="Times New Roman" panose="02020603050405020304" pitchFamily="18" charset="0"/>
              </a:rPr>
              <a:t>are neither employed by an enterprise nor self-employed </a:t>
            </a:r>
            <a:r>
              <a:rPr lang="en-US" sz="2800" dirty="0" smtClean="0">
                <a:latin typeface="Times New Roman" panose="02020603050405020304" pitchFamily="18" charset="0"/>
                <a:ea typeface="Tahoma" panose="020B0604030504040204" pitchFamily="34" charset="0"/>
                <a:cs typeface="Times New Roman" panose="02020603050405020304" pitchFamily="18" charset="0"/>
              </a:rPr>
              <a:t> but by households but there are different types of domestic workers:  </a:t>
            </a:r>
          </a:p>
          <a:p>
            <a:pPr marL="0" indent="0">
              <a:buNone/>
            </a:pPr>
            <a:r>
              <a:rPr lang="en-US" sz="2800" dirty="0" smtClean="0">
                <a:latin typeface="Times New Roman" panose="02020603050405020304" pitchFamily="18" charset="0"/>
                <a:ea typeface="Tahoma" panose="020B0604030504040204" pitchFamily="34" charset="0"/>
                <a:cs typeface="Times New Roman" panose="02020603050405020304" pitchFamily="18" charset="0"/>
              </a:rPr>
              <a:t>    - live-in domestic employee</a:t>
            </a:r>
          </a:p>
          <a:p>
            <a:pPr marL="0" indent="0">
              <a:buNone/>
            </a:pPr>
            <a:r>
              <a:rPr lang="en-US" sz="2800" dirty="0" smtClean="0">
                <a:latin typeface="Times New Roman" panose="02020603050405020304" pitchFamily="18" charset="0"/>
                <a:ea typeface="Tahoma" panose="020B0604030504040204" pitchFamily="34" charset="0"/>
                <a:cs typeface="Times New Roman" panose="02020603050405020304" pitchFamily="18" charset="0"/>
              </a:rPr>
              <a:t>    - domestic employee of a household residing elsewhere</a:t>
            </a:r>
          </a:p>
          <a:p>
            <a:pPr marL="0" indent="0">
              <a:buNone/>
            </a:pPr>
            <a:r>
              <a:rPr lang="en-US" sz="2800" dirty="0">
                <a:latin typeface="Times New Roman" panose="02020603050405020304" pitchFamily="18" charset="0"/>
                <a:ea typeface="Tahoma" panose="020B0604030504040204" pitchFamily="34" charset="0"/>
                <a:cs typeface="Times New Roman" panose="02020603050405020304" pitchFamily="18" charset="0"/>
              </a:rPr>
              <a:t> </a:t>
            </a:r>
            <a:r>
              <a:rPr lang="en-US" sz="2800" dirty="0" smtClean="0">
                <a:latin typeface="Times New Roman" panose="02020603050405020304" pitchFamily="18" charset="0"/>
                <a:ea typeface="Tahoma" panose="020B0604030504040204" pitchFamily="34" charset="0"/>
                <a:cs typeface="Times New Roman" panose="02020603050405020304" pitchFamily="18" charset="0"/>
              </a:rPr>
              <a:t>   - domestic worker employed by an agency</a:t>
            </a:r>
          </a:p>
          <a:p>
            <a:pPr marL="0" indent="0">
              <a:buNone/>
            </a:pPr>
            <a:r>
              <a:rPr lang="en-US" sz="2800" dirty="0">
                <a:latin typeface="Times New Roman" panose="02020603050405020304" pitchFamily="18" charset="0"/>
                <a:ea typeface="Tahoma" panose="020B0604030504040204" pitchFamily="34" charset="0"/>
                <a:cs typeface="Times New Roman" panose="02020603050405020304" pitchFamily="18" charset="0"/>
              </a:rPr>
              <a:t> </a:t>
            </a:r>
            <a:r>
              <a:rPr lang="en-US" sz="2800" dirty="0" smtClean="0">
                <a:latin typeface="Times New Roman" panose="02020603050405020304" pitchFamily="18" charset="0"/>
                <a:ea typeface="Tahoma" panose="020B0604030504040204" pitchFamily="34" charset="0"/>
                <a:cs typeface="Times New Roman" panose="02020603050405020304" pitchFamily="18" charset="0"/>
              </a:rPr>
              <a:t>   - self-employed domestic service provider e.g. taking in laundry</a:t>
            </a:r>
          </a:p>
          <a:p>
            <a:pPr marL="0" indent="0">
              <a:buNone/>
            </a:pPr>
            <a:endParaRPr lang="en-US" sz="2800" dirty="0" smtClean="0">
              <a:latin typeface="Times New Roman" panose="02020603050405020304" pitchFamily="18" charset="0"/>
              <a:ea typeface="Tahoma" panose="020B0604030504040204" pitchFamily="34" charset="0"/>
              <a:cs typeface="Times New Roman" panose="02020603050405020304" pitchFamily="18" charset="0"/>
            </a:endParaRPr>
          </a:p>
          <a:p>
            <a:pPr>
              <a:buFont typeface="Wingdings" panose="05000000000000000000" pitchFamily="2" charset="2"/>
              <a:buChar char="q"/>
            </a:pPr>
            <a:r>
              <a:rPr lang="en-US" sz="2800" dirty="0" smtClean="0">
                <a:latin typeface="Times New Roman" panose="02020603050405020304" pitchFamily="18" charset="0"/>
                <a:ea typeface="Tahoma" panose="020B0604030504040204" pitchFamily="34" charset="0"/>
                <a:cs typeface="Times New Roman" panose="02020603050405020304" pitchFamily="18" charset="0"/>
              </a:rPr>
              <a:t>Of the 4 categories of informal workers considered here, domestic workers are the only one routinely identified in national statistics—still they are often under-enumerated and misclassified </a:t>
            </a:r>
          </a:p>
          <a:p>
            <a:pPr marL="0" indent="0">
              <a:buNone/>
            </a:pPr>
            <a:endParaRPr lang="en-US" sz="2800" dirty="0" smtClean="0">
              <a:latin typeface="Times New Roman" panose="02020603050405020304" pitchFamily="18" charset="0"/>
              <a:ea typeface="Tahoma" panose="020B0604030504040204" pitchFamily="34" charset="0"/>
              <a:cs typeface="Times New Roman" panose="02020603050405020304" pitchFamily="18" charset="0"/>
            </a:endParaRPr>
          </a:p>
          <a:p>
            <a:pPr>
              <a:buFont typeface="Wingdings" panose="05000000000000000000" pitchFamily="2" charset="2"/>
              <a:buChar char="q"/>
            </a:pPr>
            <a:r>
              <a:rPr lang="en-US" sz="2800" dirty="0" smtClean="0">
                <a:latin typeface="Times New Roman" panose="02020603050405020304" pitchFamily="18" charset="0"/>
                <a:ea typeface="Tahoma" panose="020B0604030504040204" pitchFamily="34" charset="0"/>
                <a:cs typeface="Times New Roman" panose="02020603050405020304" pitchFamily="18" charset="0"/>
              </a:rPr>
              <a:t>They </a:t>
            </a:r>
            <a:r>
              <a:rPr lang="en-US" sz="2800" dirty="0">
                <a:latin typeface="Times New Roman" panose="02020603050405020304" pitchFamily="18" charset="0"/>
                <a:ea typeface="Tahoma" panose="020B0604030504040204" pitchFamily="34" charset="0"/>
                <a:cs typeface="Times New Roman" panose="02020603050405020304" pitchFamily="18" charset="0"/>
              </a:rPr>
              <a:t>can be identified by using a combination of national occupational codes, place of work and informal work status </a:t>
            </a:r>
            <a:endParaRPr lang="en-US" sz="2800" dirty="0" smtClean="0">
              <a:latin typeface="Times New Roman" panose="02020603050405020304" pitchFamily="18" charset="0"/>
              <a:ea typeface="Tahoma" panose="020B060403050404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4791975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latin typeface="Times New Roman" panose="02020603050405020304" pitchFamily="18" charset="0"/>
                <a:cs typeface="Times New Roman" panose="02020603050405020304" pitchFamily="18" charset="0"/>
              </a:rPr>
              <a:t>DEMAND FOR STATISTICS BY WORKER GROUPS AND WIEGO PUBLICATIONS </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p:txBody>
          <a:bodyPr>
            <a:normAutofit/>
          </a:bodyPr>
          <a:lstStyle/>
          <a:p>
            <a:pPr marL="0" indent="0">
              <a:buNone/>
            </a:pPr>
            <a:r>
              <a:rPr lang="en-US" sz="2400" dirty="0" smtClean="0">
                <a:latin typeface="Times New Roman" panose="02020603050405020304" pitchFamily="18" charset="0"/>
                <a:cs typeface="Times New Roman" panose="02020603050405020304" pitchFamily="18" charset="0"/>
              </a:rPr>
              <a:t>International Domestic Worker Network  (IDWN), the Self-Employed Women’s Association (SEWA) Waste-picker groups –request statistics in accessible formats </a:t>
            </a:r>
          </a:p>
          <a:p>
            <a:endParaRPr lang="en-US" sz="2400" dirty="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International </a:t>
            </a:r>
            <a:r>
              <a:rPr lang="en-US" sz="2000" dirty="0" err="1">
                <a:latin typeface="Times New Roman" panose="02020603050405020304" pitchFamily="18" charset="0"/>
                <a:cs typeface="Times New Roman" panose="02020603050405020304" pitchFamily="18" charset="0"/>
              </a:rPr>
              <a:t>Labour</a:t>
            </a:r>
            <a:r>
              <a:rPr lang="en-US" sz="2000" dirty="0">
                <a:latin typeface="Times New Roman" panose="02020603050405020304" pitchFamily="18" charset="0"/>
                <a:cs typeface="Times New Roman" panose="02020603050405020304" pitchFamily="18" charset="0"/>
              </a:rPr>
              <a:t> Organization and WIEGO. </a:t>
            </a:r>
            <a:r>
              <a:rPr lang="en-US" sz="2000" dirty="0" smtClean="0">
                <a:latin typeface="Times New Roman" panose="02020603050405020304" pitchFamily="18" charset="0"/>
                <a:cs typeface="Times New Roman" panose="02020603050405020304" pitchFamily="18" charset="0"/>
              </a:rPr>
              <a:t>2013. </a:t>
            </a:r>
            <a:r>
              <a:rPr lang="en-US" sz="2000" dirty="0">
                <a:latin typeface="Times New Roman" panose="02020603050405020304" pitchFamily="18" charset="0"/>
                <a:cs typeface="Times New Roman" panose="02020603050405020304" pitchFamily="18" charset="0"/>
              </a:rPr>
              <a:t> </a:t>
            </a:r>
            <a:r>
              <a:rPr lang="en-US" sz="2000" b="1" i="1" dirty="0">
                <a:latin typeface="Times New Roman" panose="02020603050405020304" pitchFamily="18" charset="0"/>
                <a:cs typeface="Times New Roman" panose="02020603050405020304" pitchFamily="18" charset="0"/>
              </a:rPr>
              <a:t>Women and Men in the Informal Economy: A Statistical Picture</a:t>
            </a:r>
            <a:r>
              <a:rPr lang="en-US" sz="2000" i="1" dirty="0">
                <a:latin typeface="Times New Roman" panose="02020603050405020304" pitchFamily="18" charset="0"/>
                <a:cs typeface="Times New Roman" panose="02020603050405020304" pitchFamily="18" charset="0"/>
              </a:rPr>
              <a:t>, 2nd Edition</a:t>
            </a: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ILO </a:t>
            </a:r>
            <a:r>
              <a:rPr lang="en-US" sz="2000" dirty="0" err="1" smtClean="0">
                <a:latin typeface="Times New Roman" panose="02020603050405020304" pitchFamily="18" charset="0"/>
                <a:cs typeface="Times New Roman" panose="02020603050405020304" pitchFamily="18" charset="0"/>
              </a:rPr>
              <a:t>ch.</a:t>
            </a:r>
            <a:r>
              <a:rPr lang="en-US" sz="2000" dirty="0" smtClean="0">
                <a:latin typeface="Times New Roman" panose="02020603050405020304" pitchFamily="18" charset="0"/>
                <a:cs typeface="Times New Roman" panose="02020603050405020304" pitchFamily="18" charset="0"/>
              </a:rPr>
              <a:t> 4.  </a:t>
            </a:r>
          </a:p>
          <a:p>
            <a:r>
              <a:rPr lang="en-US" sz="2000" dirty="0" err="1" smtClean="0">
                <a:latin typeface="Times New Roman" panose="02020603050405020304" pitchFamily="18" charset="0"/>
                <a:cs typeface="Times New Roman" panose="02020603050405020304" pitchFamily="18" charset="0"/>
              </a:rPr>
              <a:t>Tokman</a:t>
            </a:r>
            <a:r>
              <a:rPr lang="en-US" sz="2000" dirty="0">
                <a:latin typeface="Times New Roman" panose="02020603050405020304" pitchFamily="18" charset="0"/>
                <a:cs typeface="Times New Roman" panose="02020603050405020304" pitchFamily="18" charset="0"/>
              </a:rPr>
              <a:t>, Victor. 2010</a:t>
            </a:r>
            <a:r>
              <a:rPr lang="en-US" sz="2000" dirty="0" smtClean="0">
                <a:latin typeface="Times New Roman" panose="02020603050405020304" pitchFamily="18" charset="0"/>
                <a:cs typeface="Times New Roman" panose="02020603050405020304" pitchFamily="18" charset="0"/>
              </a:rPr>
              <a:t>. </a:t>
            </a:r>
            <a:r>
              <a:rPr lang="en-US" sz="2000" b="1" dirty="0" smtClean="0">
                <a:latin typeface="Times New Roman" panose="02020603050405020304" pitchFamily="18" charset="0"/>
                <a:cs typeface="Times New Roman" panose="02020603050405020304" pitchFamily="18" charset="0"/>
              </a:rPr>
              <a:t>Statistics </a:t>
            </a:r>
            <a:r>
              <a:rPr lang="en-US" sz="2000" b="1" dirty="0">
                <a:latin typeface="Times New Roman" panose="02020603050405020304" pitchFamily="18" charset="0"/>
                <a:cs typeface="Times New Roman" panose="02020603050405020304" pitchFamily="18" charset="0"/>
              </a:rPr>
              <a:t>on Domestic Workers in Latin </a:t>
            </a:r>
            <a:r>
              <a:rPr lang="en-US" sz="2000" b="1" dirty="0" smtClean="0">
                <a:latin typeface="Times New Roman" panose="02020603050405020304" pitchFamily="18" charset="0"/>
                <a:cs typeface="Times New Roman" panose="02020603050405020304" pitchFamily="18" charset="0"/>
              </a:rPr>
              <a:t>America </a:t>
            </a:r>
            <a:r>
              <a:rPr lang="en-US" sz="2000" dirty="0" smtClean="0">
                <a:latin typeface="Times New Roman" panose="02020603050405020304" pitchFamily="18" charset="0"/>
                <a:cs typeface="Times New Roman" panose="02020603050405020304" pitchFamily="18" charset="0"/>
              </a:rPr>
              <a:t>WIEGO </a:t>
            </a:r>
            <a:r>
              <a:rPr lang="en-US" sz="2000" dirty="0">
                <a:latin typeface="Times New Roman" panose="02020603050405020304" pitchFamily="18" charset="0"/>
                <a:cs typeface="Times New Roman" panose="02020603050405020304" pitchFamily="18" charset="0"/>
              </a:rPr>
              <a:t>Statistical Brief No. </a:t>
            </a:r>
            <a:r>
              <a:rPr lang="en-US" sz="2000" dirty="0" smtClean="0">
                <a:latin typeface="Times New Roman" panose="02020603050405020304" pitchFamily="18" charset="0"/>
                <a:cs typeface="Times New Roman" panose="02020603050405020304" pitchFamily="18" charset="0"/>
              </a:rPr>
              <a:t>1</a:t>
            </a:r>
          </a:p>
          <a:p>
            <a:r>
              <a:rPr lang="en-US" sz="2000" dirty="0">
                <a:latin typeface="Times New Roman" panose="02020603050405020304" pitchFamily="18" charset="0"/>
                <a:cs typeface="Times New Roman" panose="02020603050405020304" pitchFamily="18" charset="0"/>
              </a:rPr>
              <a:t>Dias, Sonia. </a:t>
            </a:r>
            <a:r>
              <a:rPr lang="en-US" sz="2000" dirty="0" smtClean="0">
                <a:latin typeface="Times New Roman" panose="02020603050405020304" pitchFamily="18" charset="0"/>
                <a:cs typeface="Times New Roman" panose="02020603050405020304" pitchFamily="18" charset="0"/>
              </a:rPr>
              <a:t>2011.</a:t>
            </a:r>
            <a:r>
              <a:rPr lang="en-US" sz="2000" b="1" dirty="0" smtClean="0">
                <a:latin typeface="Times New Roman" panose="02020603050405020304" pitchFamily="18" charset="0"/>
                <a:cs typeface="Times New Roman" panose="02020603050405020304" pitchFamily="18" charset="0"/>
              </a:rPr>
              <a:t>Statistics </a:t>
            </a:r>
            <a:r>
              <a:rPr lang="en-US" sz="2000" b="1" dirty="0">
                <a:latin typeface="Times New Roman" panose="02020603050405020304" pitchFamily="18" charset="0"/>
                <a:cs typeface="Times New Roman" panose="02020603050405020304" pitchFamily="18" charset="0"/>
              </a:rPr>
              <a:t>on Waste Pickers in </a:t>
            </a:r>
            <a:r>
              <a:rPr lang="en-US" sz="2000" b="1" dirty="0" smtClean="0">
                <a:latin typeface="Times New Roman" panose="02020603050405020304" pitchFamily="18" charset="0"/>
                <a:cs typeface="Times New Roman" panose="02020603050405020304" pitchFamily="18" charset="0"/>
              </a:rPr>
              <a:t>Brazil. </a:t>
            </a:r>
            <a:r>
              <a:rPr lang="en-US" sz="2000" dirty="0" smtClean="0">
                <a:latin typeface="Times New Roman" panose="02020603050405020304" pitchFamily="18" charset="0"/>
                <a:cs typeface="Times New Roman" panose="02020603050405020304" pitchFamily="18" charset="0"/>
              </a:rPr>
              <a:t>WIEGO </a:t>
            </a:r>
            <a:r>
              <a:rPr lang="en-US" sz="2000" dirty="0">
                <a:latin typeface="Times New Roman" panose="02020603050405020304" pitchFamily="18" charset="0"/>
                <a:cs typeface="Times New Roman" panose="02020603050405020304" pitchFamily="18" charset="0"/>
              </a:rPr>
              <a:t>Statistical Brief No. </a:t>
            </a:r>
            <a:r>
              <a:rPr lang="en-US" sz="2000" dirty="0" smtClean="0">
                <a:latin typeface="Times New Roman" panose="02020603050405020304" pitchFamily="18" charset="0"/>
                <a:cs typeface="Times New Roman" panose="02020603050405020304" pitchFamily="18" charset="0"/>
              </a:rPr>
              <a:t>2</a:t>
            </a:r>
          </a:p>
        </p:txBody>
      </p:sp>
    </p:spTree>
    <p:extLst>
      <p:ext uri="{BB962C8B-B14F-4D97-AF65-F5344CB8AC3E}">
        <p14:creationId xmlns:p14="http://schemas.microsoft.com/office/powerpoint/2010/main" val="2477733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8458200" cy="1600200"/>
          </a:xfrm>
        </p:spPr>
        <p:txBody>
          <a:bodyPr>
            <a:normAutofit fontScale="90000"/>
          </a:bodyPr>
          <a:lstStyle/>
          <a:p>
            <a:r>
              <a:rPr lang="en-US" sz="2800" b="1" dirty="0" smtClean="0">
                <a:latin typeface="Times New Roman" panose="02020603050405020304" pitchFamily="18" charset="0"/>
                <a:cs typeface="Times New Roman" panose="02020603050405020304" pitchFamily="18" charset="0"/>
              </a:rPr>
              <a:t>DOMESTIC WORKERS – HOME-BASED WORKERS -  STREET VENDORS AND MARKET TRADERS – WASTE PICKERS </a:t>
            </a:r>
            <a:r>
              <a:rPr lang="en-US" sz="2800" b="1" dirty="0">
                <a:latin typeface="Times New Roman" panose="02020603050405020304" pitchFamily="18" charset="0"/>
                <a:cs typeface="Times New Roman" panose="02020603050405020304" pitchFamily="18" charset="0"/>
              </a:rPr>
              <a:t/>
            </a:r>
            <a:br>
              <a:rPr lang="en-US" sz="2800" b="1" dirty="0">
                <a:latin typeface="Times New Roman" panose="02020603050405020304" pitchFamily="18" charset="0"/>
                <a:cs typeface="Times New Roman" panose="02020603050405020304" pitchFamily="18" charset="0"/>
              </a:rPr>
            </a:br>
            <a:endParaRPr lang="en-US"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p:txBody>
          <a:bodyPr>
            <a:normAutofit/>
          </a:bodyPr>
          <a:lstStyle/>
          <a:p>
            <a:r>
              <a:rPr lang="en-US" sz="2800" dirty="0" smtClean="0">
                <a:latin typeface="Times New Roman" panose="02020603050405020304" pitchFamily="18" charset="0"/>
                <a:cs typeface="Times New Roman" panose="02020603050405020304" pitchFamily="18" charset="0"/>
              </a:rPr>
              <a:t>Characteristics</a:t>
            </a:r>
          </a:p>
          <a:p>
            <a:pPr lvl="1"/>
            <a:r>
              <a:rPr lang="en-US" sz="2500" dirty="0" smtClean="0">
                <a:latin typeface="Times New Roman" panose="02020603050405020304" pitchFamily="18" charset="0"/>
                <a:cs typeface="Times New Roman" panose="02020603050405020304" pitchFamily="18" charset="0"/>
              </a:rPr>
              <a:t>old/traditional  occupations </a:t>
            </a:r>
          </a:p>
          <a:p>
            <a:pPr lvl="1"/>
            <a:r>
              <a:rPr lang="en-US" sz="2500" dirty="0" smtClean="0">
                <a:latin typeface="Times New Roman" panose="02020603050405020304" pitchFamily="18" charset="0"/>
                <a:cs typeface="Times New Roman" panose="02020603050405020304" pitchFamily="18" charset="0"/>
              </a:rPr>
              <a:t>largely informal </a:t>
            </a:r>
          </a:p>
          <a:p>
            <a:pPr lvl="1"/>
            <a:r>
              <a:rPr lang="en-US" sz="2500" dirty="0" smtClean="0">
                <a:latin typeface="Times New Roman" panose="02020603050405020304" pitchFamily="18" charset="0"/>
                <a:cs typeface="Times New Roman" panose="02020603050405020304" pitchFamily="18" charset="0"/>
              </a:rPr>
              <a:t>employ large numbers of women</a:t>
            </a:r>
          </a:p>
          <a:p>
            <a:pPr lvl="1"/>
            <a:r>
              <a:rPr lang="en-US" sz="2500" dirty="0" smtClean="0">
                <a:latin typeface="Times New Roman" panose="02020603050405020304" pitchFamily="18" charset="0"/>
                <a:cs typeface="Times New Roman" panose="02020603050405020304" pitchFamily="18" charset="0"/>
              </a:rPr>
              <a:t>operate without government regulations and protection </a:t>
            </a:r>
          </a:p>
          <a:p>
            <a:pPr lvl="1"/>
            <a:r>
              <a:rPr lang="en-US" sz="2500" dirty="0" smtClean="0">
                <a:latin typeface="Times New Roman" panose="02020603050405020304" pitchFamily="18" charset="0"/>
                <a:cs typeface="Times New Roman" panose="02020603050405020304" pitchFamily="18" charset="0"/>
              </a:rPr>
              <a:t>largely invisible</a:t>
            </a:r>
          </a:p>
          <a:p>
            <a:pPr marL="320040" lvl="1" indent="0">
              <a:buNone/>
            </a:pPr>
            <a:endParaRPr lang="en-US" sz="25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049971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0"/>
            <a:ext cx="8153400" cy="990600"/>
          </a:xfrm>
        </p:spPr>
        <p:txBody>
          <a:bodyPr>
            <a:normAutofit fontScale="90000"/>
          </a:bodyPr>
          <a:lstStyle/>
          <a:p>
            <a:pPr algn="ctr"/>
            <a:r>
              <a:rPr lang="en-US" sz="2700" b="1" dirty="0" smtClean="0">
                <a:latin typeface="Times New Roman" panose="02020603050405020304" pitchFamily="18" charset="0"/>
                <a:cs typeface="Times New Roman" panose="02020603050405020304" pitchFamily="18" charset="0"/>
              </a:rPr>
              <a:t>DEMAND FOR STATISTICS BY WORKER GROUPS:WIEGO PUBLICATIONS ON HOME-BASED WORKERS</a:t>
            </a:r>
            <a:endParaRPr lang="en-US"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p:txBody>
          <a:bodyPr>
            <a:noAutofit/>
          </a:bodyPr>
          <a:lstStyle/>
          <a:p>
            <a:pPr marL="0" indent="0">
              <a:buNone/>
            </a:pPr>
            <a:r>
              <a:rPr lang="en-US" sz="2400" dirty="0" err="1" smtClean="0">
                <a:latin typeface="Times New Roman" panose="02020603050405020304" pitchFamily="18" charset="0"/>
                <a:cs typeface="Times New Roman" panose="02020603050405020304" pitchFamily="18" charset="0"/>
              </a:rPr>
              <a:t>HomeNet</a:t>
            </a:r>
            <a:r>
              <a:rPr lang="en-US" sz="2400" dirty="0" smtClean="0">
                <a:latin typeface="Times New Roman" panose="02020603050405020304" pitchFamily="18" charset="0"/>
                <a:cs typeface="Times New Roman" panose="02020603050405020304" pitchFamily="18" charset="0"/>
              </a:rPr>
              <a:t> South Asia—requester and collaborating group</a:t>
            </a:r>
          </a:p>
          <a:p>
            <a:r>
              <a:rPr lang="en-US" sz="2000" dirty="0" smtClean="0">
                <a:latin typeface="Times New Roman" panose="02020603050405020304" pitchFamily="18" charset="0"/>
                <a:cs typeface="Times New Roman" panose="02020603050405020304" pitchFamily="18" charset="0"/>
              </a:rPr>
              <a:t>Akhtar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Sajjad</a:t>
            </a:r>
            <a:r>
              <a:rPr lang="en-US" sz="2000" dirty="0">
                <a:latin typeface="Times New Roman" panose="02020603050405020304" pitchFamily="18" charset="0"/>
                <a:cs typeface="Times New Roman" panose="02020603050405020304" pitchFamily="18" charset="0"/>
              </a:rPr>
              <a:t> and Joann </a:t>
            </a:r>
            <a:r>
              <a:rPr lang="en-US" sz="2000" dirty="0" err="1">
                <a:latin typeface="Times New Roman" panose="02020603050405020304" pitchFamily="18" charset="0"/>
                <a:cs typeface="Times New Roman" panose="02020603050405020304" pitchFamily="18" charset="0"/>
              </a:rPr>
              <a:t>Vanek</a:t>
            </a:r>
            <a:r>
              <a:rPr lang="en-US" sz="2000" dirty="0">
                <a:latin typeface="Times New Roman" panose="02020603050405020304" pitchFamily="18" charset="0"/>
                <a:cs typeface="Times New Roman" panose="02020603050405020304" pitchFamily="18" charset="0"/>
              </a:rPr>
              <a:t>. 2013.</a:t>
            </a:r>
            <a:r>
              <a:rPr lang="en-US" sz="2000" b="1" dirty="0">
                <a:latin typeface="Times New Roman" panose="02020603050405020304" pitchFamily="18" charset="0"/>
                <a:cs typeface="Times New Roman" panose="02020603050405020304" pitchFamily="18" charset="0"/>
              </a:rPr>
              <a:t>Home-Based Workers in Pakistan: Statistics and </a:t>
            </a:r>
            <a:r>
              <a:rPr lang="en-US" sz="2000" b="1" dirty="0" err="1">
                <a:latin typeface="Times New Roman" panose="02020603050405020304" pitchFamily="18" charset="0"/>
                <a:cs typeface="Times New Roman" panose="02020603050405020304" pitchFamily="18" charset="0"/>
              </a:rPr>
              <a:t>Trends.</a:t>
            </a:r>
            <a:r>
              <a:rPr lang="en-US" sz="2000" dirty="0" err="1">
                <a:latin typeface="Times New Roman" panose="02020603050405020304" pitchFamily="18" charset="0"/>
                <a:cs typeface="Times New Roman" panose="02020603050405020304" pitchFamily="18" charset="0"/>
              </a:rPr>
              <a:t>WIEGO</a:t>
            </a:r>
            <a:r>
              <a:rPr lang="en-US" sz="2000" dirty="0">
                <a:latin typeface="Times New Roman" panose="02020603050405020304" pitchFamily="18" charset="0"/>
                <a:cs typeface="Times New Roman" panose="02020603050405020304" pitchFamily="18" charset="0"/>
              </a:rPr>
              <a:t> Statistical Brief No. 9</a:t>
            </a:r>
          </a:p>
          <a:p>
            <a:r>
              <a:rPr lang="en-US" sz="2000" dirty="0" err="1">
                <a:latin typeface="Times New Roman" panose="02020603050405020304" pitchFamily="18" charset="0"/>
                <a:cs typeface="Times New Roman" panose="02020603050405020304" pitchFamily="18" charset="0"/>
              </a:rPr>
              <a:t>Raveendran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Govindan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Ratna</a:t>
            </a:r>
            <a:r>
              <a:rPr lang="en-US" sz="2000" dirty="0">
                <a:latin typeface="Times New Roman" panose="02020603050405020304" pitchFamily="18" charset="0"/>
                <a:cs typeface="Times New Roman" panose="02020603050405020304" pitchFamily="18" charset="0"/>
              </a:rPr>
              <a:t> M. </a:t>
            </a:r>
            <a:r>
              <a:rPr lang="en-US" sz="2000" dirty="0" err="1">
                <a:latin typeface="Times New Roman" panose="02020603050405020304" pitchFamily="18" charset="0"/>
                <a:cs typeface="Times New Roman" panose="02020603050405020304" pitchFamily="18" charset="0"/>
              </a:rPr>
              <a:t>Sudarshan</a:t>
            </a:r>
            <a:r>
              <a:rPr lang="en-US" sz="2000" dirty="0">
                <a:latin typeface="Times New Roman" panose="02020603050405020304" pitchFamily="18" charset="0"/>
                <a:cs typeface="Times New Roman" panose="02020603050405020304" pitchFamily="18" charset="0"/>
              </a:rPr>
              <a:t> and Joann </a:t>
            </a:r>
            <a:r>
              <a:rPr lang="en-US" sz="2000" dirty="0" err="1">
                <a:latin typeface="Times New Roman" panose="02020603050405020304" pitchFamily="18" charset="0"/>
                <a:cs typeface="Times New Roman" panose="02020603050405020304" pitchFamily="18" charset="0"/>
              </a:rPr>
              <a:t>Vanek</a:t>
            </a:r>
            <a:r>
              <a:rPr lang="en-US" sz="2000" dirty="0">
                <a:latin typeface="Times New Roman" panose="02020603050405020304" pitchFamily="18" charset="0"/>
                <a:cs typeface="Times New Roman" panose="02020603050405020304" pitchFamily="18" charset="0"/>
              </a:rPr>
              <a:t>. 2013. H</a:t>
            </a:r>
            <a:r>
              <a:rPr lang="en-US" sz="2000" b="1" dirty="0">
                <a:latin typeface="Times New Roman" panose="02020603050405020304" pitchFamily="18" charset="0"/>
                <a:cs typeface="Times New Roman" panose="02020603050405020304" pitchFamily="18" charset="0"/>
              </a:rPr>
              <a:t>ome-Based Workers in India: Statistics and Trends </a:t>
            </a:r>
            <a:r>
              <a:rPr lang="en-US" sz="2000" dirty="0">
                <a:latin typeface="Times New Roman" panose="02020603050405020304" pitchFamily="18" charset="0"/>
                <a:cs typeface="Times New Roman" panose="02020603050405020304" pitchFamily="18" charset="0"/>
              </a:rPr>
              <a:t>WIEGO Statistical Brief No. 10</a:t>
            </a:r>
          </a:p>
          <a:p>
            <a:r>
              <a:rPr lang="en-US" sz="2000" dirty="0" err="1">
                <a:latin typeface="Times New Roman" panose="02020603050405020304" pitchFamily="18" charset="0"/>
                <a:cs typeface="Times New Roman" panose="02020603050405020304" pitchFamily="18" charset="0"/>
              </a:rPr>
              <a:t>Raveendran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Govindan</a:t>
            </a:r>
            <a:r>
              <a:rPr lang="en-US" sz="2000" dirty="0">
                <a:latin typeface="Times New Roman" panose="02020603050405020304" pitchFamily="18" charset="0"/>
                <a:cs typeface="Times New Roman" panose="02020603050405020304" pitchFamily="18" charset="0"/>
              </a:rPr>
              <a:t> and Joann </a:t>
            </a:r>
            <a:r>
              <a:rPr lang="en-US" sz="2000" dirty="0" err="1">
                <a:latin typeface="Times New Roman" panose="02020603050405020304" pitchFamily="18" charset="0"/>
                <a:cs typeface="Times New Roman" panose="02020603050405020304" pitchFamily="18" charset="0"/>
              </a:rPr>
              <a:t>Vanek</a:t>
            </a:r>
            <a:r>
              <a:rPr lang="en-US" sz="2000" dirty="0">
                <a:latin typeface="Times New Roman" panose="02020603050405020304" pitchFamily="18" charset="0"/>
                <a:cs typeface="Times New Roman" panose="02020603050405020304" pitchFamily="18" charset="0"/>
              </a:rPr>
              <a:t>. 2013. </a:t>
            </a:r>
            <a:r>
              <a:rPr lang="en-US" sz="2000" b="1" dirty="0">
                <a:latin typeface="Times New Roman" panose="02020603050405020304" pitchFamily="18" charset="0"/>
                <a:cs typeface="Times New Roman" panose="02020603050405020304" pitchFamily="18" charset="0"/>
              </a:rPr>
              <a:t>Statistics on Home-Based Workers in Nepal .</a:t>
            </a:r>
            <a:r>
              <a:rPr lang="en-US" sz="2000" dirty="0">
                <a:latin typeface="Times New Roman" panose="02020603050405020304" pitchFamily="18" charset="0"/>
                <a:cs typeface="Times New Roman" panose="02020603050405020304" pitchFamily="18" charset="0"/>
              </a:rPr>
              <a:t>WIEGO Statistical Brief No. 11</a:t>
            </a:r>
          </a:p>
          <a:p>
            <a:r>
              <a:rPr lang="en-US" sz="2000" dirty="0">
                <a:latin typeface="Times New Roman" panose="02020603050405020304" pitchFamily="18" charset="0"/>
                <a:cs typeface="Times New Roman" panose="02020603050405020304" pitchFamily="18" charset="0"/>
              </a:rPr>
              <a:t>Mahmud, </a:t>
            </a:r>
            <a:r>
              <a:rPr lang="en-US" sz="2000" dirty="0" err="1">
                <a:latin typeface="Times New Roman" panose="02020603050405020304" pitchFamily="18" charset="0"/>
                <a:cs typeface="Times New Roman" panose="02020603050405020304" pitchFamily="18" charset="0"/>
              </a:rPr>
              <a:t>Simeen</a:t>
            </a:r>
            <a:r>
              <a:rPr lang="en-US" sz="2000" dirty="0">
                <a:latin typeface="Times New Roman" panose="02020603050405020304" pitchFamily="18" charset="0"/>
                <a:cs typeface="Times New Roman" panose="02020603050405020304" pitchFamily="18" charset="0"/>
              </a:rPr>
              <a:t>. 2014. </a:t>
            </a:r>
            <a:r>
              <a:rPr lang="en-US" sz="2000" b="1" dirty="0">
                <a:latin typeface="Times New Roman" panose="02020603050405020304" pitchFamily="18" charset="0"/>
                <a:cs typeface="Times New Roman" panose="02020603050405020304" pitchFamily="18" charset="0"/>
              </a:rPr>
              <a:t>Home-Based Workers in Bangladesh: Statistics and Trends. </a:t>
            </a:r>
            <a:r>
              <a:rPr lang="en-US" sz="2000" dirty="0">
                <a:latin typeface="Times New Roman" panose="02020603050405020304" pitchFamily="18" charset="0"/>
                <a:cs typeface="Times New Roman" panose="02020603050405020304" pitchFamily="18" charset="0"/>
              </a:rPr>
              <a:t>WIEGO Statistical Brief No. 12</a:t>
            </a:r>
            <a:endParaRPr lang="en-US" sz="2000" dirty="0"/>
          </a:p>
        </p:txBody>
      </p:sp>
    </p:spTree>
    <p:extLst>
      <p:ext uri="{BB962C8B-B14F-4D97-AF65-F5344CB8AC3E}">
        <p14:creationId xmlns:p14="http://schemas.microsoft.com/office/powerpoint/2010/main" val="9079532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156448" cy="990600"/>
          </a:xfrm>
        </p:spPr>
        <p:txBody>
          <a:bodyPr>
            <a:normAutofit fontScale="90000"/>
          </a:bodyPr>
          <a:lstStyle/>
          <a:p>
            <a:pPr algn="ctr"/>
            <a:r>
              <a:rPr lang="en-US" sz="2400" b="1" dirty="0" smtClean="0">
                <a:latin typeface="Times New Roman" panose="02020603050405020304" pitchFamily="18" charset="0"/>
                <a:cs typeface="Times New Roman" panose="02020603050405020304" pitchFamily="18" charset="0"/>
              </a:rPr>
              <a:t>DEMAND FOR STATISTICS BY WORKERS GROUPS: WIEGO PUBLICATIONS ON STREET VENDORS AND MARKET TRADERS </a:t>
            </a:r>
            <a:endParaRPr lang="en-US" sz="2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p:txBody>
          <a:bodyPr/>
          <a:lstStyle/>
          <a:p>
            <a:pPr marL="0" indent="0">
              <a:buNone/>
            </a:pPr>
            <a:endParaRPr lang="en-US" dirty="0" smtClean="0"/>
          </a:p>
          <a:p>
            <a:pPr marL="0" indent="0">
              <a:buNone/>
            </a:pPr>
            <a:r>
              <a:rPr lang="en-US" sz="2400" dirty="0" smtClean="0">
                <a:latin typeface="Times New Roman" panose="02020603050405020304" pitchFamily="18" charset="0"/>
                <a:cs typeface="Times New Roman" panose="02020603050405020304" pitchFamily="18" charset="0"/>
              </a:rPr>
              <a:t>WIEGO Focal City Project, Lima Peru - requester and collaborator</a:t>
            </a:r>
          </a:p>
          <a:p>
            <a:r>
              <a:rPr lang="en-US" sz="2400" dirty="0" smtClean="0">
                <a:latin typeface="Times New Roman" panose="02020603050405020304" pitchFamily="18" charset="0"/>
                <a:cs typeface="Times New Roman" panose="02020603050405020304" pitchFamily="18" charset="0"/>
              </a:rPr>
              <a:t>Linares </a:t>
            </a:r>
            <a:r>
              <a:rPr lang="en-US" sz="2400" dirty="0" err="1" smtClean="0">
                <a:latin typeface="Times New Roman" panose="02020603050405020304" pitchFamily="18" charset="0"/>
                <a:cs typeface="Times New Roman" panose="02020603050405020304" pitchFamily="18" charset="0"/>
              </a:rPr>
              <a:t>Allaga</a:t>
            </a:r>
            <a:r>
              <a:rPr lang="en-US" sz="2400" dirty="0" smtClean="0">
                <a:latin typeface="Times New Roman" panose="02020603050405020304" pitchFamily="18" charset="0"/>
                <a:cs typeface="Times New Roman" panose="02020603050405020304" pitchFamily="18" charset="0"/>
              </a:rPr>
              <a:t>, Lissette. 2017. Statistics on Street Vendors and Market Traders in Metropolitan Lima and Urban Peru. WIEGO Statistical Brief no.2.</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561050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Times New Roman" panose="02020603050405020304" pitchFamily="18" charset="0"/>
                <a:cs typeface="Times New Roman" panose="02020603050405020304" pitchFamily="18" charset="0"/>
              </a:rPr>
              <a:t>MEMBER-BASED ORGANIZATIONS OF INFORMAL WORKERS IN ASIA</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612648" y="1600200"/>
            <a:ext cx="8153400" cy="5257800"/>
          </a:xfrm>
        </p:spPr>
        <p:txBody>
          <a:bodyPr>
            <a:normAutofit/>
          </a:bodyPr>
          <a:lstStyle/>
          <a:p>
            <a:pPr marL="0" indent="0">
              <a:buNone/>
            </a:pPr>
            <a:r>
              <a:rPr lang="en-US" sz="1600" b="1" dirty="0">
                <a:latin typeface="Times New Roman" panose="02020603050405020304" pitchFamily="18" charset="0"/>
                <a:cs typeface="Times New Roman" panose="02020603050405020304" pitchFamily="18" charset="0"/>
              </a:rPr>
              <a:t>Bangladesh</a:t>
            </a:r>
            <a:endParaRPr lang="en-US" sz="16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a:t>
            </a:r>
            <a:r>
              <a:rPr lang="en-US" sz="1600" dirty="0" err="1">
                <a:latin typeface="Times New Roman" panose="02020603050405020304" pitchFamily="18" charset="0"/>
                <a:cs typeface="Times New Roman" panose="02020603050405020304" pitchFamily="18" charset="0"/>
              </a:rPr>
              <a:t>Labour</a:t>
            </a:r>
            <a:r>
              <a:rPr lang="en-US" sz="1600" dirty="0">
                <a:latin typeface="Times New Roman" panose="02020603050405020304" pitchFamily="18" charset="0"/>
                <a:cs typeface="Times New Roman" panose="02020603050405020304" pitchFamily="18" charset="0"/>
              </a:rPr>
              <a:t> at Informal Economy (LIE)</a:t>
            </a:r>
          </a:p>
          <a:p>
            <a:pPr marL="0" indent="0">
              <a:buNone/>
            </a:pPr>
            <a:r>
              <a:rPr lang="en-US" sz="1600" b="1" dirty="0" smtClean="0">
                <a:latin typeface="Times New Roman" panose="02020603050405020304" pitchFamily="18" charset="0"/>
                <a:cs typeface="Times New Roman" panose="02020603050405020304" pitchFamily="18" charset="0"/>
              </a:rPr>
              <a:t>Cambodia</a:t>
            </a:r>
            <a:endParaRPr lang="en-US" sz="16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Artisans Association of Cambodia -- HomeNet Cambodia (AAC) </a:t>
            </a:r>
          </a:p>
          <a:p>
            <a:r>
              <a:rPr lang="en-US" sz="1600" dirty="0">
                <a:latin typeface="Times New Roman" panose="02020603050405020304" pitchFamily="18" charset="0"/>
                <a:cs typeface="Times New Roman" panose="02020603050405020304" pitchFamily="18" charset="0"/>
              </a:rPr>
              <a:t>Independent Democracy of Informal Economy Associations (IDEA</a:t>
            </a:r>
            <a:r>
              <a:rPr lang="en-US" sz="1600" dirty="0" smtClean="0">
                <a:latin typeface="Times New Roman" panose="02020603050405020304" pitchFamily="18" charset="0"/>
                <a:cs typeface="Times New Roman" panose="02020603050405020304" pitchFamily="18" charset="0"/>
              </a:rPr>
              <a:t>)</a:t>
            </a:r>
            <a:r>
              <a:rPr lang="en-US" sz="1600" dirty="0">
                <a:latin typeface="Times New Roman" panose="02020603050405020304" pitchFamily="18" charset="0"/>
                <a:cs typeface="Times New Roman" panose="02020603050405020304" pitchFamily="18" charset="0"/>
              </a:rPr>
              <a:t> </a:t>
            </a:r>
          </a:p>
          <a:p>
            <a:pPr marL="0" indent="0">
              <a:buNone/>
            </a:pPr>
            <a:r>
              <a:rPr lang="en-US" sz="1600" b="1" dirty="0">
                <a:latin typeface="Times New Roman" panose="02020603050405020304" pitchFamily="18" charset="0"/>
                <a:cs typeface="Times New Roman" panose="02020603050405020304" pitchFamily="18" charset="0"/>
              </a:rPr>
              <a:t>Hong Kong, China</a:t>
            </a:r>
            <a:endParaRPr lang="en-US" sz="16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*International Domestic Workers Federation</a:t>
            </a:r>
          </a:p>
          <a:p>
            <a:r>
              <a:rPr lang="en-US" sz="1600" dirty="0">
                <a:latin typeface="Times New Roman" panose="02020603050405020304" pitchFamily="18" charset="0"/>
                <a:cs typeface="Times New Roman" panose="02020603050405020304" pitchFamily="18" charset="0"/>
              </a:rPr>
              <a:t>Federation of Asia Domestic Workers Unions (FADWU</a:t>
            </a:r>
            <a:r>
              <a:rPr lang="en-US" sz="1600" dirty="0" smtClean="0">
                <a:latin typeface="Times New Roman" panose="02020603050405020304" pitchFamily="18" charset="0"/>
                <a:cs typeface="Times New Roman" panose="02020603050405020304" pitchFamily="18" charset="0"/>
              </a:rPr>
              <a:t>)</a:t>
            </a:r>
          </a:p>
          <a:p>
            <a:pPr marL="0" indent="0">
              <a:buNone/>
            </a:pPr>
            <a:r>
              <a:rPr lang="en-US" sz="1600" b="1" dirty="0">
                <a:latin typeface="Times New Roman" panose="02020603050405020304" pitchFamily="18" charset="0"/>
                <a:cs typeface="Times New Roman" panose="02020603050405020304" pitchFamily="18" charset="0"/>
              </a:rPr>
              <a:t>India</a:t>
            </a:r>
            <a:endParaRPr lang="en-US" sz="16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Alliance of Indian </a:t>
            </a:r>
            <a:r>
              <a:rPr lang="en-US" sz="1600" dirty="0" err="1">
                <a:latin typeface="Times New Roman" panose="02020603050405020304" pitchFamily="18" charset="0"/>
                <a:cs typeface="Times New Roman" panose="02020603050405020304" pitchFamily="18" charset="0"/>
              </a:rPr>
              <a:t>Wastepickers</a:t>
            </a:r>
            <a:r>
              <a:rPr lang="en-US" sz="1600" dirty="0">
                <a:latin typeface="Times New Roman" panose="02020603050405020304" pitchFamily="18" charset="0"/>
                <a:cs typeface="Times New Roman" panose="02020603050405020304" pitchFamily="18" charset="0"/>
              </a:rPr>
              <a:t> (AIW)</a:t>
            </a:r>
          </a:p>
          <a:p>
            <a:r>
              <a:rPr lang="en-US" sz="1600" dirty="0" err="1">
                <a:latin typeface="Times New Roman" panose="02020603050405020304" pitchFamily="18" charset="0"/>
                <a:cs typeface="Times New Roman" panose="02020603050405020304" pitchFamily="18" charset="0"/>
              </a:rPr>
              <a:t>Hasiru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Dala</a:t>
            </a:r>
            <a:r>
              <a:rPr lang="en-US" sz="1600" dirty="0">
                <a:latin typeface="Times New Roman" panose="02020603050405020304" pitchFamily="18" charset="0"/>
                <a:cs typeface="Times New Roman" panose="02020603050405020304" pitchFamily="18" charset="0"/>
              </a:rPr>
              <a:t> Waste Picking Cooperative  </a:t>
            </a:r>
          </a:p>
          <a:p>
            <a:r>
              <a:rPr lang="en-US" sz="1600" dirty="0">
                <a:latin typeface="Times New Roman" panose="02020603050405020304" pitchFamily="18" charset="0"/>
                <a:cs typeface="Times New Roman" panose="02020603050405020304" pitchFamily="18" charset="0"/>
              </a:rPr>
              <a:t>*Homenet South Asia</a:t>
            </a:r>
          </a:p>
          <a:p>
            <a:r>
              <a:rPr lang="en-US" sz="1600" dirty="0">
                <a:latin typeface="Times New Roman" panose="02020603050405020304" pitchFamily="18" charset="0"/>
                <a:cs typeface="Times New Roman" panose="02020603050405020304" pitchFamily="18" charset="0"/>
              </a:rPr>
              <a:t>*</a:t>
            </a:r>
            <a:r>
              <a:rPr lang="en-US" sz="1600" dirty="0" err="1">
                <a:latin typeface="Times New Roman" panose="02020603050405020304" pitchFamily="18" charset="0"/>
                <a:cs typeface="Times New Roman" panose="02020603050405020304" pitchFamily="18" charset="0"/>
              </a:rPr>
              <a:t>Kagad</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Kach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Patra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Kashtakari</a:t>
            </a:r>
            <a:r>
              <a:rPr lang="en-US" sz="1600" dirty="0">
                <a:latin typeface="Times New Roman" panose="02020603050405020304" pitchFamily="18" charset="0"/>
                <a:cs typeface="Times New Roman" panose="02020603050405020304" pitchFamily="18" charset="0"/>
              </a:rPr>
              <a:t> Panchayat (KKPKP)</a:t>
            </a:r>
          </a:p>
          <a:p>
            <a:r>
              <a:rPr lang="en-US" sz="1600" dirty="0">
                <a:latin typeface="Times New Roman" panose="02020603050405020304" pitchFamily="18" charset="0"/>
                <a:cs typeface="Times New Roman" panose="02020603050405020304" pitchFamily="18" charset="0"/>
              </a:rPr>
              <a:t>Karnataka Domestic Workers Union</a:t>
            </a:r>
          </a:p>
          <a:p>
            <a:r>
              <a:rPr lang="en-US" sz="1600" dirty="0">
                <a:latin typeface="Times New Roman" panose="02020603050405020304" pitchFamily="18" charset="0"/>
                <a:cs typeface="Times New Roman" panose="02020603050405020304" pitchFamily="18" charset="0"/>
              </a:rPr>
              <a:t>*National Association of Street Vendors of India (NASVI)</a:t>
            </a:r>
          </a:p>
          <a:p>
            <a:endParaRPr lang="en-US" sz="1600" dirty="0">
              <a:latin typeface="Times New Roman" panose="02020603050405020304" pitchFamily="18" charset="0"/>
              <a:cs typeface="Times New Roman" panose="02020603050405020304" pitchFamily="18" charset="0"/>
            </a:endParaRPr>
          </a:p>
          <a:p>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95947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Times New Roman" panose="02020603050405020304" pitchFamily="18" charset="0"/>
                <a:cs typeface="Times New Roman" panose="02020603050405020304" pitchFamily="18" charset="0"/>
              </a:rPr>
              <a:t>MEMBER-BASED ORGANIZATIONS OF INFORMAL WORKERS IN ASIA (continued)</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612648" y="1600200"/>
            <a:ext cx="8153400" cy="5257800"/>
          </a:xfrm>
        </p:spPr>
        <p:txBody>
          <a:bodyPr>
            <a:noAutofit/>
          </a:bodyPr>
          <a:lstStyle/>
          <a:p>
            <a:pPr marL="0" indent="0">
              <a:buNone/>
            </a:pPr>
            <a:r>
              <a:rPr lang="en-US" sz="1600" b="1" dirty="0" smtClean="0">
                <a:latin typeface="Times New Roman" panose="02020603050405020304" pitchFamily="18" charset="0"/>
                <a:cs typeface="Times New Roman" panose="02020603050405020304" pitchFamily="18" charset="0"/>
              </a:rPr>
              <a:t>India (</a:t>
            </a:r>
            <a:r>
              <a:rPr lang="en-US" sz="1600" b="1" dirty="0" err="1" smtClean="0">
                <a:latin typeface="Times New Roman" panose="02020603050405020304" pitchFamily="18" charset="0"/>
                <a:cs typeface="Times New Roman" panose="02020603050405020304" pitchFamily="18" charset="0"/>
              </a:rPr>
              <a:t>cont</a:t>
            </a:r>
            <a:r>
              <a:rPr lang="en-US" sz="1600" b="1" dirty="0" smtClean="0">
                <a:latin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cs typeface="Times New Roman" panose="02020603050405020304" pitchFamily="18" charset="0"/>
            </a:endParaRPr>
          </a:p>
          <a:p>
            <a:r>
              <a:rPr lang="en-US" sz="1600" dirty="0" smtClean="0">
                <a:latin typeface="Times New Roman" panose="02020603050405020304" pitchFamily="18" charset="0"/>
                <a:cs typeface="Times New Roman" panose="02020603050405020304" pitchFamily="18" charset="0"/>
              </a:rPr>
              <a:t>Pune </a:t>
            </a:r>
            <a:r>
              <a:rPr lang="en-US" sz="1600" dirty="0">
                <a:latin typeface="Times New Roman" panose="02020603050405020304" pitchFamily="18" charset="0"/>
                <a:cs typeface="Times New Roman" panose="02020603050405020304" pitchFamily="18" charset="0"/>
              </a:rPr>
              <a:t>City Domestic Workers Organization</a:t>
            </a:r>
          </a:p>
          <a:p>
            <a:r>
              <a:rPr lang="en-US" sz="1600" dirty="0" err="1">
                <a:latin typeface="Times New Roman" panose="02020603050405020304" pitchFamily="18" charset="0"/>
                <a:cs typeface="Times New Roman" panose="02020603050405020304" pitchFamily="18" charset="0"/>
              </a:rPr>
              <a:t>Safai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Sena</a:t>
            </a:r>
            <a:r>
              <a:rPr lang="en-US" sz="1600" dirty="0">
                <a:latin typeface="Times New Roman" panose="02020603050405020304" pitchFamily="18" charset="0"/>
                <a:cs typeface="Times New Roman" panose="02020603050405020304" pitchFamily="18" charset="0"/>
              </a:rPr>
              <a:t> Waste Pickers Association</a:t>
            </a:r>
          </a:p>
          <a:p>
            <a:r>
              <a:rPr lang="en-US" sz="1600" dirty="0">
                <a:latin typeface="Times New Roman" panose="02020603050405020304" pitchFamily="18" charset="0"/>
                <a:cs typeface="Times New Roman" panose="02020603050405020304" pitchFamily="18" charset="0"/>
              </a:rPr>
              <a:t>*Self-Employed Women's Association (SEWA)</a:t>
            </a:r>
          </a:p>
          <a:p>
            <a:r>
              <a:rPr lang="en-US" sz="1600" dirty="0">
                <a:latin typeface="Times New Roman" panose="02020603050405020304" pitchFamily="18" charset="0"/>
                <a:cs typeface="Times New Roman" panose="02020603050405020304" pitchFamily="18" charset="0"/>
              </a:rPr>
              <a:t>*SEWA Bharat, Self Employed Women's Association (all India)</a:t>
            </a:r>
          </a:p>
          <a:p>
            <a:r>
              <a:rPr lang="en-US" sz="1600" dirty="0">
                <a:latin typeface="Times New Roman" panose="02020603050405020304" pitchFamily="18" charset="0"/>
                <a:cs typeface="Times New Roman" panose="02020603050405020304" pitchFamily="18" charset="0"/>
              </a:rPr>
              <a:t>Solid Waste Collection and Handling (</a:t>
            </a:r>
            <a:r>
              <a:rPr lang="en-US" sz="1600" dirty="0" err="1">
                <a:latin typeface="Times New Roman" panose="02020603050405020304" pitchFamily="18" charset="0"/>
                <a:cs typeface="Times New Roman" panose="02020603050405020304" pitchFamily="18" charset="0"/>
              </a:rPr>
              <a:t>SWaCH</a:t>
            </a:r>
            <a:r>
              <a:rPr lang="en-US" sz="1600" dirty="0">
                <a:latin typeface="Times New Roman" panose="02020603050405020304" pitchFamily="18" charset="0"/>
                <a:cs typeface="Times New Roman" panose="02020603050405020304" pitchFamily="18" charset="0"/>
              </a:rPr>
              <a:t>)</a:t>
            </a:r>
          </a:p>
          <a:p>
            <a:r>
              <a:rPr lang="en-US" sz="1600" dirty="0">
                <a:latin typeface="Times New Roman" panose="02020603050405020304" pitchFamily="18" charset="0"/>
                <a:cs typeface="Times New Roman" panose="02020603050405020304" pitchFamily="18" charset="0"/>
              </a:rPr>
              <a:t>Tamil Nadu Domestic Worker </a:t>
            </a:r>
            <a:r>
              <a:rPr lang="en-US" sz="1600" dirty="0" smtClean="0">
                <a:latin typeface="Times New Roman" panose="02020603050405020304" pitchFamily="18" charset="0"/>
                <a:cs typeface="Times New Roman" panose="02020603050405020304" pitchFamily="18" charset="0"/>
              </a:rPr>
              <a:t>Union</a:t>
            </a:r>
          </a:p>
          <a:p>
            <a:pPr marL="0" indent="0">
              <a:buNone/>
            </a:pPr>
            <a:r>
              <a:rPr lang="en-US" sz="1600" b="1" dirty="0">
                <a:latin typeface="Times New Roman" panose="02020603050405020304" pitchFamily="18" charset="0"/>
                <a:cs typeface="Times New Roman" panose="02020603050405020304" pitchFamily="18" charset="0"/>
              </a:rPr>
              <a:t>Indonesia</a:t>
            </a:r>
            <a:endParaRPr lang="en-US" sz="1600" dirty="0">
              <a:latin typeface="Times New Roman" panose="02020603050405020304" pitchFamily="18" charset="0"/>
              <a:cs typeface="Times New Roman" panose="02020603050405020304" pitchFamily="18" charset="0"/>
            </a:endParaRPr>
          </a:p>
          <a:p>
            <a:r>
              <a:rPr lang="en-US" sz="1600" dirty="0" err="1">
                <a:latin typeface="Times New Roman" panose="02020603050405020304" pitchFamily="18" charset="0"/>
                <a:cs typeface="Times New Roman" panose="02020603050405020304" pitchFamily="18" charset="0"/>
              </a:rPr>
              <a:t>Federasi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Konstruksi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Umum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dan</a:t>
            </a:r>
            <a:r>
              <a:rPr lang="en-US" sz="1600" dirty="0">
                <a:latin typeface="Times New Roman" panose="02020603050405020304" pitchFamily="18" charset="0"/>
                <a:cs typeface="Times New Roman" panose="02020603050405020304" pitchFamily="18" charset="0"/>
              </a:rPr>
              <a:t> Informal (Federation of Construction, Informal &amp; General Worker, FKUI)</a:t>
            </a:r>
          </a:p>
          <a:p>
            <a:r>
              <a:rPr lang="en-US" sz="1600" dirty="0" err="1">
                <a:latin typeface="Times New Roman" panose="02020603050405020304" pitchFamily="18" charset="0"/>
                <a:cs typeface="Times New Roman" panose="02020603050405020304" pitchFamily="18" charset="0"/>
              </a:rPr>
              <a:t>Himpunan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Wanita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Pekerja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Rumahan</a:t>
            </a:r>
            <a:r>
              <a:rPr lang="en-US" sz="1600" dirty="0">
                <a:latin typeface="Times New Roman" panose="02020603050405020304" pitchFamily="18" charset="0"/>
                <a:cs typeface="Times New Roman" panose="02020603050405020304" pitchFamily="18" charset="0"/>
              </a:rPr>
              <a:t> Indonesia, Association of the Indonesian Women Homeworkers (HWPRI)</a:t>
            </a:r>
          </a:p>
          <a:p>
            <a:r>
              <a:rPr lang="en-US" sz="1600" dirty="0">
                <a:latin typeface="Times New Roman" panose="02020603050405020304" pitchFamily="18" charset="0"/>
                <a:cs typeface="Times New Roman" panose="02020603050405020304" pitchFamily="18" charset="0"/>
              </a:rPr>
              <a:t>HomeNet Indonesia</a:t>
            </a:r>
          </a:p>
          <a:p>
            <a:r>
              <a:rPr lang="en-US" sz="1600" dirty="0">
                <a:latin typeface="Times New Roman" panose="02020603050405020304" pitchFamily="18" charset="0"/>
                <a:cs typeface="Times New Roman" panose="02020603050405020304" pitchFamily="18" charset="0"/>
              </a:rPr>
              <a:t>National Network for Domestic Workers Advocacy (</a:t>
            </a:r>
            <a:r>
              <a:rPr lang="en-US" sz="1600" dirty="0" err="1">
                <a:latin typeface="Times New Roman" panose="02020603050405020304" pitchFamily="18" charset="0"/>
                <a:cs typeface="Times New Roman" panose="02020603050405020304" pitchFamily="18" charset="0"/>
              </a:rPr>
              <a:t>Jala</a:t>
            </a:r>
            <a:r>
              <a:rPr lang="en-US" sz="1600" dirty="0">
                <a:latin typeface="Times New Roman" panose="02020603050405020304" pitchFamily="18" charset="0"/>
                <a:cs typeface="Times New Roman" panose="02020603050405020304" pitchFamily="18" charset="0"/>
              </a:rPr>
              <a:t> PRT)</a:t>
            </a:r>
          </a:p>
          <a:p>
            <a:r>
              <a:rPr lang="en-US" sz="1600" dirty="0">
                <a:latin typeface="Times New Roman" panose="02020603050405020304" pitchFamily="18" charset="0"/>
                <a:cs typeface="Times New Roman" panose="02020603050405020304" pitchFamily="18" charset="0"/>
              </a:rPr>
              <a:t>Tunas </a:t>
            </a:r>
            <a:r>
              <a:rPr lang="en-US" sz="1600" dirty="0" err="1">
                <a:latin typeface="Times New Roman" panose="02020603050405020304" pitchFamily="18" charset="0"/>
                <a:cs typeface="Times New Roman" panose="02020603050405020304" pitchFamily="18" charset="0"/>
              </a:rPr>
              <a:t>Mulia</a:t>
            </a:r>
            <a:r>
              <a:rPr lang="en-US" sz="1600" dirty="0">
                <a:latin typeface="Times New Roman" panose="02020603050405020304" pitchFamily="18" charset="0"/>
                <a:cs typeface="Times New Roman" panose="02020603050405020304" pitchFamily="18" charset="0"/>
              </a:rPr>
              <a:t> Domestic Workers Union-Indonesia</a:t>
            </a:r>
          </a:p>
          <a:p>
            <a:endParaRPr lang="en-US" sz="1600" dirty="0">
              <a:latin typeface="Times New Roman" panose="02020603050405020304" pitchFamily="18" charset="0"/>
              <a:cs typeface="Times New Roman" panose="02020603050405020304" pitchFamily="18" charset="0"/>
            </a:endParaRPr>
          </a:p>
          <a:p>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858317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Times New Roman" panose="02020603050405020304" pitchFamily="18" charset="0"/>
                <a:cs typeface="Times New Roman" panose="02020603050405020304" pitchFamily="18" charset="0"/>
              </a:rPr>
              <a:t>MEMBER-BASED ORGANIZATIONS OF INFORMAL WORKERS IN ASIA (continued)</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612648" y="1600200"/>
            <a:ext cx="8153400" cy="5257800"/>
          </a:xfrm>
        </p:spPr>
        <p:txBody>
          <a:bodyPr>
            <a:normAutofit/>
          </a:bodyPr>
          <a:lstStyle/>
          <a:p>
            <a:pPr marL="0" indent="0">
              <a:buNone/>
            </a:pPr>
            <a:r>
              <a:rPr lang="en-US" sz="2000" b="1" dirty="0" smtClean="0">
                <a:latin typeface="Times New Roman" panose="02020603050405020304" pitchFamily="18" charset="0"/>
                <a:cs typeface="Times New Roman" panose="02020603050405020304" pitchFamily="18" charset="0"/>
              </a:rPr>
              <a:t>South Korea</a:t>
            </a:r>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Korean Street Vendors Confederation (KOSC)</a:t>
            </a:r>
          </a:p>
          <a:p>
            <a:r>
              <a:rPr lang="en-US" sz="2000" dirty="0" smtClean="0">
                <a:latin typeface="Times New Roman" panose="02020603050405020304" pitchFamily="18" charset="0"/>
                <a:cs typeface="Times New Roman" panose="02020603050405020304" pitchFamily="18" charset="0"/>
              </a:rPr>
              <a:t>National </a:t>
            </a:r>
            <a:r>
              <a:rPr lang="en-US" sz="2000" dirty="0">
                <a:latin typeface="Times New Roman" panose="02020603050405020304" pitchFamily="18" charset="0"/>
                <a:cs typeface="Times New Roman" panose="02020603050405020304" pitchFamily="18" charset="0"/>
              </a:rPr>
              <a:t>House Managers </a:t>
            </a:r>
            <a:r>
              <a:rPr lang="en-US" sz="2000" dirty="0" smtClean="0">
                <a:latin typeface="Times New Roman" panose="02020603050405020304" pitchFamily="18" charset="0"/>
                <a:cs typeface="Times New Roman" panose="02020603050405020304" pitchFamily="18" charset="0"/>
              </a:rPr>
              <a:t>Cooperative</a:t>
            </a:r>
          </a:p>
          <a:p>
            <a:pPr marL="0" indent="0">
              <a:buNone/>
            </a:pPr>
            <a:r>
              <a:rPr lang="en-US" sz="2000" b="1" dirty="0">
                <a:latin typeface="Times New Roman" panose="02020603050405020304" pitchFamily="18" charset="0"/>
                <a:cs typeface="Times New Roman" panose="02020603050405020304" pitchFamily="18" charset="0"/>
              </a:rPr>
              <a:t>Nepal</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*General Federation of Nepalese Trade Unions (GEFONT)</a:t>
            </a:r>
          </a:p>
          <a:p>
            <a:r>
              <a:rPr lang="en-US" sz="2000" dirty="0">
                <a:latin typeface="Times New Roman" panose="02020603050405020304" pitchFamily="18" charset="0"/>
                <a:cs typeface="Times New Roman" panose="02020603050405020304" pitchFamily="18" charset="0"/>
              </a:rPr>
              <a:t>Home-based Workers Union based on Bamboo Work</a:t>
            </a:r>
          </a:p>
          <a:p>
            <a:r>
              <a:rPr lang="en-US" sz="2000" dirty="0">
                <a:latin typeface="Times New Roman" panose="02020603050405020304" pitchFamily="18" charset="0"/>
                <a:cs typeface="Times New Roman" panose="02020603050405020304" pitchFamily="18" charset="0"/>
              </a:rPr>
              <a:t>Home-based Workers Union Nepal</a:t>
            </a:r>
          </a:p>
          <a:p>
            <a:r>
              <a:rPr lang="en-US" sz="2000" dirty="0">
                <a:latin typeface="Times New Roman" panose="02020603050405020304" pitchFamily="18" charset="0"/>
                <a:cs typeface="Times New Roman" panose="02020603050405020304" pitchFamily="18" charset="0"/>
              </a:rPr>
              <a:t>Nepal Independent Domestic Workers Union (NIDWU)</a:t>
            </a:r>
          </a:p>
          <a:p>
            <a:r>
              <a:rPr lang="en-US" sz="2000" dirty="0">
                <a:latin typeface="Times New Roman" panose="02020603050405020304" pitchFamily="18" charset="0"/>
                <a:cs typeface="Times New Roman" panose="02020603050405020304" pitchFamily="18" charset="0"/>
              </a:rPr>
              <a:t>Nepal Street Traders Union (NEST</a:t>
            </a:r>
            <a:r>
              <a:rPr lang="en-US" sz="2000" dirty="0" smtClean="0">
                <a:latin typeface="Times New Roman" panose="02020603050405020304" pitchFamily="18" charset="0"/>
                <a:cs typeface="Times New Roman" panose="02020603050405020304" pitchFamily="18" charset="0"/>
              </a:rPr>
              <a:t>)</a:t>
            </a:r>
          </a:p>
          <a:p>
            <a:pPr marL="0" indent="0">
              <a:buNone/>
            </a:pPr>
            <a:r>
              <a:rPr lang="en-US" sz="2000" b="1" dirty="0">
                <a:latin typeface="Times New Roman" panose="02020603050405020304" pitchFamily="18" charset="0"/>
                <a:cs typeface="Times New Roman" panose="02020603050405020304" pitchFamily="18" charset="0"/>
              </a:rPr>
              <a:t>Pakistan</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Home Based Women Workers Federation (HBWWF)</a:t>
            </a:r>
          </a:p>
          <a:p>
            <a:r>
              <a:rPr lang="en-US" sz="2000" dirty="0">
                <a:latin typeface="Times New Roman" panose="02020603050405020304" pitchFamily="18" charset="0"/>
                <a:cs typeface="Times New Roman" panose="02020603050405020304" pitchFamily="18" charset="0"/>
              </a:rPr>
              <a:t>Home-Based Women Bangle Workers Union</a:t>
            </a:r>
          </a:p>
          <a:p>
            <a:r>
              <a:rPr lang="en-US" sz="2000" dirty="0">
                <a:latin typeface="Times New Roman" panose="02020603050405020304" pitchFamily="18" charset="0"/>
                <a:cs typeface="Times New Roman" panose="02020603050405020304" pitchFamily="18" charset="0"/>
              </a:rPr>
              <a:t>HomeNet Pakistan</a:t>
            </a:r>
          </a:p>
          <a:p>
            <a:endParaRPr lang="en-US" sz="2400" dirty="0">
              <a:latin typeface="Times New Roman" panose="02020603050405020304" pitchFamily="18" charset="0"/>
              <a:cs typeface="Times New Roman" panose="02020603050405020304" pitchFamily="18" charset="0"/>
            </a:endParaRPr>
          </a:p>
          <a:p>
            <a:endParaRPr lang="en-US" sz="6600" dirty="0"/>
          </a:p>
          <a:p>
            <a:endParaRPr lang="en-US" sz="6500" dirty="0" smtClean="0"/>
          </a:p>
          <a:p>
            <a:endParaRPr lang="en-US" sz="3300" dirty="0"/>
          </a:p>
          <a:p>
            <a:endParaRPr lang="en-US" dirty="0"/>
          </a:p>
        </p:txBody>
      </p:sp>
    </p:spTree>
    <p:extLst>
      <p:ext uri="{BB962C8B-B14F-4D97-AF65-F5344CB8AC3E}">
        <p14:creationId xmlns:p14="http://schemas.microsoft.com/office/powerpoint/2010/main" val="14689091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Times New Roman" panose="02020603050405020304" pitchFamily="18" charset="0"/>
                <a:cs typeface="Times New Roman" panose="02020603050405020304" pitchFamily="18" charset="0"/>
              </a:rPr>
              <a:t>MEMBER-BASED ORGANIZATIONS OF INFORMAL WORKERS IN ASIA (continued)</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612648" y="1600200"/>
            <a:ext cx="8153400" cy="3962400"/>
          </a:xfrm>
        </p:spPr>
        <p:txBody>
          <a:bodyPr>
            <a:normAutofit/>
          </a:bodyPr>
          <a:lstStyle/>
          <a:p>
            <a:pPr marL="0" indent="0">
              <a:buNone/>
            </a:pPr>
            <a:r>
              <a:rPr lang="en-US" sz="2200" b="1" dirty="0" smtClean="0">
                <a:latin typeface="Times New Roman" panose="02020603050405020304" pitchFamily="18" charset="0"/>
                <a:cs typeface="Times New Roman" panose="02020603050405020304" pitchFamily="18" charset="0"/>
              </a:rPr>
              <a:t>Philippines</a:t>
            </a:r>
            <a:endParaRPr lang="en-US"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a:t>
            </a:r>
            <a:r>
              <a:rPr lang="en-US" sz="2200" dirty="0" err="1">
                <a:latin typeface="Times New Roman" panose="02020603050405020304" pitchFamily="18" charset="0"/>
                <a:cs typeface="Times New Roman" panose="02020603050405020304" pitchFamily="18" charset="0"/>
              </a:rPr>
              <a:t>Pambansang</a:t>
            </a:r>
            <a:r>
              <a:rPr lang="en-US" sz="2200" dirty="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Kalipunan</a:t>
            </a:r>
            <a:r>
              <a:rPr lang="en-US" sz="2200" dirty="0" smtClean="0">
                <a:latin typeface="Times New Roman" panose="02020603050405020304" pitchFamily="18" charset="0"/>
                <a:cs typeface="Times New Roman" panose="02020603050405020304" pitchFamily="18" charset="0"/>
              </a:rPr>
              <a:t> ng </a:t>
            </a:r>
            <a:r>
              <a:rPr lang="en-US" sz="2200" dirty="0" err="1">
                <a:latin typeface="Times New Roman" panose="02020603050405020304" pitchFamily="18" charset="0"/>
                <a:cs typeface="Times New Roman" panose="02020603050405020304" pitchFamily="18" charset="0"/>
              </a:rPr>
              <a:t>mga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Manggagawang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Impormal</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Pilipinas</a:t>
            </a:r>
            <a:r>
              <a:rPr lang="en-US" sz="2200" dirty="0">
                <a:latin typeface="Times New Roman" panose="02020603050405020304" pitchFamily="18" charset="0"/>
                <a:cs typeface="Times New Roman" panose="02020603050405020304" pitchFamily="18" charset="0"/>
              </a:rPr>
              <a:t> or National Network of Informal Workers in the Philippines (PATAMABA)</a:t>
            </a:r>
          </a:p>
          <a:p>
            <a:pPr marL="0" indent="0">
              <a:buNone/>
            </a:pPr>
            <a:endParaRPr lang="en-US" sz="2200" dirty="0">
              <a:latin typeface="Times New Roman" panose="02020603050405020304" pitchFamily="18" charset="0"/>
              <a:cs typeface="Times New Roman" panose="02020603050405020304" pitchFamily="18" charset="0"/>
            </a:endParaRPr>
          </a:p>
          <a:p>
            <a:pPr marL="0" indent="0">
              <a:buNone/>
            </a:pPr>
            <a:r>
              <a:rPr lang="en-US" sz="2200" b="1" dirty="0">
                <a:latin typeface="Times New Roman" panose="02020603050405020304" pitchFamily="18" charset="0"/>
                <a:cs typeface="Times New Roman" panose="02020603050405020304" pitchFamily="18" charset="0"/>
              </a:rPr>
              <a:t>Thailand</a:t>
            </a:r>
            <a:endParaRPr lang="en-US"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*Homenet South East Asia</a:t>
            </a:r>
          </a:p>
          <a:p>
            <a:r>
              <a:rPr lang="en-US" sz="2200" dirty="0">
                <a:latin typeface="Times New Roman" panose="02020603050405020304" pitchFamily="18" charset="0"/>
                <a:cs typeface="Times New Roman" panose="02020603050405020304" pitchFamily="18" charset="0"/>
              </a:rPr>
              <a:t>*Homenet Thailand</a:t>
            </a:r>
          </a:p>
          <a:p>
            <a:r>
              <a:rPr lang="en-US" sz="2200" dirty="0">
                <a:latin typeface="Times New Roman" panose="02020603050405020304" pitchFamily="18" charset="0"/>
                <a:cs typeface="Times New Roman" panose="02020603050405020304" pitchFamily="18" charset="0"/>
              </a:rPr>
              <a:t>Network of Thai Domestic Workers</a:t>
            </a:r>
          </a:p>
          <a:p>
            <a:endParaRPr lang="en-US" sz="6000" dirty="0">
              <a:latin typeface="Times New Roman" panose="02020603050405020304" pitchFamily="18" charset="0"/>
              <a:cs typeface="Times New Roman" panose="02020603050405020304" pitchFamily="18" charset="0"/>
            </a:endParaRPr>
          </a:p>
          <a:p>
            <a:endParaRPr lang="en-US" sz="6600" dirty="0"/>
          </a:p>
          <a:p>
            <a:endParaRPr lang="en-US" sz="6500" dirty="0" smtClean="0"/>
          </a:p>
          <a:p>
            <a:endParaRPr lang="en-US" sz="3300" dirty="0"/>
          </a:p>
          <a:p>
            <a:endParaRPr lang="en-US" dirty="0"/>
          </a:p>
        </p:txBody>
      </p:sp>
    </p:spTree>
    <p:extLst>
      <p:ext uri="{BB962C8B-B14F-4D97-AF65-F5344CB8AC3E}">
        <p14:creationId xmlns:p14="http://schemas.microsoft.com/office/powerpoint/2010/main" val="6622789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latin typeface="Times New Roman" panose="02020603050405020304" pitchFamily="18" charset="0"/>
                <a:cs typeface="Times New Roman" panose="02020603050405020304" pitchFamily="18" charset="0"/>
              </a:rPr>
              <a:t>WHY IS IT IMPORTANT TO HAVE STATISTICS ON THESE GROUPS OF WORKERS?</a:t>
            </a:r>
            <a:endParaRPr lang="en-US"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p:txBody>
          <a:bodyPr>
            <a:normAutofit/>
          </a:bodyPr>
          <a:lstStyle/>
          <a:p>
            <a:r>
              <a:rPr lang="en-US" dirty="0" smtClean="0">
                <a:latin typeface="Times New Roman" panose="02020603050405020304" pitchFamily="18" charset="0"/>
                <a:cs typeface="Times New Roman" panose="02020603050405020304" pitchFamily="18" charset="0"/>
              </a:rPr>
              <a:t>A significant part of the </a:t>
            </a:r>
            <a:r>
              <a:rPr lang="en-US" dirty="0" err="1" smtClean="0">
                <a:latin typeface="Times New Roman" panose="02020603050405020304" pitchFamily="18" charset="0"/>
                <a:cs typeface="Times New Roman" panose="02020603050405020304" pitchFamily="18" charset="0"/>
              </a:rPr>
              <a:t>labour</a:t>
            </a:r>
            <a:r>
              <a:rPr lang="en-US" dirty="0" smtClean="0">
                <a:latin typeface="Times New Roman" panose="02020603050405020304" pitchFamily="18" charset="0"/>
                <a:cs typeface="Times New Roman" panose="02020603050405020304" pitchFamily="18" charset="0"/>
              </a:rPr>
              <a:t> force</a:t>
            </a:r>
          </a:p>
          <a:p>
            <a:r>
              <a:rPr lang="en-US" dirty="0" smtClean="0">
                <a:latin typeface="Times New Roman" panose="02020603050405020304" pitchFamily="18" charset="0"/>
                <a:cs typeface="Times New Roman" panose="02020603050405020304" pitchFamily="18" charset="0"/>
              </a:rPr>
              <a:t>These jobs not only provide livelihood for the poor but also goods and services for poor households – often at a lower cost and greater availability</a:t>
            </a:r>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Any  national  policy on economic development and job creation must focus on improving the economic and social situation  of these workers in these jobs in addition to developing  </a:t>
            </a:r>
            <a:r>
              <a:rPr lang="en-US" dirty="0" err="1" smtClean="0">
                <a:latin typeface="Times New Roman" panose="02020603050405020304" pitchFamily="18" charset="0"/>
                <a:cs typeface="Times New Roman" panose="02020603050405020304" pitchFamily="18" charset="0"/>
              </a:rPr>
              <a:t>programmes</a:t>
            </a:r>
            <a:r>
              <a:rPr lang="en-US" dirty="0" smtClean="0">
                <a:latin typeface="Times New Roman" panose="02020603050405020304" pitchFamily="18" charset="0"/>
                <a:cs typeface="Times New Roman" panose="02020603050405020304" pitchFamily="18" charset="0"/>
              </a:rPr>
              <a:t> in new sectors of the economy</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0711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latin typeface="Times New Roman" panose="02020603050405020304" pitchFamily="18" charset="0"/>
                <a:cs typeface="Times New Roman" panose="02020603050405020304" pitchFamily="18" charset="0"/>
              </a:rPr>
              <a:t>SIGNIFICANCE: FOUR GROUPS OF URBAN INFORMAL WORKERS - INDIA </a:t>
            </a:r>
            <a:r>
              <a:rPr lang="en-US" sz="2800" b="1" dirty="0">
                <a:latin typeface="Times New Roman" panose="02020603050405020304" pitchFamily="18" charset="0"/>
                <a:cs typeface="Times New Roman" panose="02020603050405020304" pitchFamily="18" charset="0"/>
              </a:rPr>
              <a:t>2011-12</a:t>
            </a:r>
            <a:endParaRPr lang="en-U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p:txBody>
          <a:bodyPr>
            <a:normAutofit fontScale="62500" lnSpcReduction="20000"/>
          </a:bodyPr>
          <a:lstStyle/>
          <a:p>
            <a:pPr>
              <a:buFontTx/>
              <a:buNone/>
            </a:pPr>
            <a:r>
              <a:rPr lang="en-US" dirty="0" smtClean="0">
                <a:latin typeface="Calibri" panose="020F0502020204030204" pitchFamily="34" charset="0"/>
                <a:cs typeface="Times New Roman" pitchFamily="18" charset="0"/>
              </a:rPr>
              <a:t>                        </a:t>
            </a:r>
            <a:r>
              <a:rPr lang="en-US" u="sng" dirty="0" smtClean="0">
                <a:latin typeface="Calibri" panose="020F0502020204030204" pitchFamily="34" charset="0"/>
                <a:cs typeface="Times New Roman" pitchFamily="18" charset="0"/>
              </a:rPr>
              <a:t>       % </a:t>
            </a:r>
            <a:r>
              <a:rPr lang="en-US" u="sng" dirty="0">
                <a:latin typeface="Calibri" panose="020F0502020204030204" pitchFamily="34" charset="0"/>
                <a:cs typeface="Times New Roman" pitchFamily="18" charset="0"/>
              </a:rPr>
              <a:t>of Urban Employment</a:t>
            </a:r>
            <a:r>
              <a:rPr lang="en-US" dirty="0">
                <a:latin typeface="Calibri" panose="020F0502020204030204" pitchFamily="34" charset="0"/>
                <a:cs typeface="Times New Roman" pitchFamily="18" charset="0"/>
              </a:rPr>
              <a:t>   </a:t>
            </a:r>
            <a:r>
              <a:rPr lang="en-US" dirty="0" smtClean="0">
                <a:latin typeface="Calibri" panose="020F0502020204030204" pitchFamily="34" charset="0"/>
                <a:cs typeface="Times New Roman" pitchFamily="18" charset="0"/>
              </a:rPr>
              <a:t>             </a:t>
            </a:r>
            <a:r>
              <a:rPr lang="en-US" u="sng" dirty="0">
                <a:latin typeface="Calibri" panose="020F0502020204030204" pitchFamily="34" charset="0"/>
                <a:cs typeface="Times New Roman" pitchFamily="18" charset="0"/>
              </a:rPr>
              <a:t>% of Urban Informal Employment</a:t>
            </a:r>
          </a:p>
          <a:p>
            <a:pPr>
              <a:buFontTx/>
              <a:buNone/>
            </a:pPr>
            <a:r>
              <a:rPr lang="en-US" dirty="0">
                <a:latin typeface="Calibri" panose="020F0502020204030204" pitchFamily="34" charset="0"/>
                <a:cs typeface="Times New Roman" pitchFamily="18" charset="0"/>
              </a:rPr>
              <a:t>		                 </a:t>
            </a:r>
            <a:r>
              <a:rPr lang="en-US" u="sng" dirty="0">
                <a:latin typeface="Calibri" panose="020F0502020204030204" pitchFamily="34" charset="0"/>
                <a:cs typeface="Times New Roman" pitchFamily="18" charset="0"/>
              </a:rPr>
              <a:t>Total</a:t>
            </a:r>
            <a:r>
              <a:rPr lang="en-US" dirty="0">
                <a:latin typeface="Calibri" panose="020F0502020204030204" pitchFamily="34" charset="0"/>
                <a:cs typeface="Times New Roman" pitchFamily="18" charset="0"/>
              </a:rPr>
              <a:t>      </a:t>
            </a:r>
            <a:r>
              <a:rPr lang="en-US" u="sng" dirty="0">
                <a:latin typeface="Calibri" panose="020F0502020204030204" pitchFamily="34" charset="0"/>
                <a:cs typeface="Times New Roman" pitchFamily="18" charset="0"/>
              </a:rPr>
              <a:t>Male</a:t>
            </a:r>
            <a:r>
              <a:rPr lang="en-US" dirty="0">
                <a:latin typeface="Calibri" panose="020F0502020204030204" pitchFamily="34" charset="0"/>
                <a:cs typeface="Times New Roman" pitchFamily="18" charset="0"/>
              </a:rPr>
              <a:t>    </a:t>
            </a:r>
            <a:r>
              <a:rPr lang="en-US" u="sng" dirty="0">
                <a:latin typeface="Calibri" panose="020F0502020204030204" pitchFamily="34" charset="0"/>
                <a:cs typeface="Times New Roman" pitchFamily="18" charset="0"/>
              </a:rPr>
              <a:t>Female</a:t>
            </a:r>
            <a:r>
              <a:rPr lang="en-US" dirty="0">
                <a:latin typeface="Calibri" panose="020F0502020204030204" pitchFamily="34" charset="0"/>
                <a:cs typeface="Times New Roman" pitchFamily="18" charset="0"/>
              </a:rPr>
              <a:t>	     </a:t>
            </a:r>
            <a:r>
              <a:rPr lang="en-US" u="sng" dirty="0">
                <a:latin typeface="Calibri" panose="020F0502020204030204" pitchFamily="34" charset="0"/>
                <a:cs typeface="Times New Roman" pitchFamily="18" charset="0"/>
              </a:rPr>
              <a:t>Total</a:t>
            </a:r>
            <a:r>
              <a:rPr lang="en-US" dirty="0">
                <a:latin typeface="Calibri" panose="020F0502020204030204" pitchFamily="34" charset="0"/>
                <a:cs typeface="Times New Roman" pitchFamily="18" charset="0"/>
              </a:rPr>
              <a:t>       </a:t>
            </a:r>
            <a:r>
              <a:rPr lang="en-US" u="sng" dirty="0">
                <a:latin typeface="Calibri" panose="020F0502020204030204" pitchFamily="34" charset="0"/>
                <a:cs typeface="Times New Roman" pitchFamily="18" charset="0"/>
              </a:rPr>
              <a:t>Male</a:t>
            </a:r>
            <a:r>
              <a:rPr lang="en-US" dirty="0">
                <a:latin typeface="Calibri" panose="020F0502020204030204" pitchFamily="34" charset="0"/>
                <a:cs typeface="Times New Roman" pitchFamily="18" charset="0"/>
              </a:rPr>
              <a:t>     </a:t>
            </a:r>
            <a:r>
              <a:rPr lang="en-US" u="sng" dirty="0">
                <a:latin typeface="Calibri" panose="020F0502020204030204" pitchFamily="34" charset="0"/>
                <a:cs typeface="Times New Roman" pitchFamily="18" charset="0"/>
              </a:rPr>
              <a:t>Female</a:t>
            </a:r>
          </a:p>
          <a:p>
            <a:pPr>
              <a:buFontTx/>
              <a:buNone/>
            </a:pPr>
            <a:endParaRPr lang="en-US" u="sng" dirty="0">
              <a:latin typeface="Calibri" panose="020F0502020204030204" pitchFamily="34" charset="0"/>
              <a:cs typeface="Times New Roman" pitchFamily="18" charset="0"/>
            </a:endParaRPr>
          </a:p>
          <a:p>
            <a:pPr>
              <a:buFontTx/>
              <a:buNone/>
            </a:pPr>
            <a:r>
              <a:rPr lang="en-US" dirty="0">
                <a:latin typeface="Calibri" panose="020F0502020204030204" pitchFamily="34" charset="0"/>
                <a:cs typeface="Times New Roman" pitchFamily="18" charset="0"/>
              </a:rPr>
              <a:t>Domestic Workers      5	   2 	13	       6	         3            17</a:t>
            </a:r>
          </a:p>
          <a:p>
            <a:pPr>
              <a:buFontTx/>
              <a:buNone/>
            </a:pPr>
            <a:endParaRPr lang="en-US" dirty="0">
              <a:latin typeface="Calibri" panose="020F0502020204030204" pitchFamily="34" charset="0"/>
              <a:cs typeface="Times New Roman" pitchFamily="18" charset="0"/>
            </a:endParaRPr>
          </a:p>
          <a:p>
            <a:pPr>
              <a:buFontTx/>
              <a:buNone/>
            </a:pPr>
            <a:r>
              <a:rPr lang="en-US" dirty="0">
                <a:latin typeface="Calibri" panose="020F0502020204030204" pitchFamily="34" charset="0"/>
                <a:cs typeface="Times New Roman" pitchFamily="18" charset="0"/>
              </a:rPr>
              <a:t>Home-Based 	    14         10       </a:t>
            </a:r>
            <a:r>
              <a:rPr lang="en-US" dirty="0" smtClean="0">
                <a:latin typeface="Calibri" panose="020F0502020204030204" pitchFamily="34" charset="0"/>
                <a:cs typeface="Times New Roman" pitchFamily="18" charset="0"/>
              </a:rPr>
              <a:t>      </a:t>
            </a:r>
            <a:r>
              <a:rPr lang="en-US" dirty="0">
                <a:latin typeface="Calibri" panose="020F0502020204030204" pitchFamily="34" charset="0"/>
                <a:cs typeface="Times New Roman" pitchFamily="18" charset="0"/>
              </a:rPr>
              <a:t>32           </a:t>
            </a:r>
            <a:r>
              <a:rPr lang="en-US" dirty="0" smtClean="0">
                <a:latin typeface="Calibri" panose="020F0502020204030204" pitchFamily="34" charset="0"/>
                <a:cs typeface="Times New Roman" pitchFamily="18" charset="0"/>
              </a:rPr>
              <a:t>         </a:t>
            </a:r>
            <a:r>
              <a:rPr lang="en-US" dirty="0">
                <a:latin typeface="Calibri" panose="020F0502020204030204" pitchFamily="34" charset="0"/>
                <a:cs typeface="Times New Roman" pitchFamily="18" charset="0"/>
              </a:rPr>
              <a:t>17             12            40</a:t>
            </a:r>
          </a:p>
          <a:p>
            <a:pPr>
              <a:buFontTx/>
              <a:buNone/>
            </a:pPr>
            <a:r>
              <a:rPr lang="en-US" dirty="0">
                <a:latin typeface="Calibri" panose="020F0502020204030204" pitchFamily="34" charset="0"/>
                <a:cs typeface="Times New Roman" pitchFamily="18" charset="0"/>
              </a:rPr>
              <a:t>	Workers</a:t>
            </a:r>
          </a:p>
          <a:p>
            <a:pPr>
              <a:buFontTx/>
              <a:buNone/>
            </a:pPr>
            <a:endParaRPr lang="en-US" dirty="0">
              <a:latin typeface="Calibri" panose="020F0502020204030204" pitchFamily="34" charset="0"/>
              <a:cs typeface="Times New Roman" pitchFamily="18" charset="0"/>
            </a:endParaRPr>
          </a:p>
          <a:p>
            <a:pPr>
              <a:buFontTx/>
              <a:buNone/>
            </a:pPr>
            <a:r>
              <a:rPr lang="en-US" dirty="0">
                <a:latin typeface="Calibri" panose="020F0502020204030204" pitchFamily="34" charset="0"/>
                <a:cs typeface="Times New Roman" pitchFamily="18" charset="0"/>
              </a:rPr>
              <a:t>Street Vendors          </a:t>
            </a:r>
            <a:r>
              <a:rPr lang="en-US" dirty="0" smtClean="0">
                <a:latin typeface="Calibri" panose="020F0502020204030204" pitchFamily="34" charset="0"/>
                <a:cs typeface="Times New Roman" pitchFamily="18" charset="0"/>
              </a:rPr>
              <a:t>     </a:t>
            </a:r>
            <a:r>
              <a:rPr lang="en-US" dirty="0">
                <a:latin typeface="Calibri" panose="020F0502020204030204" pitchFamily="34" charset="0"/>
                <a:cs typeface="Times New Roman" pitchFamily="18" charset="0"/>
              </a:rPr>
              <a:t>4	   4	  3         </a:t>
            </a:r>
            <a:r>
              <a:rPr lang="en-US" dirty="0" smtClean="0">
                <a:latin typeface="Calibri" panose="020F0502020204030204" pitchFamily="34" charset="0"/>
                <a:cs typeface="Times New Roman" pitchFamily="18" charset="0"/>
              </a:rPr>
              <a:t>             </a:t>
            </a:r>
            <a:r>
              <a:rPr lang="en-US" dirty="0">
                <a:latin typeface="Calibri" panose="020F0502020204030204" pitchFamily="34" charset="0"/>
                <a:cs typeface="Times New Roman" pitchFamily="18" charset="0"/>
              </a:rPr>
              <a:t>5               5              3</a:t>
            </a:r>
          </a:p>
          <a:p>
            <a:pPr>
              <a:buFontTx/>
              <a:buNone/>
            </a:pPr>
            <a:endParaRPr lang="en-US" dirty="0">
              <a:latin typeface="Calibri" panose="020F0502020204030204" pitchFamily="34" charset="0"/>
              <a:cs typeface="Times New Roman" pitchFamily="18" charset="0"/>
            </a:endParaRPr>
          </a:p>
          <a:p>
            <a:pPr>
              <a:buFontTx/>
              <a:buNone/>
            </a:pPr>
            <a:r>
              <a:rPr lang="en-US" dirty="0">
                <a:latin typeface="Calibri" panose="020F0502020204030204" pitchFamily="34" charset="0"/>
                <a:cs typeface="Times New Roman" pitchFamily="18" charset="0"/>
              </a:rPr>
              <a:t>Waste Pickers       </a:t>
            </a:r>
            <a:r>
              <a:rPr lang="en-US" dirty="0" smtClean="0">
                <a:latin typeface="Calibri" panose="020F0502020204030204" pitchFamily="34" charset="0"/>
                <a:cs typeface="Times New Roman" pitchFamily="18" charset="0"/>
              </a:rPr>
              <a:t>           </a:t>
            </a:r>
            <a:r>
              <a:rPr lang="en-US" dirty="0">
                <a:latin typeface="Calibri" panose="020F0502020204030204" pitchFamily="34" charset="0"/>
                <a:cs typeface="Times New Roman" pitchFamily="18" charset="0"/>
              </a:rPr>
              <a:t>1          .5       </a:t>
            </a:r>
            <a:r>
              <a:rPr lang="en-US" dirty="0" smtClean="0">
                <a:latin typeface="Calibri" panose="020F0502020204030204" pitchFamily="34" charset="0"/>
                <a:cs typeface="Times New Roman" pitchFamily="18" charset="0"/>
              </a:rPr>
              <a:t>       </a:t>
            </a:r>
            <a:r>
              <a:rPr lang="en-US" dirty="0">
                <a:latin typeface="Calibri" panose="020F0502020204030204" pitchFamily="34" charset="0"/>
                <a:cs typeface="Times New Roman" pitchFamily="18" charset="0"/>
              </a:rPr>
              <a:t>2               </a:t>
            </a:r>
            <a:r>
              <a:rPr lang="en-US" dirty="0" smtClean="0">
                <a:latin typeface="Calibri" panose="020F0502020204030204" pitchFamily="34" charset="0"/>
                <a:cs typeface="Times New Roman" pitchFamily="18" charset="0"/>
              </a:rPr>
              <a:t>     </a:t>
            </a:r>
            <a:r>
              <a:rPr lang="en-US" dirty="0">
                <a:latin typeface="Calibri" panose="020F0502020204030204" pitchFamily="34" charset="0"/>
                <a:cs typeface="Times New Roman" pitchFamily="18" charset="0"/>
              </a:rPr>
              <a:t>1                1              3 </a:t>
            </a:r>
          </a:p>
          <a:p>
            <a:pPr>
              <a:buFontTx/>
              <a:buNone/>
            </a:pPr>
            <a:endParaRPr lang="en-US" dirty="0">
              <a:latin typeface="Calibri" panose="020F0502020204030204" pitchFamily="34" charset="0"/>
              <a:cs typeface="Times New Roman" pitchFamily="18" charset="0"/>
            </a:endParaRPr>
          </a:p>
          <a:p>
            <a:pPr>
              <a:buFontTx/>
              <a:buNone/>
            </a:pPr>
            <a:r>
              <a:rPr lang="en-US" dirty="0">
                <a:latin typeface="Calibri" panose="020F0502020204030204" pitchFamily="34" charset="0"/>
                <a:cs typeface="Times New Roman" pitchFamily="18" charset="0"/>
              </a:rPr>
              <a:t>ALL FOUR       </a:t>
            </a:r>
            <a:r>
              <a:rPr lang="en-US" dirty="0" smtClean="0">
                <a:latin typeface="Calibri" panose="020F0502020204030204" pitchFamily="34" charset="0"/>
                <a:cs typeface="Times New Roman" pitchFamily="18" charset="0"/>
              </a:rPr>
              <a:t>                </a:t>
            </a:r>
            <a:r>
              <a:rPr lang="en-US" b="1" dirty="0">
                <a:latin typeface="Calibri" panose="020F0502020204030204" pitchFamily="34" charset="0"/>
                <a:cs typeface="Times New Roman" pitchFamily="18" charset="0"/>
              </a:rPr>
              <a:t>23         17           49	</a:t>
            </a:r>
            <a:r>
              <a:rPr lang="en-US" b="1" dirty="0" smtClean="0">
                <a:latin typeface="Calibri" panose="020F0502020204030204" pitchFamily="34" charset="0"/>
                <a:cs typeface="Times New Roman" pitchFamily="18" charset="0"/>
              </a:rPr>
              <a:t>        </a:t>
            </a:r>
            <a:r>
              <a:rPr lang="en-US" b="1" dirty="0">
                <a:latin typeface="Calibri" panose="020F0502020204030204" pitchFamily="34" charset="0"/>
                <a:cs typeface="Times New Roman" pitchFamily="18" charset="0"/>
              </a:rPr>
              <a:t>29             21            62</a:t>
            </a:r>
          </a:p>
          <a:p>
            <a:endParaRPr lang="en-US" dirty="0">
              <a:latin typeface="Calibri" panose="020F0502020204030204" pitchFamily="34" charset="0"/>
            </a:endParaRPr>
          </a:p>
        </p:txBody>
      </p:sp>
    </p:spTree>
    <p:extLst>
      <p:ext uri="{BB962C8B-B14F-4D97-AF65-F5344CB8AC3E}">
        <p14:creationId xmlns:p14="http://schemas.microsoft.com/office/powerpoint/2010/main" val="3319226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153400" cy="990600"/>
          </a:xfrm>
        </p:spPr>
        <p:txBody>
          <a:bodyPr>
            <a:normAutofit fontScale="90000"/>
          </a:bodyPr>
          <a:lstStyle/>
          <a:p>
            <a:r>
              <a:rPr lang="en-US" sz="2800" b="1" dirty="0" smtClean="0">
                <a:latin typeface="Times New Roman" panose="02020603050405020304" pitchFamily="18" charset="0"/>
                <a:cs typeface="Times New Roman" panose="02020603050405020304" pitchFamily="18" charset="0"/>
              </a:rPr>
              <a:t>COMMON CORE NEEDS AND POLICY DEMANDS FOR THESE GROUPS OF WORKERS</a:t>
            </a:r>
            <a:endParaRPr lang="en-US"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p:txBody>
          <a:bodyPr>
            <a:normAutofit/>
          </a:bodyPr>
          <a:lstStyle/>
          <a:p>
            <a:r>
              <a:rPr lang="en-CA" sz="2000" dirty="0" smtClean="0">
                <a:latin typeface="Times New Roman" panose="02020603050405020304" pitchFamily="18" charset="0"/>
                <a:cs typeface="Times New Roman" panose="02020603050405020304" pitchFamily="18" charset="0"/>
              </a:rPr>
              <a:t>Recognition </a:t>
            </a:r>
            <a:r>
              <a:rPr lang="en-CA" sz="2000" dirty="0">
                <a:latin typeface="Times New Roman" panose="02020603050405020304" pitchFamily="18" charset="0"/>
                <a:cs typeface="Times New Roman" panose="02020603050405020304" pitchFamily="18" charset="0"/>
              </a:rPr>
              <a:t>as workers who make a valuable contribution to the economy and society as part of the economically active </a:t>
            </a:r>
            <a:r>
              <a:rPr lang="en-CA" sz="2000" dirty="0" smtClean="0">
                <a:latin typeface="Times New Roman" panose="02020603050405020304" pitchFamily="18" charset="0"/>
                <a:cs typeface="Times New Roman" panose="02020603050405020304" pitchFamily="18" charset="0"/>
              </a:rPr>
              <a:t>population</a:t>
            </a:r>
          </a:p>
          <a:p>
            <a:endParaRPr lang="en-CA" sz="2000" dirty="0" smtClean="0">
              <a:latin typeface="Times New Roman" panose="02020603050405020304" pitchFamily="18" charset="0"/>
              <a:cs typeface="Times New Roman" panose="02020603050405020304" pitchFamily="18" charset="0"/>
            </a:endParaRPr>
          </a:p>
          <a:p>
            <a:r>
              <a:rPr lang="en-CA" sz="2000" dirty="0" smtClean="0">
                <a:latin typeface="Times New Roman" panose="02020603050405020304" pitchFamily="18" charset="0"/>
                <a:cs typeface="Times New Roman" panose="02020603050405020304" pitchFamily="18" charset="0"/>
              </a:rPr>
              <a:t> The </a:t>
            </a:r>
            <a:r>
              <a:rPr lang="en-CA" sz="2000" dirty="0">
                <a:latin typeface="Times New Roman" panose="02020603050405020304" pitchFamily="18" charset="0"/>
                <a:cs typeface="Times New Roman" panose="02020603050405020304" pitchFamily="18" charset="0"/>
              </a:rPr>
              <a:t>right not to be subjected to punitive regulations, policies, or </a:t>
            </a:r>
            <a:r>
              <a:rPr lang="en-CA" sz="2000" dirty="0" smtClean="0">
                <a:latin typeface="Times New Roman" panose="02020603050405020304" pitchFamily="18" charset="0"/>
                <a:cs typeface="Times New Roman" panose="02020603050405020304" pitchFamily="18" charset="0"/>
              </a:rPr>
              <a:t>practices</a:t>
            </a:r>
          </a:p>
          <a:p>
            <a:endParaRPr lang="en-CA" sz="2000" dirty="0" smtClean="0">
              <a:latin typeface="Times New Roman" panose="02020603050405020304" pitchFamily="18" charset="0"/>
              <a:cs typeface="Times New Roman" panose="02020603050405020304" pitchFamily="18" charset="0"/>
            </a:endParaRPr>
          </a:p>
          <a:p>
            <a:r>
              <a:rPr lang="en-CA" sz="2000" dirty="0" smtClean="0">
                <a:latin typeface="Times New Roman" panose="02020603050405020304" pitchFamily="18" charset="0"/>
                <a:cs typeface="Times New Roman" panose="02020603050405020304" pitchFamily="18" charset="0"/>
              </a:rPr>
              <a:t>The </a:t>
            </a:r>
            <a:r>
              <a:rPr lang="en-CA" sz="2000" dirty="0">
                <a:latin typeface="Times New Roman" panose="02020603050405020304" pitchFamily="18" charset="0"/>
                <a:cs typeface="Times New Roman" panose="02020603050405020304" pitchFamily="18" charset="0"/>
              </a:rPr>
              <a:t>right to enjoy specific promotional and protective measures, including protection against exploitation by intermediaries</a:t>
            </a:r>
            <a:r>
              <a:rPr lang="en-CA" sz="2000" dirty="0" smtClean="0">
                <a:latin typeface="Times New Roman" panose="02020603050405020304" pitchFamily="18" charset="0"/>
                <a:cs typeface="Times New Roman" panose="02020603050405020304" pitchFamily="18" charset="0"/>
              </a:rPr>
              <a:t>.</a:t>
            </a:r>
          </a:p>
          <a:p>
            <a:endParaRPr lang="en-CA" sz="2000" dirty="0">
              <a:latin typeface="Times New Roman" panose="02020603050405020304" pitchFamily="18" charset="0"/>
              <a:cs typeface="Times New Roman" panose="02020603050405020304" pitchFamily="18" charset="0"/>
            </a:endParaRPr>
          </a:p>
          <a:p>
            <a:pPr marL="0" indent="0">
              <a:buNone/>
            </a:pPr>
            <a:r>
              <a:rPr lang="en-CA" sz="2000" dirty="0" smtClean="0">
                <a:latin typeface="Times New Roman" panose="02020603050405020304" pitchFamily="18" charset="0"/>
                <a:cs typeface="Times New Roman" panose="02020603050405020304" pitchFamily="18" charset="0"/>
              </a:rPr>
              <a:t>Here we  look first at some of the </a:t>
            </a:r>
            <a:r>
              <a:rPr lang="en-CA" sz="2000" smtClean="0">
                <a:latin typeface="Times New Roman" panose="02020603050405020304" pitchFamily="18" charset="0"/>
                <a:cs typeface="Times New Roman" panose="02020603050405020304" pitchFamily="18" charset="0"/>
              </a:rPr>
              <a:t>general measures </a:t>
            </a:r>
            <a:r>
              <a:rPr lang="en-CA" sz="2000" dirty="0" smtClean="0">
                <a:latin typeface="Times New Roman" panose="02020603050405020304" pitchFamily="18" charset="0"/>
                <a:cs typeface="Times New Roman" panose="02020603050405020304" pitchFamily="18" charset="0"/>
              </a:rPr>
              <a:t>in  the ILC 2015 Recommendation on the Transition from the Informal to the Formal Economy(the points above) and then at  measures specific to the  categories of workers of informal workers of concern to WIEGO. </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989145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SPECIFIC DEMANDS FOR  POLICY</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p:txBody>
          <a:bodyPr>
            <a:normAutofit lnSpcReduction="10000"/>
          </a:bodyPr>
          <a:lstStyle/>
          <a:p>
            <a:pPr marL="0" indent="0">
              <a:buNone/>
            </a:pPr>
            <a:r>
              <a:rPr lang="en-US" sz="2400" b="1" dirty="0" smtClean="0">
                <a:latin typeface="Times New Roman" panose="02020603050405020304" pitchFamily="18" charset="0"/>
                <a:cs typeface="Times New Roman" panose="02020603050405020304" pitchFamily="18" charset="0"/>
              </a:rPr>
              <a:t>Home-based workers </a:t>
            </a:r>
          </a:p>
          <a:p>
            <a:pPr lvl="1">
              <a:buFont typeface="Arial" panose="020B0604020202020204" pitchFamily="34" charset="0"/>
              <a:buChar char="•"/>
            </a:pPr>
            <a:r>
              <a:rPr lang="en-CA" sz="2100" dirty="0">
                <a:latin typeface="Times New Roman" panose="02020603050405020304" pitchFamily="18" charset="0"/>
                <a:cs typeface="Times New Roman" panose="02020603050405020304" pitchFamily="18" charset="0"/>
              </a:rPr>
              <a:t>protection from being subjected to poor quality raw materials, arbitrary cancellation of work orders, arbitrary rejection of goods, or delayed payments (sub-contracted</a:t>
            </a:r>
            <a:r>
              <a:rPr lang="en-CA" sz="2100" dirty="0" smtClean="0">
                <a:latin typeface="Times New Roman" panose="02020603050405020304" pitchFamily="18" charset="0"/>
                <a:cs typeface="Times New Roman" panose="02020603050405020304" pitchFamily="18" charset="0"/>
              </a:rPr>
              <a:t>)</a:t>
            </a:r>
          </a:p>
          <a:p>
            <a:pPr lvl="1">
              <a:buFont typeface="Arial" panose="020B0604020202020204" pitchFamily="34" charset="0"/>
              <a:buChar char="•"/>
            </a:pPr>
            <a:endParaRPr lang="en-US" sz="2100" dirty="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CA" sz="2100" dirty="0">
                <a:latin typeface="Times New Roman" panose="02020603050405020304" pitchFamily="18" charset="0"/>
                <a:cs typeface="Times New Roman" panose="02020603050405020304" pitchFamily="18" charset="0"/>
              </a:rPr>
              <a:t>the right to basic infrastructure services – water, electricity, sanitation – at their homes, which are their workplaces (all) </a:t>
            </a:r>
            <a:endParaRPr lang="en-CA" sz="2100" dirty="0" smtClean="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endParaRPr lang="en-CA" sz="2100" dirty="0" smtClean="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CA" sz="2100" dirty="0" smtClean="0">
                <a:latin typeface="Times New Roman" panose="02020603050405020304" pitchFamily="18" charset="0"/>
                <a:cs typeface="Times New Roman" panose="02020603050405020304" pitchFamily="18" charset="0"/>
              </a:rPr>
              <a:t>access </a:t>
            </a:r>
            <a:r>
              <a:rPr lang="en-CA" sz="2100" dirty="0">
                <a:latin typeface="Times New Roman" panose="02020603050405020304" pitchFamily="18" charset="0"/>
                <a:cs typeface="Times New Roman" panose="02020603050405020304" pitchFamily="18" charset="0"/>
              </a:rPr>
              <a:t>to markets for their goods and </a:t>
            </a:r>
            <a:r>
              <a:rPr lang="en-CA" sz="2100" dirty="0" smtClean="0">
                <a:latin typeface="Times New Roman" panose="02020603050405020304" pitchFamily="18" charset="0"/>
                <a:cs typeface="Times New Roman" panose="02020603050405020304" pitchFamily="18" charset="0"/>
              </a:rPr>
              <a:t>services</a:t>
            </a:r>
          </a:p>
          <a:p>
            <a:pPr lvl="1">
              <a:buFont typeface="Arial" panose="020B0604020202020204" pitchFamily="34" charset="0"/>
              <a:buChar char="•"/>
            </a:pPr>
            <a:endParaRPr lang="en-US" sz="2100" dirty="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CA" sz="2100" dirty="0">
                <a:latin typeface="Times New Roman" panose="02020603050405020304" pitchFamily="18" charset="0"/>
                <a:cs typeface="Times New Roman" panose="02020603050405020304" pitchFamily="18" charset="0"/>
              </a:rPr>
              <a:t>the right to fair prices in markets (self-employed), and fair piece-rates (sub-contracted</a:t>
            </a:r>
            <a:endParaRPr lang="en-US" sz="2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66985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153400" cy="990600"/>
          </a:xfrm>
        </p:spPr>
        <p:txBody>
          <a:bodyPr>
            <a:normAutofit fontScale="90000"/>
          </a:bodyPr>
          <a:lstStyle/>
          <a:p>
            <a:r>
              <a:rPr lang="en-US" sz="3600" b="1" dirty="0">
                <a:latin typeface="Times New Roman" panose="02020603050405020304" pitchFamily="18" charset="0"/>
                <a:cs typeface="Times New Roman" panose="02020603050405020304" pitchFamily="18" charset="0"/>
              </a:rPr>
              <a:t>SPECIFIC DEMANDS FOR  </a:t>
            </a:r>
            <a:r>
              <a:rPr lang="en-US" sz="3600" b="1" dirty="0" smtClean="0">
                <a:latin typeface="Times New Roman" panose="02020603050405020304" pitchFamily="18" charset="0"/>
                <a:cs typeface="Times New Roman" panose="02020603050405020304" pitchFamily="18" charset="0"/>
              </a:rPr>
              <a:t>POLICY--continued</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p:txBody>
          <a:bodyPr>
            <a:normAutofit fontScale="85000" lnSpcReduction="10000"/>
          </a:bodyPr>
          <a:lstStyle/>
          <a:p>
            <a:pPr marL="0" lvl="0" indent="0">
              <a:buNone/>
            </a:pPr>
            <a:r>
              <a:rPr lang="en-CA" b="1" dirty="0" smtClean="0"/>
              <a:t>Street Vendors and Market Traders</a:t>
            </a:r>
          </a:p>
          <a:p>
            <a:pPr lvl="0">
              <a:buFont typeface="Arial" panose="020B0604020202020204" pitchFamily="34" charset="0"/>
              <a:buChar char="•"/>
            </a:pPr>
            <a:r>
              <a:rPr lang="en-CA" sz="2600" dirty="0" smtClean="0">
                <a:latin typeface="Times New Roman" panose="02020603050405020304" pitchFamily="18" charset="0"/>
                <a:cs typeface="Times New Roman" panose="02020603050405020304" pitchFamily="18" charset="0"/>
              </a:rPr>
              <a:t>freedom </a:t>
            </a:r>
            <a:r>
              <a:rPr lang="en-CA" sz="2600" dirty="0">
                <a:latin typeface="Times New Roman" panose="02020603050405020304" pitchFamily="18" charset="0"/>
                <a:cs typeface="Times New Roman" panose="02020603050405020304" pitchFamily="18" charset="0"/>
              </a:rPr>
              <a:t>from harassment, confiscation of goods, evictions, arbitrary warrants and convictions, arbitrary relocations, unofficial payments and/or bribes</a:t>
            </a:r>
            <a:endParaRPr lang="en-US" sz="2600" dirty="0">
              <a:latin typeface="Times New Roman" panose="02020603050405020304" pitchFamily="18" charset="0"/>
              <a:cs typeface="Times New Roman" panose="02020603050405020304" pitchFamily="18" charset="0"/>
            </a:endParaRPr>
          </a:p>
          <a:p>
            <a:pPr lvl="0">
              <a:buFont typeface="Arial" panose="020B0604020202020204" pitchFamily="34" charset="0"/>
              <a:buChar char="•"/>
            </a:pPr>
            <a:r>
              <a:rPr lang="en-CA" sz="2600" dirty="0">
                <a:latin typeface="Times New Roman" panose="02020603050405020304" pitchFamily="18" charset="0"/>
                <a:cs typeface="Times New Roman" panose="02020603050405020304" pitchFamily="18" charset="0"/>
              </a:rPr>
              <a:t>freedom from fear of authorities and </a:t>
            </a:r>
            <a:r>
              <a:rPr lang="en-CA" sz="2600" i="1" dirty="0">
                <a:latin typeface="Times New Roman" panose="02020603050405020304" pitchFamily="18" charset="0"/>
                <a:cs typeface="Times New Roman" panose="02020603050405020304" pitchFamily="18" charset="0"/>
              </a:rPr>
              <a:t>mafia</a:t>
            </a:r>
            <a:r>
              <a:rPr lang="en-CA" sz="2600" dirty="0">
                <a:latin typeface="Times New Roman" panose="02020603050405020304" pitchFamily="18" charset="0"/>
                <a:cs typeface="Times New Roman" panose="02020603050405020304" pitchFamily="18" charset="0"/>
              </a:rPr>
              <a:t> elements</a:t>
            </a:r>
            <a:endParaRPr lang="en-US" sz="2600" dirty="0">
              <a:latin typeface="Times New Roman" panose="02020603050405020304" pitchFamily="18" charset="0"/>
              <a:cs typeface="Times New Roman" panose="02020603050405020304" pitchFamily="18" charset="0"/>
            </a:endParaRPr>
          </a:p>
          <a:p>
            <a:pPr lvl="0">
              <a:buFont typeface="Arial" panose="020B0604020202020204" pitchFamily="34" charset="0"/>
              <a:buChar char="•"/>
            </a:pPr>
            <a:r>
              <a:rPr lang="en-CA" sz="2600" dirty="0">
                <a:latin typeface="Times New Roman" panose="02020603050405020304" pitchFamily="18" charset="0"/>
                <a:cs typeface="Times New Roman" panose="02020603050405020304" pitchFamily="18" charset="0"/>
              </a:rPr>
              <a:t>freedom from exploitation by intermediaries who take high fees</a:t>
            </a:r>
            <a:endParaRPr lang="en-US" sz="2600" dirty="0">
              <a:latin typeface="Times New Roman" panose="02020603050405020304" pitchFamily="18" charset="0"/>
              <a:cs typeface="Times New Roman" panose="02020603050405020304" pitchFamily="18" charset="0"/>
            </a:endParaRPr>
          </a:p>
          <a:p>
            <a:pPr lvl="0">
              <a:buFont typeface="Arial" panose="020B0604020202020204" pitchFamily="34" charset="0"/>
              <a:buChar char="•"/>
            </a:pPr>
            <a:r>
              <a:rPr lang="en-CA" sz="2600" dirty="0">
                <a:latin typeface="Times New Roman" panose="02020603050405020304" pitchFamily="18" charset="0"/>
                <a:cs typeface="Times New Roman" panose="02020603050405020304" pitchFamily="18" charset="0"/>
              </a:rPr>
              <a:t>the right to have natural markets of street vendors recognized and built into urban zoning and land allocation plans</a:t>
            </a:r>
            <a:endParaRPr lang="en-US" sz="2600" dirty="0">
              <a:latin typeface="Times New Roman" panose="02020603050405020304" pitchFamily="18" charset="0"/>
              <a:cs typeface="Times New Roman" panose="02020603050405020304" pitchFamily="18" charset="0"/>
            </a:endParaRPr>
          </a:p>
          <a:p>
            <a:pPr lvl="0">
              <a:buFont typeface="Arial" panose="020B0604020202020204" pitchFamily="34" charset="0"/>
              <a:buChar char="•"/>
            </a:pPr>
            <a:r>
              <a:rPr lang="en-CA" sz="2600" dirty="0">
                <a:latin typeface="Times New Roman" panose="02020603050405020304" pitchFamily="18" charset="0"/>
                <a:cs typeface="Times New Roman" panose="02020603050405020304" pitchFamily="18" charset="0"/>
              </a:rPr>
              <a:t>the right to vend in public spaces under fair and reasonable conditions (which balance competing rights of different users of public spaces) and to maintain natural markets</a:t>
            </a:r>
            <a:endParaRPr lang="en-US" sz="2600" dirty="0">
              <a:latin typeface="Times New Roman" panose="02020603050405020304" pitchFamily="18" charset="0"/>
              <a:cs typeface="Times New Roman" panose="02020603050405020304" pitchFamily="18" charset="0"/>
            </a:endParaRPr>
          </a:p>
          <a:p>
            <a:pPr lvl="0">
              <a:buFont typeface="Arial" panose="020B0604020202020204" pitchFamily="34" charset="0"/>
              <a:buChar char="•"/>
            </a:pPr>
            <a:r>
              <a:rPr lang="en-CA" sz="2600" dirty="0">
                <a:latin typeface="Times New Roman" panose="02020603050405020304" pitchFamily="18" charset="0"/>
                <a:cs typeface="Times New Roman" panose="02020603050405020304" pitchFamily="18" charset="0"/>
              </a:rPr>
              <a:t>the right to fair and transparent allocation of permits and licenses</a:t>
            </a:r>
            <a:endParaRPr lang="en-US" sz="2600" dirty="0">
              <a:latin typeface="Times New Roman" panose="02020603050405020304" pitchFamily="18" charset="0"/>
              <a:cs typeface="Times New Roman" panose="02020603050405020304" pitchFamily="18" charset="0"/>
            </a:endParaRPr>
          </a:p>
          <a:p>
            <a:endParaRPr lang="en-US"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31519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a:latin typeface="Times New Roman" panose="02020603050405020304" pitchFamily="18" charset="0"/>
                <a:cs typeface="Times New Roman" panose="02020603050405020304" pitchFamily="18" charset="0"/>
              </a:rPr>
              <a:t>SPECIFIC DEMANDS FOR  </a:t>
            </a:r>
            <a:r>
              <a:rPr lang="en-US" sz="3600" b="1" dirty="0" smtClean="0">
                <a:latin typeface="Times New Roman" panose="02020603050405020304" pitchFamily="18" charset="0"/>
                <a:cs typeface="Times New Roman" panose="02020603050405020304" pitchFamily="18" charset="0"/>
              </a:rPr>
              <a:t>POLICY--continued</a:t>
            </a:r>
            <a:endParaRPr lang="en-US" sz="3600" dirty="0"/>
          </a:p>
        </p:txBody>
      </p:sp>
      <p:sp>
        <p:nvSpPr>
          <p:cNvPr id="3" name="Content Placeholder 2"/>
          <p:cNvSpPr>
            <a:spLocks noGrp="1"/>
          </p:cNvSpPr>
          <p:nvPr>
            <p:ph sz="quarter" idx="1"/>
          </p:nvPr>
        </p:nvSpPr>
        <p:spPr/>
        <p:txBody>
          <a:bodyPr>
            <a:normAutofit/>
          </a:bodyPr>
          <a:lstStyle/>
          <a:p>
            <a:pPr marL="0" indent="0">
              <a:buNone/>
            </a:pPr>
            <a:r>
              <a:rPr lang="en-US" b="1" dirty="0" smtClean="0">
                <a:latin typeface="Times New Roman" panose="02020603050405020304" pitchFamily="18" charset="0"/>
                <a:cs typeface="Times New Roman" panose="02020603050405020304" pitchFamily="18" charset="0"/>
              </a:rPr>
              <a:t>Waste pickers</a:t>
            </a:r>
          </a:p>
          <a:p>
            <a:pPr lvl="0"/>
            <a:r>
              <a:rPr lang="en-CA" sz="2400" dirty="0">
                <a:latin typeface="Times New Roman" panose="02020603050405020304" pitchFamily="18" charset="0"/>
                <a:cs typeface="Times New Roman" panose="02020603050405020304" pitchFamily="18" charset="0"/>
              </a:rPr>
              <a:t>freedom from harassment, bribes, and evictions by city authorities</a:t>
            </a:r>
            <a:endParaRPr lang="en-US" sz="2400" dirty="0">
              <a:latin typeface="Times New Roman" panose="02020603050405020304" pitchFamily="18" charset="0"/>
              <a:cs typeface="Times New Roman" panose="02020603050405020304" pitchFamily="18" charset="0"/>
            </a:endParaRPr>
          </a:p>
          <a:p>
            <a:pPr lvl="0"/>
            <a:r>
              <a:rPr lang="en-CA" sz="2400" dirty="0">
                <a:latin typeface="Times New Roman" panose="02020603050405020304" pitchFamily="18" charset="0"/>
                <a:cs typeface="Times New Roman" panose="02020603050405020304" pitchFamily="18" charset="0"/>
              </a:rPr>
              <a:t>the right to access recyclable waste without restrictions</a:t>
            </a:r>
            <a:endParaRPr lang="en-US" sz="2400" dirty="0">
              <a:latin typeface="Times New Roman" panose="02020603050405020304" pitchFamily="18" charset="0"/>
              <a:cs typeface="Times New Roman" panose="02020603050405020304" pitchFamily="18" charset="0"/>
            </a:endParaRPr>
          </a:p>
          <a:p>
            <a:pPr lvl="0"/>
            <a:r>
              <a:rPr lang="en-CA" sz="2400" dirty="0">
                <a:latin typeface="Times New Roman" panose="02020603050405020304" pitchFamily="18" charset="0"/>
                <a:cs typeface="Times New Roman" panose="02020603050405020304" pitchFamily="18" charset="0"/>
              </a:rPr>
              <a:t>access to markets</a:t>
            </a:r>
            <a:endParaRPr lang="en-US" sz="2400" dirty="0">
              <a:latin typeface="Times New Roman" panose="02020603050405020304" pitchFamily="18" charset="0"/>
              <a:cs typeface="Times New Roman" panose="02020603050405020304" pitchFamily="18" charset="0"/>
            </a:endParaRPr>
          </a:p>
          <a:p>
            <a:pPr lvl="0"/>
            <a:r>
              <a:rPr lang="en-CA" sz="2400" dirty="0">
                <a:latin typeface="Times New Roman" panose="02020603050405020304" pitchFamily="18" charset="0"/>
                <a:cs typeface="Times New Roman" panose="02020603050405020304" pitchFamily="18" charset="0"/>
              </a:rPr>
              <a:t>provision of infrastructure</a:t>
            </a:r>
            <a:endParaRPr lang="en-US" sz="2400" dirty="0">
              <a:latin typeface="Times New Roman" panose="02020603050405020304" pitchFamily="18" charset="0"/>
              <a:cs typeface="Times New Roman" panose="02020603050405020304" pitchFamily="18" charset="0"/>
            </a:endParaRPr>
          </a:p>
          <a:p>
            <a:r>
              <a:rPr lang="en-CA" sz="2400" dirty="0">
                <a:latin typeface="Times New Roman" panose="02020603050405020304" pitchFamily="18" charset="0"/>
                <a:cs typeface="Times New Roman" panose="02020603050405020304" pitchFamily="18" charset="0"/>
              </a:rPr>
              <a:t>the right of their organizations to bid for solid waste management contracts</a:t>
            </a:r>
            <a:endParaRPr lang="en-US" sz="2400" dirty="0">
              <a:latin typeface="Times New Roman" panose="02020603050405020304" pitchFamily="18" charset="0"/>
              <a:cs typeface="Times New Roman" panose="02020603050405020304" pitchFamily="18" charset="0"/>
            </a:endParaRPr>
          </a:p>
          <a:p>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03844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latin typeface="Times New Roman" panose="02020603050405020304" pitchFamily="18" charset="0"/>
                <a:cs typeface="Times New Roman" panose="02020603050405020304" pitchFamily="18" charset="0"/>
              </a:rPr>
              <a:t>SPECIFIC DEMANDS FOR  </a:t>
            </a:r>
            <a:r>
              <a:rPr lang="en-US" sz="2800" b="1" dirty="0" smtClean="0">
                <a:latin typeface="Times New Roman" panose="02020603050405020304" pitchFamily="18" charset="0"/>
                <a:cs typeface="Times New Roman" panose="02020603050405020304" pitchFamily="18" charset="0"/>
              </a:rPr>
              <a:t>POLICY--continued </a:t>
            </a:r>
            <a:endParaRPr lang="en-US" sz="2800" dirty="0"/>
          </a:p>
        </p:txBody>
      </p:sp>
      <p:sp>
        <p:nvSpPr>
          <p:cNvPr id="3" name="Content Placeholder 2"/>
          <p:cNvSpPr>
            <a:spLocks noGrp="1"/>
          </p:cNvSpPr>
          <p:nvPr>
            <p:ph sz="quarter" idx="1"/>
          </p:nvPr>
        </p:nvSpPr>
        <p:spPr>
          <a:xfrm>
            <a:off x="609600" y="1600200"/>
            <a:ext cx="8153400" cy="4495800"/>
          </a:xfrm>
        </p:spPr>
        <p:txBody>
          <a:bodyPr>
            <a:normAutofit/>
          </a:bodyPr>
          <a:lstStyle/>
          <a:p>
            <a:pPr marL="0" indent="0">
              <a:buNone/>
            </a:pPr>
            <a:r>
              <a:rPr lang="en-CA" sz="2400" b="1" dirty="0" smtClean="0">
                <a:latin typeface="Times New Roman" panose="02020603050405020304" pitchFamily="18" charset="0"/>
                <a:cs typeface="Times New Roman" panose="02020603050405020304" pitchFamily="18" charset="0"/>
              </a:rPr>
              <a:t>Domestic Workers</a:t>
            </a:r>
          </a:p>
          <a:p>
            <a:r>
              <a:rPr lang="en-CA" sz="2400" dirty="0" smtClean="0">
                <a:latin typeface="Times New Roman" panose="02020603050405020304" pitchFamily="18" charset="0"/>
                <a:cs typeface="Times New Roman" panose="02020603050405020304" pitchFamily="18" charset="0"/>
              </a:rPr>
              <a:t>the right to a living wage and working conditions such as time off and leave, overtime pay, sick leave, health insurance, and pensions </a:t>
            </a:r>
          </a:p>
          <a:p>
            <a:pPr lvl="0"/>
            <a:r>
              <a:rPr lang="en-CA" sz="2400" dirty="0" smtClean="0">
                <a:latin typeface="Times New Roman" panose="02020603050405020304" pitchFamily="18" charset="0"/>
                <a:cs typeface="Times New Roman" panose="02020603050405020304" pitchFamily="18" charset="0"/>
              </a:rPr>
              <a:t>freedom from harassment or abuse by recruiters or employers</a:t>
            </a:r>
            <a:endParaRPr lang="en-US" sz="2400" dirty="0" smtClean="0">
              <a:latin typeface="Times New Roman" panose="02020603050405020304" pitchFamily="18" charset="0"/>
              <a:cs typeface="Times New Roman" panose="02020603050405020304" pitchFamily="18" charset="0"/>
            </a:endParaRPr>
          </a:p>
          <a:p>
            <a:pPr lvl="0"/>
            <a:r>
              <a:rPr lang="en-CA" sz="2400" dirty="0" smtClean="0">
                <a:latin typeface="Times New Roman" panose="02020603050405020304" pitchFamily="18" charset="0"/>
                <a:cs typeface="Times New Roman" panose="02020603050405020304" pitchFamily="18" charset="0"/>
              </a:rPr>
              <a:t>freedom from exploitation by agencies and intermediaries</a:t>
            </a:r>
            <a:endParaRPr lang="en-US" sz="2400" dirty="0" smtClean="0">
              <a:latin typeface="Times New Roman" panose="02020603050405020304" pitchFamily="18" charset="0"/>
              <a:cs typeface="Times New Roman" panose="02020603050405020304" pitchFamily="18" charset="0"/>
            </a:endParaRPr>
          </a:p>
          <a:p>
            <a:pPr lvl="0"/>
            <a:r>
              <a:rPr lang="en-CA" sz="2400" dirty="0" smtClean="0">
                <a:latin typeface="Times New Roman" panose="02020603050405020304" pitchFamily="18" charset="0"/>
                <a:cs typeface="Times New Roman" panose="02020603050405020304" pitchFamily="18" charset="0"/>
              </a:rPr>
              <a:t>implementation of the Domestic Workers’ Convention and accompanying Recommendations as a minimum set of conditions in every country</a:t>
            </a:r>
            <a:endParaRPr lang="en-US"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087139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WIEGO PPT Template">
  <a:themeElements>
    <a:clrScheme name="WIEGO ppt 1">
      <a:dk1>
        <a:sysClr val="windowText" lastClr="000000"/>
      </a:dk1>
      <a:lt1>
        <a:srgbClr val="FFFFFF"/>
      </a:lt1>
      <a:dk2>
        <a:srgbClr val="787537"/>
      </a:dk2>
      <a:lt2>
        <a:srgbClr val="F0E6C4"/>
      </a:lt2>
      <a:accent1>
        <a:srgbClr val="C86322"/>
      </a:accent1>
      <a:accent2>
        <a:srgbClr val="787537"/>
      </a:accent2>
      <a:accent3>
        <a:srgbClr val="F0E6C4"/>
      </a:accent3>
      <a:accent4>
        <a:srgbClr val="F0E6C4"/>
      </a:accent4>
      <a:accent5>
        <a:srgbClr val="787537"/>
      </a:accent5>
      <a:accent6>
        <a:srgbClr val="CCCC99"/>
      </a:accent6>
      <a:hlink>
        <a:srgbClr val="C86322"/>
      </a:hlink>
      <a:folHlink>
        <a:srgbClr val="C0B679"/>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WIEGO PPT Template</Template>
  <TotalTime>1739</TotalTime>
  <Words>1807</Words>
  <Application>Microsoft Office PowerPoint</Application>
  <PresentationFormat>On-screen Show (4:3)</PresentationFormat>
  <Paragraphs>224</Paragraphs>
  <Slides>25</Slides>
  <Notes>14</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WIEGO PPT Template</vt:lpstr>
      <vt:lpstr>REgional  Course on Informal Employment Statistics  Session 1.5 Special Groups of Informal workers  16-20 October 2017</vt:lpstr>
      <vt:lpstr>DOMESTIC WORKERS – HOME-BASED WORKERS -  STREET VENDORS AND MARKET TRADERS – WASTE PICKERS  </vt:lpstr>
      <vt:lpstr>WHY IS IT IMPORTANT TO HAVE STATISTICS ON THESE GROUPS OF WORKERS?</vt:lpstr>
      <vt:lpstr>SIGNIFICANCE: FOUR GROUPS OF URBAN INFORMAL WORKERS - INDIA 2011-12</vt:lpstr>
      <vt:lpstr>COMMON CORE NEEDS AND POLICY DEMANDS FOR THESE GROUPS OF WORKERS</vt:lpstr>
      <vt:lpstr>SPECIFIC DEMANDS FOR  POLICY</vt:lpstr>
      <vt:lpstr>SPECIFIC DEMANDS FOR  POLICY--continued</vt:lpstr>
      <vt:lpstr>SPECIFIC DEMANDS FOR  POLICY--continued</vt:lpstr>
      <vt:lpstr>SPECIFIC DEMANDS FOR  POLICY--continued </vt:lpstr>
      <vt:lpstr>STATISTICAL CHALLENGES</vt:lpstr>
      <vt:lpstr>Typical Options for the Question on Place of work </vt:lpstr>
      <vt:lpstr>HOME-BASED WORKERS AND HOMEWORKERS</vt:lpstr>
      <vt:lpstr>HOME-BASED WORKERS AND HOMEWORKERS-- continued</vt:lpstr>
      <vt:lpstr>HOME-BASED WORKERS AND HOMEWORKERS-continued</vt:lpstr>
      <vt:lpstr>STREET VENDORS AND MARKET TRADERS</vt:lpstr>
      <vt:lpstr>STREET VENDORS AND MARKET TRADERS-Compilation methods</vt:lpstr>
      <vt:lpstr>WASTE  PICKERS</vt:lpstr>
      <vt:lpstr>DOMESTIC WORKERS </vt:lpstr>
      <vt:lpstr>DEMAND FOR STATISTICS BY WORKER GROUPS AND WIEGO PUBLICATIONS </vt:lpstr>
      <vt:lpstr>DEMAND FOR STATISTICS BY WORKER GROUPS:WIEGO PUBLICATIONS ON HOME-BASED WORKERS</vt:lpstr>
      <vt:lpstr>DEMAND FOR STATISTICS BY WORKERS GROUPS: WIEGO PUBLICATIONS ON STREET VENDORS AND MARKET TRADERS </vt:lpstr>
      <vt:lpstr>MEMBER-BASED ORGANIZATIONS OF INFORMAL WORKERS IN ASIA</vt:lpstr>
      <vt:lpstr>MEMBER-BASED ORGANIZATIONS OF INFORMAL WORKERS IN ASIA (continued)</vt:lpstr>
      <vt:lpstr>MEMBER-BASED ORGANIZATIONS OF INFORMAL WORKERS IN ASIA (continued)</vt:lpstr>
      <vt:lpstr>MEMBER-BASED ORGANIZATIONS OF INFORMAL WORKERS IN ASIA (continued)</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Add Presentation Title Here add event   add date</dc:title>
  <dc:creator>itfsa</dc:creator>
  <cp:lastModifiedBy>Joann Vanek</cp:lastModifiedBy>
  <cp:revision>66</cp:revision>
  <cp:lastPrinted>2017-10-12T16:13:27Z</cp:lastPrinted>
  <dcterms:created xsi:type="dcterms:W3CDTF">2013-04-08T18:39:06Z</dcterms:created>
  <dcterms:modified xsi:type="dcterms:W3CDTF">2017-10-12T21:39:14Z</dcterms:modified>
</cp:coreProperties>
</file>