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66" r:id="rId4"/>
    <p:sldId id="268" r:id="rId5"/>
    <p:sldId id="269" r:id="rId6"/>
    <p:sldId id="270" r:id="rId7"/>
    <p:sldId id="271" r:id="rId8"/>
    <p:sldId id="267" r:id="rId9"/>
    <p:sldId id="272" r:id="rId10"/>
    <p:sldId id="273" r:id="rId11"/>
    <p:sldId id="274" r:id="rId12"/>
    <p:sldId id="275" r:id="rId13"/>
    <p:sldId id="276" r:id="rId14"/>
    <p:sldId id="277" r:id="rId15"/>
    <p:sldId id="265"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626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39" autoAdjust="0"/>
    <p:restoredTop sz="97989" autoAdjust="0"/>
  </p:normalViewPr>
  <p:slideViewPr>
    <p:cSldViewPr>
      <p:cViewPr varScale="1">
        <p:scale>
          <a:sx n="68" d="100"/>
          <a:sy n="68" d="100"/>
        </p:scale>
        <p:origin x="5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3D0F5D-5CC5-4E79-B0A4-B90BC8288C38}"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06A82C43-7798-439E-A105-2DBBEA37623C}">
      <dgm:prSet custT="1"/>
      <dgm:spPr/>
      <dgm:t>
        <a:bodyPr/>
        <a:lstStyle/>
        <a:p>
          <a:r>
            <a:rPr lang="en-US" sz="4800" b="0" dirty="0">
              <a:solidFill>
                <a:srgbClr val="8E0273"/>
              </a:solidFill>
              <a:effectLst>
                <a:outerShdw blurRad="38100" dist="38100" dir="2700000" algn="tl">
                  <a:srgbClr val="000000">
                    <a:alpha val="43137"/>
                  </a:srgbClr>
                </a:outerShdw>
              </a:effectLst>
            </a:rPr>
            <a:t>THANK YOU</a:t>
          </a:r>
        </a:p>
      </dgm:t>
    </dgm:pt>
    <dgm:pt modelId="{4313523A-6837-4EFD-9158-4CFD5DBCFD6D}" type="parTrans" cxnId="{D2C9D67C-F510-4B7A-AA0E-902687C344DC}">
      <dgm:prSet/>
      <dgm:spPr/>
      <dgm:t>
        <a:bodyPr/>
        <a:lstStyle/>
        <a:p>
          <a:endParaRPr lang="en-US"/>
        </a:p>
      </dgm:t>
    </dgm:pt>
    <dgm:pt modelId="{BCEC7AA0-614A-458C-A89A-02AF3E67A677}" type="sibTrans" cxnId="{D2C9D67C-F510-4B7A-AA0E-902687C344DC}">
      <dgm:prSet/>
      <dgm:spPr/>
      <dgm:t>
        <a:bodyPr/>
        <a:lstStyle/>
        <a:p>
          <a:endParaRPr lang="en-US"/>
        </a:p>
      </dgm:t>
    </dgm:pt>
    <dgm:pt modelId="{44DE3846-2250-4216-BB4E-8F5151537C22}" type="pres">
      <dgm:prSet presAssocID="{D73D0F5D-5CC5-4E79-B0A4-B90BC8288C38}" presName="Name0" presStyleCnt="0">
        <dgm:presLayoutVars>
          <dgm:chPref val="3"/>
          <dgm:dir/>
          <dgm:animLvl val="lvl"/>
          <dgm:resizeHandles/>
        </dgm:presLayoutVars>
      </dgm:prSet>
      <dgm:spPr/>
    </dgm:pt>
    <dgm:pt modelId="{3682C9C3-70D4-4074-B9ED-9B7D8BAB616D}" type="pres">
      <dgm:prSet presAssocID="{06A82C43-7798-439E-A105-2DBBEA37623C}" presName="horFlow" presStyleCnt="0"/>
      <dgm:spPr/>
    </dgm:pt>
    <dgm:pt modelId="{7848D89A-C4A0-42E7-83D0-524E994902A1}" type="pres">
      <dgm:prSet presAssocID="{06A82C43-7798-439E-A105-2DBBEA37623C}" presName="bigChev" presStyleLbl="node1" presStyleIdx="0" presStyleCnt="1" custScaleX="167356" custScaleY="100144"/>
      <dgm:spPr/>
    </dgm:pt>
  </dgm:ptLst>
  <dgm:cxnLst>
    <dgm:cxn modelId="{D2C9D67C-F510-4B7A-AA0E-902687C344DC}" srcId="{D73D0F5D-5CC5-4E79-B0A4-B90BC8288C38}" destId="{06A82C43-7798-439E-A105-2DBBEA37623C}" srcOrd="0" destOrd="0" parTransId="{4313523A-6837-4EFD-9158-4CFD5DBCFD6D}" sibTransId="{BCEC7AA0-614A-458C-A89A-02AF3E67A677}"/>
    <dgm:cxn modelId="{973A22AC-2B36-47A7-8348-E964049DE265}" type="presOf" srcId="{06A82C43-7798-439E-A105-2DBBEA37623C}" destId="{7848D89A-C4A0-42E7-83D0-524E994902A1}" srcOrd="0" destOrd="0" presId="urn:microsoft.com/office/officeart/2005/8/layout/lProcess3"/>
    <dgm:cxn modelId="{6A5B66C3-6F2B-492C-9FFD-456111D72201}" type="presOf" srcId="{D73D0F5D-5CC5-4E79-B0A4-B90BC8288C38}" destId="{44DE3846-2250-4216-BB4E-8F5151537C22}" srcOrd="0" destOrd="0" presId="urn:microsoft.com/office/officeart/2005/8/layout/lProcess3"/>
    <dgm:cxn modelId="{BFDEF866-D2D2-4020-A9E1-D2471B9200C7}" type="presParOf" srcId="{44DE3846-2250-4216-BB4E-8F5151537C22}" destId="{3682C9C3-70D4-4074-B9ED-9B7D8BAB616D}" srcOrd="0" destOrd="0" presId="urn:microsoft.com/office/officeart/2005/8/layout/lProcess3"/>
    <dgm:cxn modelId="{0CB7AC96-71AF-4EAE-8C60-6CE6790EEBCD}" type="presParOf" srcId="{3682C9C3-70D4-4074-B9ED-9B7D8BAB616D}" destId="{7848D89A-C4A0-42E7-83D0-524E994902A1}"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48D89A-C4A0-42E7-83D0-524E994902A1}">
      <dsp:nvSpPr>
        <dsp:cNvPr id="0" name=""/>
        <dsp:cNvSpPr/>
      </dsp:nvSpPr>
      <dsp:spPr>
        <a:xfrm>
          <a:off x="5055" y="989354"/>
          <a:ext cx="7107068" cy="1701116"/>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0" bIns="30480" numCol="1" spcCol="1270" anchor="ctr" anchorCtr="0">
          <a:noAutofit/>
        </a:bodyPr>
        <a:lstStyle/>
        <a:p>
          <a:pPr marL="0" lvl="0" indent="0" algn="ctr" defTabSz="2133600">
            <a:lnSpc>
              <a:spcPct val="90000"/>
            </a:lnSpc>
            <a:spcBef>
              <a:spcPct val="0"/>
            </a:spcBef>
            <a:spcAft>
              <a:spcPct val="35000"/>
            </a:spcAft>
            <a:buNone/>
          </a:pPr>
          <a:r>
            <a:rPr lang="en-US" sz="4800" b="0" kern="1200" dirty="0">
              <a:solidFill>
                <a:srgbClr val="8E0273"/>
              </a:solidFill>
              <a:effectLst>
                <a:outerShdw blurRad="38100" dist="38100" dir="2700000" algn="tl">
                  <a:srgbClr val="000000">
                    <a:alpha val="43137"/>
                  </a:srgbClr>
                </a:outerShdw>
              </a:effectLst>
            </a:rPr>
            <a:t>THANK YOU</a:t>
          </a:r>
        </a:p>
      </dsp:txBody>
      <dsp:txXfrm>
        <a:off x="855613" y="989354"/>
        <a:ext cx="5405952" cy="170111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61C236-F630-4A7D-82C0-1A54C935093A}" type="datetimeFigureOut">
              <a:rPr lang="en-US" smtClean="0"/>
              <a:pPr/>
              <a:t>10/13/2017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97AB57-59F1-46E0-A2C0-2A017AFA3F25}" type="slidenum">
              <a:rPr lang="en-CA" smtClean="0"/>
              <a:pPr/>
              <a:t>‹#›</a:t>
            </a:fld>
            <a:endParaRPr lang="en-CA"/>
          </a:p>
        </p:txBody>
      </p:sp>
    </p:spTree>
    <p:extLst>
      <p:ext uri="{BB962C8B-B14F-4D97-AF65-F5344CB8AC3E}">
        <p14:creationId xmlns:p14="http://schemas.microsoft.com/office/powerpoint/2010/main" val="4129498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1</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2</a:t>
            </a:fld>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 </a:t>
            </a:r>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E97AB57-59F1-46E0-A2C0-2A017AFA3F25}" type="slidenum">
              <a:rPr lang="en-CA" smtClean="0"/>
              <a:pPr/>
              <a:t>15</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23224BB-BF42-49F7-BB48-0ACC74B3F008}" type="datetimeFigureOut">
              <a:rPr lang="en-US" smtClean="0"/>
              <a:pPr/>
              <a:t>10/13/2017</a:t>
            </a:fld>
            <a:endParaRPr lang="en-C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C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7E0ECE3-3A35-4957-AFE0-AB829C92302C}"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3224BB-BF42-49F7-BB48-0ACC74B3F008}" type="datetimeFigureOut">
              <a:rPr lang="en-US" smtClean="0"/>
              <a:pPr/>
              <a:t>10/13/2017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7E0ECE3-3A35-4957-AFE0-AB829C92302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23224BB-BF42-49F7-BB48-0ACC74B3F008}" type="datetimeFigureOut">
              <a:rPr lang="en-US" smtClean="0"/>
              <a:pPr/>
              <a:t>10/13/2017</a:t>
            </a:fld>
            <a:endParaRPr lang="en-CA"/>
          </a:p>
        </p:txBody>
      </p:sp>
      <p:sp>
        <p:nvSpPr>
          <p:cNvPr id="5" name="Footer Placeholder 4"/>
          <p:cNvSpPr>
            <a:spLocks noGrp="1"/>
          </p:cNvSpPr>
          <p:nvPr>
            <p:ph type="ftr" sz="quarter" idx="11"/>
          </p:nvPr>
        </p:nvSpPr>
        <p:spPr>
          <a:xfrm>
            <a:off x="457201" y="6248207"/>
            <a:ext cx="5573483" cy="365125"/>
          </a:xfrm>
        </p:spPr>
        <p:txBody>
          <a:bodyPr/>
          <a:lstStyle/>
          <a:p>
            <a:endParaRPr lang="en-C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7E0ECE3-3A35-4957-AFE0-AB829C92302C}"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23224BB-BF42-49F7-BB48-0ACC74B3F008}" type="datetimeFigureOut">
              <a:rPr lang="en-US" smtClean="0"/>
              <a:pPr/>
              <a:t>10/13/2017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7E0ECE3-3A35-4957-AFE0-AB829C92302C}" type="slidenum">
              <a:rPr lang="en-CA" smtClean="0"/>
              <a:pPr/>
              <a:t>‹#›</a:t>
            </a:fld>
            <a:endParaRPr lang="en-C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23224BB-BF42-49F7-BB48-0ACC74B3F008}" type="datetimeFigureOut">
              <a:rPr lang="en-US" smtClean="0"/>
              <a:pPr/>
              <a:t>10/13/2017</a:t>
            </a:fld>
            <a:endParaRPr lang="en-CA"/>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7E0ECE3-3A35-4957-AFE0-AB829C92302C}" type="slidenum">
              <a:rPr lang="en-CA" smtClean="0"/>
              <a:pPr/>
              <a:t>‹#›</a:t>
            </a:fld>
            <a:endParaRPr lang="en-CA"/>
          </a:p>
        </p:txBody>
      </p:sp>
      <p:sp>
        <p:nvSpPr>
          <p:cNvPr id="14" name="Footer Placeholder 13"/>
          <p:cNvSpPr>
            <a:spLocks noGrp="1"/>
          </p:cNvSpPr>
          <p:nvPr>
            <p:ph type="ftr" sz="quarter" idx="12"/>
          </p:nvPr>
        </p:nvSpPr>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223224BB-BF42-49F7-BB48-0ACC74B3F008}" type="datetimeFigureOut">
              <a:rPr lang="en-US" smtClean="0"/>
              <a:pPr/>
              <a:t>10/13/2017</a:t>
            </a:fld>
            <a:endParaRPr lang="en-CA"/>
          </a:p>
        </p:txBody>
      </p:sp>
      <p:sp>
        <p:nvSpPr>
          <p:cNvPr id="10" name="Slide Number Placeholder 9"/>
          <p:cNvSpPr>
            <a:spLocks noGrp="1"/>
          </p:cNvSpPr>
          <p:nvPr>
            <p:ph type="sldNum" sz="quarter" idx="16"/>
          </p:nvPr>
        </p:nvSpPr>
        <p:spPr/>
        <p:txBody>
          <a:bodyPr rtlCol="0"/>
          <a:lstStyle/>
          <a:p>
            <a:fld id="{B7E0ECE3-3A35-4957-AFE0-AB829C92302C}" type="slidenum">
              <a:rPr lang="en-CA" smtClean="0"/>
              <a:pPr/>
              <a:t>‹#›</a:t>
            </a:fld>
            <a:endParaRPr lang="en-CA"/>
          </a:p>
        </p:txBody>
      </p:sp>
      <p:sp>
        <p:nvSpPr>
          <p:cNvPr id="12" name="Footer Placeholder 11"/>
          <p:cNvSpPr>
            <a:spLocks noGrp="1"/>
          </p:cNvSpPr>
          <p:nvPr>
            <p:ph type="ftr" sz="quarter" idx="17"/>
          </p:nvPr>
        </p:nvSpPr>
        <p:spPr/>
        <p:txBody>
          <a:bodyPr rtlCol="0"/>
          <a:lstStyle/>
          <a:p>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223224BB-BF42-49F7-BB48-0ACC74B3F008}" type="datetimeFigureOut">
              <a:rPr lang="en-US" smtClean="0"/>
              <a:pPr/>
              <a:t>10/13/2017</a:t>
            </a:fld>
            <a:endParaRPr lang="en-CA"/>
          </a:p>
        </p:txBody>
      </p:sp>
      <p:sp>
        <p:nvSpPr>
          <p:cNvPr id="12" name="Slide Number Placeholder 11"/>
          <p:cNvSpPr>
            <a:spLocks noGrp="1"/>
          </p:cNvSpPr>
          <p:nvPr>
            <p:ph type="sldNum" sz="quarter" idx="16"/>
          </p:nvPr>
        </p:nvSpPr>
        <p:spPr/>
        <p:txBody>
          <a:bodyPr rtlCol="0"/>
          <a:lstStyle/>
          <a:p>
            <a:fld id="{B7E0ECE3-3A35-4957-AFE0-AB829C92302C}" type="slidenum">
              <a:rPr lang="en-CA" smtClean="0"/>
              <a:pPr/>
              <a:t>‹#›</a:t>
            </a:fld>
            <a:endParaRPr lang="en-CA"/>
          </a:p>
        </p:txBody>
      </p:sp>
      <p:sp>
        <p:nvSpPr>
          <p:cNvPr id="14" name="Footer Placeholder 13"/>
          <p:cNvSpPr>
            <a:spLocks noGrp="1"/>
          </p:cNvSpPr>
          <p:nvPr>
            <p:ph type="ftr" sz="quarter" idx="17"/>
          </p:nvPr>
        </p:nvSpPr>
        <p:spPr/>
        <p:txBody>
          <a:bodyPr rtlCol="0"/>
          <a:lstStyle/>
          <a:p>
            <a:endParaRPr lang="en-C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23224BB-BF42-49F7-BB48-0ACC74B3F008}" type="datetimeFigureOut">
              <a:rPr lang="en-US" smtClean="0"/>
              <a:pPr/>
              <a:t>10/13/2017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7E0ECE3-3A35-4957-AFE0-AB829C92302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224BB-BF42-49F7-BB48-0ACC74B3F008}" type="datetimeFigureOut">
              <a:rPr lang="en-US" smtClean="0"/>
              <a:pPr/>
              <a:t>10/13/2017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7E0ECE3-3A35-4957-AFE0-AB829C92302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223224BB-BF42-49F7-BB48-0ACC74B3F008}" type="datetimeFigureOut">
              <a:rPr lang="en-US" smtClean="0"/>
              <a:pPr/>
              <a:t>10/13/2017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7E0ECE3-3A35-4957-AFE0-AB829C92302C}" type="slidenum">
              <a:rPr lang="en-CA" smtClean="0"/>
              <a:pPr/>
              <a:t>‹#›</a:t>
            </a:fld>
            <a:endParaRPr lang="en-C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23224BB-BF42-49F7-BB48-0ACC74B3F008}" type="datetimeFigureOut">
              <a:rPr lang="en-US" smtClean="0"/>
              <a:pPr/>
              <a:t>10/13/2017</a:t>
            </a:fld>
            <a:endParaRPr lang="en-CA"/>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7E0ECE3-3A35-4957-AFE0-AB829C92302C}" type="slidenum">
              <a:rPr lang="en-CA" smtClean="0"/>
              <a:pPr/>
              <a:t>‹#›</a:t>
            </a:fld>
            <a:endParaRPr lang="en-CA"/>
          </a:p>
        </p:txBody>
      </p:sp>
      <p:sp>
        <p:nvSpPr>
          <p:cNvPr id="14" name="Footer Placeholder 13"/>
          <p:cNvSpPr>
            <a:spLocks noGrp="1"/>
          </p:cNvSpPr>
          <p:nvPr>
            <p:ph type="ftr" sz="quarter" idx="12"/>
          </p:nvPr>
        </p:nvSpPr>
        <p:spPr>
          <a:xfrm>
            <a:off x="1600200" y="6248206"/>
            <a:ext cx="4572000" cy="365125"/>
          </a:xfrm>
        </p:spPr>
        <p:txBody>
          <a:bodyPr rtlCol="0"/>
          <a:lstStyle/>
          <a:p>
            <a:endParaRPr lang="en-C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23224BB-BF42-49F7-BB48-0ACC74B3F008}" type="datetimeFigureOut">
              <a:rPr lang="en-US" smtClean="0"/>
              <a:pPr/>
              <a:t>10/13/2017</a:t>
            </a:fld>
            <a:endParaRPr lang="en-CA"/>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C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7E0ECE3-3A35-4957-AFE0-AB829C92302C}"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91675" y="3547403"/>
            <a:ext cx="6875718" cy="2114552"/>
          </a:xfrm>
        </p:spPr>
        <p:txBody>
          <a:bodyPr>
            <a:normAutofit fontScale="90000"/>
          </a:bodyPr>
          <a:lstStyle/>
          <a:p>
            <a:pPr lvl="0" defTabSz="457200">
              <a:spcBef>
                <a:spcPct val="20000"/>
              </a:spcBef>
              <a:spcAft>
                <a:spcPts val="600"/>
              </a:spcAft>
            </a:pPr>
            <a:r>
              <a:rPr lang="en-US" sz="2700" b="1" cap="none" dirty="0">
                <a:solidFill>
                  <a:schemeClr val="bg1"/>
                </a:solidFill>
                <a:latin typeface="Tahoma" panose="020B0604030504040204" pitchFamily="34" charset="0"/>
                <a:ea typeface="Tahoma" panose="020B0604030504040204" pitchFamily="34" charset="0"/>
                <a:cs typeface="Tahoma" panose="020B0604030504040204" pitchFamily="34" charset="0"/>
              </a:rPr>
              <a:t>Mapping National Definitions of Informal Employment to International Statistical Standards</a:t>
            </a:r>
            <a:br>
              <a:rPr lang="en-US" sz="2400" b="1" cap="none" dirty="0">
                <a:solidFill>
                  <a:schemeClr val="bg1"/>
                </a:solidFill>
                <a:latin typeface="Verdana"/>
                <a:ea typeface="+mn-ea"/>
                <a:cs typeface="+mn-cs"/>
              </a:rPr>
            </a:br>
            <a:br>
              <a:rPr lang="en-US" sz="2400" b="1" cap="none" dirty="0">
                <a:solidFill>
                  <a:schemeClr val="bg1"/>
                </a:solidFill>
                <a:latin typeface="Verdana"/>
                <a:ea typeface="+mn-ea"/>
                <a:cs typeface="+mn-cs"/>
              </a:rPr>
            </a:br>
            <a:br>
              <a:rPr lang="en-US" sz="2400" b="1" cap="none" dirty="0">
                <a:solidFill>
                  <a:srgbClr val="006600"/>
                </a:solidFill>
                <a:latin typeface="Verdana"/>
                <a:ea typeface="+mn-ea"/>
                <a:cs typeface="+mn-cs"/>
              </a:rPr>
            </a:br>
            <a:r>
              <a:rPr lang="en-US" sz="2400" b="1" cap="none" dirty="0">
                <a:solidFill>
                  <a:srgbClr val="006600"/>
                </a:solidFill>
                <a:latin typeface="Verdana"/>
                <a:ea typeface="+mn-ea"/>
                <a:cs typeface="+mn-cs"/>
              </a:rPr>
              <a:t>                                      </a:t>
            </a:r>
            <a:r>
              <a:rPr lang="en-US" sz="2400" b="1" cap="none" dirty="0">
                <a:solidFill>
                  <a:schemeClr val="bg1"/>
                </a:solidFill>
                <a:latin typeface="Verdana"/>
                <a:ea typeface="+mn-ea"/>
                <a:cs typeface="+mn-cs"/>
              </a:rPr>
              <a:t>G.Raveendran</a:t>
            </a:r>
          </a:p>
        </p:txBody>
      </p:sp>
      <p:pic>
        <p:nvPicPr>
          <p:cNvPr id="3" name="Picture 2" descr="new WIEGO logo (CMYK).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0" y="381000"/>
            <a:ext cx="4191868" cy="251710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006600"/>
                </a:solidFill>
                <a:latin typeface="Tahoma" panose="020B0604030504040204" pitchFamily="34" charset="0"/>
                <a:ea typeface="Tahoma" panose="020B0604030504040204" pitchFamily="34" charset="0"/>
                <a:cs typeface="Tahoma" panose="020B0604030504040204" pitchFamily="34" charset="0"/>
              </a:rPr>
              <a:t>Indian Criteria for Informal Sector -- </a:t>
            </a:r>
            <a:r>
              <a:rPr lang="en-US" sz="3200" b="1" dirty="0" err="1">
                <a:solidFill>
                  <a:srgbClr val="006600"/>
                </a:solidFill>
                <a:latin typeface="Tahoma" panose="020B0604030504040204" pitchFamily="34" charset="0"/>
                <a:ea typeface="Tahoma" panose="020B0604030504040204" pitchFamily="34" charset="0"/>
                <a:cs typeface="Tahoma" panose="020B0604030504040204" pitchFamily="34" charset="0"/>
              </a:rPr>
              <a:t>Contd</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Registration</a:t>
            </a:r>
          </a:p>
          <a:p>
            <a:pPr lvl="1"/>
            <a:r>
              <a:rPr lang="en-US" sz="2400" dirty="0">
                <a:latin typeface="Tahoma" panose="020B0604030504040204" pitchFamily="34" charset="0"/>
                <a:ea typeface="Tahoma" panose="020B0604030504040204" pitchFamily="34" charset="0"/>
                <a:cs typeface="Tahoma" panose="020B0604030504040204" pitchFamily="34" charset="0"/>
              </a:rPr>
              <a:t>The criterion of registration was not explicitly used as there were multiple registrations of firms and there was no single registration system covering all firms and giving separate legal status to all the registered units. Nevertheless, by considering only proprietary and partnership  enterprises, those registered under different acts which give them separate legal status are excluded from the informal sector. </a:t>
            </a:r>
          </a:p>
        </p:txBody>
      </p:sp>
    </p:spTree>
    <p:extLst>
      <p:ext uri="{BB962C8B-B14F-4D97-AF65-F5344CB8AC3E}">
        <p14:creationId xmlns:p14="http://schemas.microsoft.com/office/powerpoint/2010/main" val="3623787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Tahoma" panose="020B0604030504040204" pitchFamily="34" charset="0"/>
                <a:ea typeface="Tahoma" panose="020B0604030504040204" pitchFamily="34" charset="0"/>
                <a:cs typeface="Tahoma" panose="020B0604030504040204" pitchFamily="34" charset="0"/>
              </a:rPr>
              <a:t>Identification of Informal Workers in India</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30787123"/>
              </p:ext>
            </p:extLst>
          </p:nvPr>
        </p:nvGraphicFramePr>
        <p:xfrm>
          <a:off x="304800" y="2057401"/>
          <a:ext cx="8153400" cy="4464594"/>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tblGrid>
              <a:tr h="479697">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Category of worker</a:t>
                      </a: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Formal sector</a:t>
                      </a: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Informal sector</a:t>
                      </a: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HHs</a:t>
                      </a:r>
                    </a:p>
                  </a:txBody>
                  <a:tcPr/>
                </a:tc>
                <a:extLst>
                  <a:ext uri="{0D108BD9-81ED-4DB2-BD59-A6C34878D82A}">
                    <a16:rowId xmlns:a16="http://schemas.microsoft.com/office/drawing/2014/main" val="10000"/>
                  </a:ext>
                </a:extLst>
              </a:tr>
              <a:tr h="479697">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Employer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latin typeface="Tahoma" panose="020B0604030504040204" pitchFamily="34" charset="0"/>
                          <a:ea typeface="Tahoma" panose="020B0604030504040204" pitchFamily="34" charset="0"/>
                          <a:cs typeface="Tahoma" panose="020B0604030504040204" pitchFamily="34" charset="0"/>
                        </a:rPr>
                        <a:t>Formal</a:t>
                      </a:r>
                    </a:p>
                    <a:p>
                      <a:endParaRPr lang="en-US" sz="20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latin typeface="Tahoma" panose="020B0604030504040204" pitchFamily="34" charset="0"/>
                          <a:ea typeface="Tahoma" panose="020B0604030504040204" pitchFamily="34" charset="0"/>
                          <a:cs typeface="Tahoma" panose="020B0604030504040204" pitchFamily="34" charset="0"/>
                        </a:rPr>
                        <a:t>Informal</a:t>
                      </a:r>
                    </a:p>
                    <a:p>
                      <a:endParaRPr lang="en-US" sz="20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X</a:t>
                      </a:r>
                    </a:p>
                  </a:txBody>
                  <a:tcPr/>
                </a:tc>
                <a:extLst>
                  <a:ext uri="{0D108BD9-81ED-4DB2-BD59-A6C34878D82A}">
                    <a16:rowId xmlns:a16="http://schemas.microsoft.com/office/drawing/2014/main" val="10001"/>
                  </a:ext>
                </a:extLst>
              </a:tr>
              <a:tr h="479697">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Own account worker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latin typeface="Tahoma" panose="020B0604030504040204" pitchFamily="34" charset="0"/>
                          <a:ea typeface="Tahoma" panose="020B0604030504040204" pitchFamily="34" charset="0"/>
                          <a:cs typeface="Tahoma" panose="020B0604030504040204" pitchFamily="34" charset="0"/>
                        </a:rPr>
                        <a:t>Formal</a:t>
                      </a:r>
                    </a:p>
                    <a:p>
                      <a:endParaRPr lang="en-US" sz="20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latin typeface="Tahoma" panose="020B0604030504040204" pitchFamily="34" charset="0"/>
                          <a:ea typeface="Tahoma" panose="020B0604030504040204" pitchFamily="34" charset="0"/>
                          <a:cs typeface="Tahoma" panose="020B0604030504040204" pitchFamily="34" charset="0"/>
                        </a:rPr>
                        <a:t>Informal</a:t>
                      </a:r>
                    </a:p>
                    <a:p>
                      <a:endParaRPr lang="en-US" sz="20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X</a:t>
                      </a:r>
                    </a:p>
                  </a:txBody>
                  <a:tcPr/>
                </a:tc>
                <a:extLst>
                  <a:ext uri="{0D108BD9-81ED-4DB2-BD59-A6C34878D82A}">
                    <a16:rowId xmlns:a16="http://schemas.microsoft.com/office/drawing/2014/main" val="10002"/>
                  </a:ext>
                </a:extLst>
              </a:tr>
              <a:tr h="479697">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Unpaid family worker</a:t>
                      </a: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Informal</a:t>
                      </a: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Informal</a:t>
                      </a: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X</a:t>
                      </a:r>
                    </a:p>
                  </a:txBody>
                  <a:tcPr/>
                </a:tc>
                <a:extLst>
                  <a:ext uri="{0D108BD9-81ED-4DB2-BD59-A6C34878D82A}">
                    <a16:rowId xmlns:a16="http://schemas.microsoft.com/office/drawing/2014/main" val="10003"/>
                  </a:ext>
                </a:extLst>
              </a:tr>
              <a:tr h="479697">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Casual worker</a:t>
                      </a: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Informal</a:t>
                      </a: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Informal</a:t>
                      </a: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Informal</a:t>
                      </a:r>
                    </a:p>
                  </a:txBody>
                  <a:tcPr/>
                </a:tc>
                <a:extLst>
                  <a:ext uri="{0D108BD9-81ED-4DB2-BD59-A6C34878D82A}">
                    <a16:rowId xmlns:a16="http://schemas.microsoft.com/office/drawing/2014/main" val="10004"/>
                  </a:ext>
                </a:extLst>
              </a:tr>
              <a:tr h="479697">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Regular worker with no social security</a:t>
                      </a: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Informal</a:t>
                      </a: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Informal</a:t>
                      </a: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Informal</a:t>
                      </a:r>
                    </a:p>
                  </a:txBody>
                  <a:tcPr/>
                </a:tc>
                <a:extLst>
                  <a:ext uri="{0D108BD9-81ED-4DB2-BD59-A6C34878D82A}">
                    <a16:rowId xmlns:a16="http://schemas.microsoft.com/office/drawing/2014/main" val="10005"/>
                  </a:ext>
                </a:extLst>
              </a:tr>
              <a:tr h="479697">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Regular with social security</a:t>
                      </a:r>
                    </a:p>
                  </a:txBody>
                  <a:tcPr/>
                </a:tc>
                <a:tc>
                  <a:txBody>
                    <a:bodyPr/>
                    <a:lstStyle/>
                    <a:p>
                      <a:r>
                        <a:rPr lang="en-US" sz="2000" dirty="0">
                          <a:latin typeface="Tahoma" panose="020B0604030504040204" pitchFamily="34" charset="0"/>
                          <a:ea typeface="Tahoma" panose="020B0604030504040204" pitchFamily="34" charset="0"/>
                          <a:cs typeface="Tahoma" panose="020B0604030504040204" pitchFamily="34" charset="0"/>
                        </a:rPr>
                        <a:t>Formal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latin typeface="Tahoma" panose="020B0604030504040204" pitchFamily="34" charset="0"/>
                          <a:ea typeface="Tahoma" panose="020B0604030504040204" pitchFamily="34" charset="0"/>
                          <a:cs typeface="Tahoma" panose="020B0604030504040204" pitchFamily="34" charset="0"/>
                        </a:rPr>
                        <a:t>Formal</a:t>
                      </a:r>
                    </a:p>
                    <a:p>
                      <a:endParaRPr lang="en-US" sz="20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latin typeface="Tahoma" panose="020B0604030504040204" pitchFamily="34" charset="0"/>
                          <a:ea typeface="Tahoma" panose="020B0604030504040204" pitchFamily="34" charset="0"/>
                          <a:cs typeface="Tahoma" panose="020B0604030504040204" pitchFamily="34" charset="0"/>
                        </a:rPr>
                        <a:t>Formal</a:t>
                      </a:r>
                    </a:p>
                    <a:p>
                      <a:endParaRPr lang="en-US" sz="20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4758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990600"/>
          </a:xfrm>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International Comparability Issues</a:t>
            </a:r>
          </a:p>
        </p:txBody>
      </p:sp>
      <p:sp>
        <p:nvSpPr>
          <p:cNvPr id="3" name="Content Placeholder 2"/>
          <p:cNvSpPr>
            <a:spLocks noGrp="1"/>
          </p:cNvSpPr>
          <p:nvPr>
            <p:ph sz="quarter" idx="1"/>
          </p:nvPr>
        </p:nvSpPr>
        <p:spPr/>
        <p:txBody>
          <a:bodyPr>
            <a:normAutofit fontScale="92500" lnSpcReduction="20000"/>
          </a:bodyPr>
          <a:lstStyle/>
          <a:p>
            <a:r>
              <a:rPr lang="en-US" sz="3000" dirty="0">
                <a:latin typeface="Tahoma" panose="020B0604030504040204" pitchFamily="34" charset="0"/>
                <a:ea typeface="Tahoma" panose="020B0604030504040204" pitchFamily="34" charset="0"/>
                <a:cs typeface="Tahoma" panose="020B0604030504040204" pitchFamily="34" charset="0"/>
              </a:rPr>
              <a:t>Definitional Issues – worker / non-worker</a:t>
            </a:r>
          </a:p>
          <a:p>
            <a:r>
              <a:rPr lang="en-US" sz="3000" dirty="0">
                <a:latin typeface="Tahoma" panose="020B0604030504040204" pitchFamily="34" charset="0"/>
                <a:ea typeface="Tahoma" panose="020B0604030504040204" pitchFamily="34" charset="0"/>
                <a:cs typeface="Tahoma" panose="020B0604030504040204" pitchFamily="34" charset="0"/>
              </a:rPr>
              <a:t>Use of varying criteria for identification of informal sector/ informal worker</a:t>
            </a:r>
          </a:p>
          <a:p>
            <a:r>
              <a:rPr lang="en-US" sz="3000" dirty="0">
                <a:latin typeface="Tahoma" panose="020B0604030504040204" pitchFamily="34" charset="0"/>
                <a:ea typeface="Tahoma" panose="020B0604030504040204" pitchFamily="34" charset="0"/>
                <a:cs typeface="Tahoma" panose="020B0604030504040204" pitchFamily="34" charset="0"/>
              </a:rPr>
              <a:t>Varying cut-off points for employment size</a:t>
            </a:r>
          </a:p>
          <a:p>
            <a:r>
              <a:rPr lang="en-US" sz="3000" dirty="0">
                <a:latin typeface="Tahoma" panose="020B0604030504040204" pitchFamily="34" charset="0"/>
                <a:ea typeface="Tahoma" panose="020B0604030504040204" pitchFamily="34" charset="0"/>
                <a:cs typeface="Tahoma" panose="020B0604030504040204" pitchFamily="34" charset="0"/>
              </a:rPr>
              <a:t>Differences in coverage</a:t>
            </a:r>
          </a:p>
          <a:p>
            <a:r>
              <a:rPr lang="en-US" sz="3000" dirty="0">
                <a:latin typeface="Tahoma" panose="020B0604030504040204" pitchFamily="34" charset="0"/>
                <a:ea typeface="Tahoma" panose="020B0604030504040204" pitchFamily="34" charset="0"/>
                <a:cs typeface="Tahoma" panose="020B0604030504040204" pitchFamily="34" charset="0"/>
              </a:rPr>
              <a:t>Economic activities, domestic workers</a:t>
            </a:r>
          </a:p>
          <a:p>
            <a:r>
              <a:rPr lang="en-US" sz="3000" dirty="0">
                <a:latin typeface="Tahoma" panose="020B0604030504040204" pitchFamily="34" charset="0"/>
                <a:ea typeface="Tahoma" panose="020B0604030504040204" pitchFamily="34" charset="0"/>
                <a:cs typeface="Tahoma" panose="020B0604030504040204" pitchFamily="34" charset="0"/>
              </a:rPr>
              <a:t>Producers of goods exclusivity for own final use</a:t>
            </a:r>
          </a:p>
          <a:p>
            <a:r>
              <a:rPr lang="en-US" sz="3000" dirty="0">
                <a:latin typeface="Tahoma" panose="020B0604030504040204" pitchFamily="34" charset="0"/>
                <a:ea typeface="Tahoma" panose="020B0604030504040204" pitchFamily="34" charset="0"/>
                <a:cs typeface="Tahoma" panose="020B0604030504040204" pitchFamily="34" charset="0"/>
              </a:rPr>
              <a:t>Secondary jobs</a:t>
            </a:r>
          </a:p>
          <a:p>
            <a:r>
              <a:rPr lang="en-US" sz="3000" dirty="0">
                <a:latin typeface="Tahoma" panose="020B0604030504040204" pitchFamily="34" charset="0"/>
                <a:ea typeface="Tahoma" panose="020B0604030504040204" pitchFamily="34" charset="0"/>
                <a:cs typeface="Tahoma" panose="020B0604030504040204" pitchFamily="34" charset="0"/>
              </a:rPr>
              <a:t>Persons engaged in professional or technical activities</a:t>
            </a:r>
          </a:p>
          <a:p>
            <a:endParaRPr lang="en-US" dirty="0"/>
          </a:p>
        </p:txBody>
      </p:sp>
    </p:spTree>
    <p:extLst>
      <p:ext uri="{BB962C8B-B14F-4D97-AF65-F5344CB8AC3E}">
        <p14:creationId xmlns:p14="http://schemas.microsoft.com/office/powerpoint/2010/main" val="622031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Tahoma" panose="020B0604030504040204" pitchFamily="34" charset="0"/>
                <a:ea typeface="Tahoma" panose="020B0604030504040204" pitchFamily="34" charset="0"/>
                <a:cs typeface="Tahoma" panose="020B0604030504040204" pitchFamily="34" charset="0"/>
              </a:rPr>
              <a:t>Recommendations of Delhi Group - Informal Sector</a:t>
            </a:r>
          </a:p>
        </p:txBody>
      </p:sp>
      <p:sp>
        <p:nvSpPr>
          <p:cNvPr id="3" name="Content Placeholder 2"/>
          <p:cNvSpPr>
            <a:spLocks noGrp="1"/>
          </p:cNvSpPr>
          <p:nvPr>
            <p:ph sz="quarter" idx="1"/>
          </p:nvPr>
        </p:nvSpPr>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All countries should use the criteria of legal organization (unincorporated enterprises) of type of accounts (no complete set of accounts) and of product destination ( at least some market output </a:t>
            </a:r>
          </a:p>
          <a:p>
            <a:r>
              <a:rPr lang="en-US" sz="2800" dirty="0">
                <a:latin typeface="Tahoma" panose="020B0604030504040204" pitchFamily="34" charset="0"/>
                <a:ea typeface="Tahoma" panose="020B0604030504040204" pitchFamily="34" charset="0"/>
                <a:cs typeface="Tahoma" panose="020B0604030504040204" pitchFamily="34" charset="0"/>
              </a:rPr>
              <a:t>Include persons engaged in professional or technical activities and paid domestic services</a:t>
            </a:r>
          </a:p>
        </p:txBody>
      </p:sp>
    </p:spTree>
    <p:extLst>
      <p:ext uri="{BB962C8B-B14F-4D97-AF65-F5344CB8AC3E}">
        <p14:creationId xmlns:p14="http://schemas.microsoft.com/office/powerpoint/2010/main" val="788444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Tahoma" panose="020B0604030504040204" pitchFamily="34" charset="0"/>
                <a:ea typeface="Tahoma" panose="020B0604030504040204" pitchFamily="34" charset="0"/>
                <a:cs typeface="Tahoma" panose="020B0604030504040204" pitchFamily="34" charset="0"/>
              </a:rPr>
              <a:t>Recommendations of Delhi Group - Informal Sector .. </a:t>
            </a:r>
            <a:r>
              <a:rPr lang="en-US" sz="3200" dirty="0" err="1">
                <a:latin typeface="Tahoma" panose="020B0604030504040204" pitchFamily="34" charset="0"/>
                <a:ea typeface="Tahoma" panose="020B0604030504040204" pitchFamily="34" charset="0"/>
                <a:cs typeface="Tahoma" panose="020B0604030504040204" pitchFamily="34" charset="0"/>
              </a:rPr>
              <a:t>Contd</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p:txBody>
          <a:bodyPr/>
          <a:lstStyle/>
          <a:p>
            <a:endParaRPr lang="en-US" dirty="0"/>
          </a:p>
          <a:p>
            <a:r>
              <a:rPr lang="en-US" sz="2800" dirty="0">
                <a:latin typeface="Tahoma" panose="020B0604030504040204" pitchFamily="34" charset="0"/>
                <a:ea typeface="Tahoma" panose="020B0604030504040204" pitchFamily="34" charset="0"/>
                <a:cs typeface="Tahoma" panose="020B0604030504040204" pitchFamily="34" charset="0"/>
              </a:rPr>
              <a:t>Produce tables using employment size criteria of fewer than five employees.</a:t>
            </a:r>
          </a:p>
          <a:p>
            <a:r>
              <a:rPr lang="en-US" sz="2800" dirty="0">
                <a:latin typeface="Tahoma" panose="020B0604030504040204" pitchFamily="34" charset="0"/>
                <a:ea typeface="Tahoma" panose="020B0604030504040204" pitchFamily="34" charset="0"/>
                <a:cs typeface="Tahoma" panose="020B0604030504040204" pitchFamily="34" charset="0"/>
              </a:rPr>
              <a:t>Produce cross tabulations by using employment size criterion and registration as well as agriculture and non-agricultural activities</a:t>
            </a:r>
          </a:p>
          <a:p>
            <a:endParaRPr lang="en-US" dirty="0"/>
          </a:p>
        </p:txBody>
      </p:sp>
    </p:spTree>
    <p:extLst>
      <p:ext uri="{BB962C8B-B14F-4D97-AF65-F5344CB8AC3E}">
        <p14:creationId xmlns:p14="http://schemas.microsoft.com/office/powerpoint/2010/main" val="467716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r>
              <a:rPr lang="en-CA" sz="3600" dirty="0">
                <a:latin typeface="Tahoma" panose="020B0604030504040204" pitchFamily="34" charset="0"/>
                <a:ea typeface="Tahoma" panose="020B0604030504040204" pitchFamily="34" charset="0"/>
                <a:cs typeface="Tahoma" panose="020B0604030504040204" pitchFamily="34" charset="0"/>
              </a:rPr>
              <a:t>Can there be Internationally Comparable</a:t>
            </a:r>
            <a:r>
              <a:rPr lang="en-CA" sz="4000" dirty="0">
                <a:latin typeface="Tahoma" panose="020B0604030504040204" pitchFamily="34" charset="0"/>
                <a:ea typeface="Tahoma" panose="020B0604030504040204" pitchFamily="34" charset="0"/>
                <a:cs typeface="Tahoma" panose="020B0604030504040204" pitchFamily="34" charset="0"/>
              </a:rPr>
              <a:t> </a:t>
            </a:r>
            <a:r>
              <a:rPr lang="en-CA" sz="3600" dirty="0">
                <a:latin typeface="Tahoma" panose="020B0604030504040204" pitchFamily="34" charset="0"/>
                <a:ea typeface="Tahoma" panose="020B0604030504040204" pitchFamily="34" charset="0"/>
                <a:cs typeface="Tahoma" panose="020B0604030504040204" pitchFamily="34" charset="0"/>
              </a:rPr>
              <a:t>Data on Informal Economy</a:t>
            </a:r>
          </a:p>
        </p:txBody>
      </p:sp>
      <p:sp>
        <p:nvSpPr>
          <p:cNvPr id="3" name="Content Placeholder 2"/>
          <p:cNvSpPr>
            <a:spLocks noGrp="1"/>
          </p:cNvSpPr>
          <p:nvPr>
            <p:ph sz="quarter" idx="1"/>
          </p:nvPr>
        </p:nvSpPr>
        <p:spPr/>
        <p:txBody>
          <a:bodyPr>
            <a:normAutofit lnSpcReduction="10000"/>
          </a:bodyPr>
          <a:lstStyle/>
          <a:p>
            <a:pPr marL="514350" indent="-514350">
              <a:buNone/>
            </a:pPr>
            <a:endParaRPr lang="en-CA" sz="2800" b="1" dirty="0"/>
          </a:p>
          <a:p>
            <a:r>
              <a:rPr lang="en-CA" sz="2600" dirty="0">
                <a:latin typeface="Tahoma" panose="020B0604030504040204" pitchFamily="34" charset="0"/>
                <a:ea typeface="Tahoma" panose="020B0604030504040204" pitchFamily="34" charset="0"/>
                <a:cs typeface="Tahoma" panose="020B0604030504040204" pitchFamily="34" charset="0"/>
              </a:rPr>
              <a:t>Delhi Group recommendations seek to get internationally comparable data at least for one segment of informal sector workers.</a:t>
            </a:r>
          </a:p>
          <a:p>
            <a:r>
              <a:rPr lang="en-CA" sz="2600" dirty="0">
                <a:latin typeface="Tahoma" panose="020B0604030504040204" pitchFamily="34" charset="0"/>
                <a:ea typeface="Tahoma" panose="020B0604030504040204" pitchFamily="34" charset="0"/>
                <a:cs typeface="Tahoma" panose="020B0604030504040204" pitchFamily="34" charset="0"/>
              </a:rPr>
              <a:t>Unless comparability of estimates of informal sector workers is achieved, comparability of informal economy is not feasible.</a:t>
            </a:r>
          </a:p>
          <a:p>
            <a:r>
              <a:rPr lang="en-CA" sz="2600" dirty="0">
                <a:latin typeface="Tahoma" panose="020B0604030504040204" pitchFamily="34" charset="0"/>
                <a:ea typeface="Tahoma" panose="020B0604030504040204" pitchFamily="34" charset="0"/>
                <a:cs typeface="Tahoma" panose="020B0604030504040204" pitchFamily="34" charset="0"/>
              </a:rPr>
              <a:t>Given the diversity of economic activities and variations in identification criteria across the countries, it is impossible to achieve perfect comparability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86302570"/>
              </p:ext>
            </p:extLst>
          </p:nvPr>
        </p:nvGraphicFramePr>
        <p:xfrm>
          <a:off x="1066800" y="1066800"/>
          <a:ext cx="7117180" cy="3679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1009442" y="4777380"/>
            <a:ext cx="7117180" cy="1090020"/>
          </a:xfrm>
        </p:spPr>
        <p:txBody>
          <a:bodyPr>
            <a:normAutofit fontScale="85000" lnSpcReduction="20000"/>
          </a:bodyPr>
          <a:lstStyle/>
          <a:p>
            <a:endParaRPr lang="en-US" sz="3600" dirty="0">
              <a:solidFill>
                <a:srgbClr val="0000FF"/>
              </a:solidFill>
              <a:effectLst>
                <a:outerShdw blurRad="38100" dist="38100" dir="2700000" algn="tl">
                  <a:srgbClr val="000000">
                    <a:alpha val="43137"/>
                  </a:srgbClr>
                </a:outerShdw>
              </a:effectLst>
            </a:endParaRPr>
          </a:p>
          <a:p>
            <a:pPr algn="r"/>
            <a:r>
              <a:rPr lang="en-US" sz="5100" dirty="0">
                <a:solidFill>
                  <a:srgbClr val="0000FF"/>
                </a:solidFill>
                <a:effectLst>
                  <a:outerShdw blurRad="38100" dist="38100" dir="2700000" algn="tl">
                    <a:srgbClr val="000000">
                      <a:alpha val="43137"/>
                    </a:srgbClr>
                  </a:outerShdw>
                </a:effectLst>
              </a:rPr>
              <a:t>WIEGO</a:t>
            </a:r>
          </a:p>
        </p:txBody>
      </p:sp>
    </p:spTree>
    <p:extLst>
      <p:ext uri="{BB962C8B-B14F-4D97-AF65-F5344CB8AC3E}">
        <p14:creationId xmlns:p14="http://schemas.microsoft.com/office/powerpoint/2010/main" val="1748792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990600"/>
          </a:xfrm>
        </p:spPr>
        <p:txBody>
          <a:bodyPr>
            <a:normAutofit/>
          </a:bodyPr>
          <a:lstStyle/>
          <a:p>
            <a:r>
              <a:rPr lang="en-US" sz="3200" b="1" dirty="0">
                <a:solidFill>
                  <a:schemeClr val="tx1"/>
                </a:solidFill>
                <a:latin typeface="Tahoma" panose="020B0604030504040204" pitchFamily="34" charset="0"/>
                <a:ea typeface="Tahoma" panose="020B0604030504040204" pitchFamily="34" charset="0"/>
                <a:cs typeface="Tahoma" panose="020B0604030504040204" pitchFamily="34" charset="0"/>
              </a:rPr>
              <a:t>Characteristics of Informal Sector</a:t>
            </a:r>
            <a:endParaRPr lang="en-CA"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609600" y="1600200"/>
            <a:ext cx="8154488" cy="4925144"/>
          </a:xfrm>
        </p:spPr>
        <p:txBody>
          <a:bodyPr>
            <a:noAutofit/>
          </a:bodyPr>
          <a:lstStyle/>
          <a:p>
            <a:pPr lvl="0" defTabSz="457200">
              <a:spcBef>
                <a:spcPct val="20000"/>
              </a:spcBef>
              <a:spcAft>
                <a:spcPts val="600"/>
              </a:spcAft>
              <a:buClr>
                <a:srgbClr val="FF9000"/>
              </a:buClr>
              <a:buSzTx/>
              <a:buFont typeface="Wingdings" panose="05000000000000000000" pitchFamily="2" charset="2"/>
              <a:buChar char="q"/>
            </a:pPr>
            <a:r>
              <a:rPr lang="en-US" sz="2400" dirty="0">
                <a:latin typeface="Tahoma" panose="020B0604030504040204" pitchFamily="34" charset="0"/>
                <a:ea typeface="Tahoma" panose="020B0604030504040204" pitchFamily="34" charset="0"/>
                <a:cs typeface="Tahoma" panose="020B0604030504040204" pitchFamily="34" charset="0"/>
              </a:rPr>
              <a:t>Un-incorporated enterprises</a:t>
            </a:r>
          </a:p>
          <a:p>
            <a:pPr lvl="0" defTabSz="457200">
              <a:spcBef>
                <a:spcPct val="20000"/>
              </a:spcBef>
              <a:spcAft>
                <a:spcPts val="600"/>
              </a:spcAft>
              <a:buClr>
                <a:srgbClr val="FF9000"/>
              </a:buClr>
              <a:buSzTx/>
              <a:buFont typeface="Wingdings" panose="05000000000000000000" pitchFamily="2" charset="2"/>
              <a:buChar char="q"/>
            </a:pPr>
            <a:r>
              <a:rPr lang="en-US" sz="2400" dirty="0">
                <a:latin typeface="Tahoma" panose="020B0604030504040204" pitchFamily="34" charset="0"/>
                <a:ea typeface="Tahoma" panose="020B0604030504040204" pitchFamily="34" charset="0"/>
                <a:cs typeface="Tahoma" panose="020B0604030504040204" pitchFamily="34" charset="0"/>
              </a:rPr>
              <a:t>No complete accounts permitting a financial separation of production activities of the enterprise</a:t>
            </a:r>
          </a:p>
          <a:p>
            <a:pPr lvl="0" defTabSz="457200">
              <a:spcBef>
                <a:spcPct val="20000"/>
              </a:spcBef>
              <a:spcAft>
                <a:spcPts val="600"/>
              </a:spcAft>
              <a:buClr>
                <a:srgbClr val="FF9000"/>
              </a:buClr>
              <a:buSzTx/>
              <a:buFont typeface="Wingdings" panose="05000000000000000000" pitchFamily="2" charset="2"/>
              <a:buChar char="q"/>
            </a:pPr>
            <a:r>
              <a:rPr lang="en-US" sz="2400" dirty="0">
                <a:latin typeface="Tahoma" panose="020B0604030504040204" pitchFamily="34" charset="0"/>
                <a:ea typeface="Tahoma" panose="020B0604030504040204" pitchFamily="34" charset="0"/>
                <a:cs typeface="Tahoma" panose="020B0604030504040204" pitchFamily="34" charset="0"/>
              </a:rPr>
              <a:t>At least some part of the goods or services for sale or barter </a:t>
            </a:r>
          </a:p>
          <a:p>
            <a:pPr lvl="0" defTabSz="457200">
              <a:spcBef>
                <a:spcPct val="20000"/>
              </a:spcBef>
              <a:spcAft>
                <a:spcPts val="600"/>
              </a:spcAft>
              <a:buClr>
                <a:srgbClr val="FF9000"/>
              </a:buClr>
              <a:buSzTx/>
              <a:buFont typeface="Wingdings" panose="05000000000000000000" pitchFamily="2" charset="2"/>
              <a:buChar char="q"/>
            </a:pPr>
            <a:r>
              <a:rPr lang="en-US" sz="2400" dirty="0">
                <a:latin typeface="Tahoma" panose="020B0604030504040204" pitchFamily="34" charset="0"/>
                <a:ea typeface="Tahoma" panose="020B0604030504040204" pitchFamily="34" charset="0"/>
                <a:cs typeface="Tahoma" panose="020B0604030504040204" pitchFamily="34" charset="0"/>
              </a:rPr>
              <a:t>Employment size below a certain threshold</a:t>
            </a:r>
          </a:p>
          <a:p>
            <a:pPr lvl="0" defTabSz="457200">
              <a:spcBef>
                <a:spcPct val="20000"/>
              </a:spcBef>
              <a:spcAft>
                <a:spcPts val="600"/>
              </a:spcAft>
              <a:buClr>
                <a:srgbClr val="FF9000"/>
              </a:buClr>
              <a:buSzTx/>
              <a:buFont typeface="Wingdings" panose="05000000000000000000" pitchFamily="2" charset="2"/>
              <a:buChar char="q"/>
            </a:pPr>
            <a:r>
              <a:rPr lang="en-US" sz="2400" dirty="0">
                <a:latin typeface="Tahoma" panose="020B0604030504040204" pitchFamily="34" charset="0"/>
                <a:ea typeface="Tahoma" panose="020B0604030504040204" pitchFamily="34" charset="0"/>
                <a:cs typeface="Tahoma" panose="020B0604030504040204" pitchFamily="34" charset="0"/>
              </a:rPr>
              <a:t>And/or not registered under specific form national legislation</a:t>
            </a:r>
          </a:p>
          <a:p>
            <a:pPr>
              <a:buNone/>
            </a:pPr>
            <a:endParaRPr lang="en-CA"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153400" cy="1371600"/>
          </a:xfrm>
        </p:spPr>
        <p:txBody>
          <a:bodyPr>
            <a:noAutofit/>
          </a:bodyPr>
          <a:lstStyle/>
          <a:p>
            <a:r>
              <a:rPr lang="en-US" sz="3200" b="1" dirty="0">
                <a:solidFill>
                  <a:srgbClr val="006600"/>
                </a:solidFill>
                <a:latin typeface="Tahoma" panose="020B0604030504040204" pitchFamily="34" charset="0"/>
                <a:ea typeface="Tahoma" panose="020B0604030504040204" pitchFamily="34" charset="0"/>
                <a:cs typeface="Tahoma" panose="020B0604030504040204" pitchFamily="34" charset="0"/>
              </a:rPr>
              <a:t>Characteristics of Informal Employment</a:t>
            </a:r>
            <a:endParaRPr lang="en-US" sz="32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p:txBody>
          <a:bodyPr/>
          <a:lstStyle/>
          <a:p>
            <a:r>
              <a:rPr lang="en-US" sz="2400" dirty="0">
                <a:latin typeface="Tahoma" panose="020B0604030504040204" pitchFamily="34" charset="0"/>
                <a:ea typeface="Tahoma" panose="020B0604030504040204" pitchFamily="34" charset="0"/>
                <a:cs typeface="Tahoma" panose="020B0604030504040204" pitchFamily="34" charset="0"/>
              </a:rPr>
              <a:t>The employment relationship, in law or in practice not subjected to</a:t>
            </a:r>
          </a:p>
          <a:p>
            <a:pPr lvl="1"/>
            <a:r>
              <a:rPr lang="en-US" sz="2000" dirty="0">
                <a:latin typeface="Tahoma" panose="020B0604030504040204" pitchFamily="34" charset="0"/>
                <a:ea typeface="Tahoma" panose="020B0604030504040204" pitchFamily="34" charset="0"/>
                <a:cs typeface="Tahoma" panose="020B0604030504040204" pitchFamily="34" charset="0"/>
              </a:rPr>
              <a:t>Labour legislation</a:t>
            </a:r>
          </a:p>
          <a:p>
            <a:pPr lvl="1"/>
            <a:r>
              <a:rPr lang="en-US" sz="2000" dirty="0">
                <a:latin typeface="Tahoma" panose="020B0604030504040204" pitchFamily="34" charset="0"/>
                <a:ea typeface="Tahoma" panose="020B0604030504040204" pitchFamily="34" charset="0"/>
                <a:cs typeface="Tahoma" panose="020B0604030504040204" pitchFamily="34" charset="0"/>
              </a:rPr>
              <a:t>Income taxation</a:t>
            </a:r>
          </a:p>
          <a:p>
            <a:pPr lvl="1"/>
            <a:r>
              <a:rPr lang="en-US" sz="2000" dirty="0">
                <a:latin typeface="Tahoma" panose="020B0604030504040204" pitchFamily="34" charset="0"/>
                <a:ea typeface="Tahoma" panose="020B0604030504040204" pitchFamily="34" charset="0"/>
                <a:cs typeface="Tahoma" panose="020B0604030504040204" pitchFamily="34" charset="0"/>
              </a:rPr>
              <a:t>Social protection, or</a:t>
            </a:r>
          </a:p>
          <a:p>
            <a:pPr lvl="1"/>
            <a:r>
              <a:rPr lang="en-US" sz="2000" dirty="0">
                <a:latin typeface="Tahoma" panose="020B0604030504040204" pitchFamily="34" charset="0"/>
                <a:ea typeface="Tahoma" panose="020B0604030504040204" pitchFamily="34" charset="0"/>
                <a:cs typeface="Tahoma" panose="020B0604030504040204" pitchFamily="34" charset="0"/>
              </a:rPr>
              <a:t>Entitlement to certain employment benefits</a:t>
            </a:r>
          </a:p>
          <a:p>
            <a:pPr>
              <a:buFont typeface="Wingdings" panose="05000000000000000000" pitchFamily="2" charset="2"/>
              <a:buChar char="q"/>
            </a:pPr>
            <a:r>
              <a:rPr lang="en-US" sz="2400" dirty="0">
                <a:latin typeface="Tahoma" panose="020B0604030504040204" pitchFamily="34" charset="0"/>
                <a:ea typeface="Tahoma" panose="020B0604030504040204" pitchFamily="34" charset="0"/>
                <a:cs typeface="Tahoma" panose="020B0604030504040204" pitchFamily="34" charset="0"/>
              </a:rPr>
              <a:t>Informal employment exist even outside the informal sector </a:t>
            </a:r>
          </a:p>
          <a:p>
            <a:pPr lvl="1"/>
            <a:endParaRPr lang="en-US" dirty="0"/>
          </a:p>
        </p:txBody>
      </p:sp>
    </p:spTree>
    <p:extLst>
      <p:ext uri="{BB962C8B-B14F-4D97-AF65-F5344CB8AC3E}">
        <p14:creationId xmlns:p14="http://schemas.microsoft.com/office/powerpoint/2010/main" val="3291367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1066800"/>
          </a:xfrm>
        </p:spPr>
        <p:txBody>
          <a:bodyPr>
            <a:noAutofit/>
          </a:bodyPr>
          <a:lstStyle/>
          <a:p>
            <a:r>
              <a:rPr lang="en-US" sz="3200" b="1" dirty="0">
                <a:latin typeface="Tahoma" panose="020B0604030504040204" pitchFamily="34" charset="0"/>
                <a:ea typeface="Tahoma" panose="020B0604030504040204" pitchFamily="34" charset="0"/>
                <a:cs typeface="Tahoma" panose="020B0604030504040204" pitchFamily="34" charset="0"/>
              </a:rPr>
              <a:t>Informal Economy</a:t>
            </a:r>
          </a:p>
        </p:txBody>
      </p:sp>
      <p:sp>
        <p:nvSpPr>
          <p:cNvPr id="3" name="Content Placeholder 2"/>
          <p:cNvSpPr>
            <a:spLocks noGrp="1"/>
          </p:cNvSpPr>
          <p:nvPr>
            <p:ph sz="quarter" idx="1"/>
          </p:nvPr>
        </p:nvSpPr>
        <p:spPr/>
        <p:txBody>
          <a:bodyPr/>
          <a:lstStyle/>
          <a:p>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Consists of both the informal  sector and informal employment outside informal sector</a:t>
            </a:r>
          </a:p>
          <a:p>
            <a:pPr marL="0" indent="0">
              <a:buNone/>
            </a:pPr>
            <a:r>
              <a:rPr lang="en-US" dirty="0"/>
              <a:t> </a:t>
            </a:r>
          </a:p>
          <a:p>
            <a:pPr lvl="1"/>
            <a:endParaRPr lang="en-US" dirty="0"/>
          </a:p>
        </p:txBody>
      </p:sp>
    </p:spTree>
    <p:extLst>
      <p:ext uri="{BB962C8B-B14F-4D97-AF65-F5344CB8AC3E}">
        <p14:creationId xmlns:p14="http://schemas.microsoft.com/office/powerpoint/2010/main" val="1816829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153400" cy="762000"/>
          </a:xfrm>
        </p:spPr>
        <p:txBody>
          <a:bodyPr>
            <a:noAutofit/>
          </a:bodyPr>
          <a:lstStyle/>
          <a:p>
            <a:r>
              <a:rPr lang="en-US" sz="3200" b="1" dirty="0">
                <a:latin typeface="Tahoma" panose="020B0604030504040204" pitchFamily="34" charset="0"/>
                <a:ea typeface="Tahoma" panose="020B0604030504040204" pitchFamily="34" charset="0"/>
                <a:cs typeface="Tahoma" panose="020B0604030504040204" pitchFamily="34" charset="0"/>
              </a:rPr>
              <a:t>National Adaptations</a:t>
            </a:r>
          </a:p>
        </p:txBody>
      </p:sp>
      <p:sp>
        <p:nvSpPr>
          <p:cNvPr id="3" name="Content Placeholder 2"/>
          <p:cNvSpPr>
            <a:spLocks noGrp="1"/>
          </p:cNvSpPr>
          <p:nvPr>
            <p:ph sz="quarter" idx="1"/>
          </p:nvPr>
        </p:nvSpPr>
        <p:spPr>
          <a:xfrm>
            <a:off x="533400" y="1600200"/>
            <a:ext cx="8153400" cy="4495800"/>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All the listed criteria are not necessary </a:t>
            </a:r>
          </a:p>
          <a:p>
            <a:r>
              <a:rPr lang="en-US" sz="2800" dirty="0">
                <a:latin typeface="Tahoma" panose="020B0604030504040204" pitchFamily="34" charset="0"/>
                <a:ea typeface="Tahoma" panose="020B0604030504040204" pitchFamily="34" charset="0"/>
                <a:cs typeface="Tahoma" panose="020B0604030504040204" pitchFamily="34" charset="0"/>
              </a:rPr>
              <a:t>Choice of criteria by countries depend on many factors</a:t>
            </a:r>
          </a:p>
          <a:p>
            <a:pPr lvl="1"/>
            <a:r>
              <a:rPr lang="en-US" dirty="0">
                <a:latin typeface="Tahoma" panose="020B0604030504040204" pitchFamily="34" charset="0"/>
                <a:ea typeface="Tahoma" panose="020B0604030504040204" pitchFamily="34" charset="0"/>
                <a:cs typeface="Tahoma" panose="020B0604030504040204" pitchFamily="34" charset="0"/>
              </a:rPr>
              <a:t>National priority and perception</a:t>
            </a:r>
          </a:p>
          <a:p>
            <a:pPr lvl="1"/>
            <a:r>
              <a:rPr lang="en-US" dirty="0">
                <a:latin typeface="Tahoma" panose="020B0604030504040204" pitchFamily="34" charset="0"/>
                <a:ea typeface="Tahoma" panose="020B0604030504040204" pitchFamily="34" charset="0"/>
                <a:cs typeface="Tahoma" panose="020B0604030504040204" pitchFamily="34" charset="0"/>
              </a:rPr>
              <a:t>Policies on informal economy</a:t>
            </a:r>
          </a:p>
          <a:p>
            <a:pPr lvl="1"/>
            <a:r>
              <a:rPr lang="en-US" dirty="0">
                <a:latin typeface="Tahoma" panose="020B0604030504040204" pitchFamily="34" charset="0"/>
                <a:ea typeface="Tahoma" panose="020B0604030504040204" pitchFamily="34" charset="0"/>
                <a:cs typeface="Tahoma" panose="020B0604030504040204" pitchFamily="34" charset="0"/>
              </a:rPr>
              <a:t>Legal framework</a:t>
            </a:r>
          </a:p>
          <a:p>
            <a:pPr lvl="1"/>
            <a:r>
              <a:rPr lang="en-US" dirty="0">
                <a:latin typeface="Tahoma" panose="020B0604030504040204" pitchFamily="34" charset="0"/>
                <a:ea typeface="Tahoma" panose="020B0604030504040204" pitchFamily="34" charset="0"/>
                <a:cs typeface="Tahoma" panose="020B0604030504040204" pitchFamily="34" charset="0"/>
              </a:rPr>
              <a:t>Statistical system</a:t>
            </a:r>
          </a:p>
          <a:p>
            <a:pPr lvl="1"/>
            <a:r>
              <a:rPr lang="en-US" sz="2400" dirty="0">
                <a:latin typeface="Tahoma" panose="020B0604030504040204" pitchFamily="34" charset="0"/>
                <a:ea typeface="Tahoma" panose="020B0604030504040204" pitchFamily="34" charset="0"/>
                <a:cs typeface="Tahoma" panose="020B0604030504040204" pitchFamily="34" charset="0"/>
              </a:rPr>
              <a:t>Independence and discriminant power of variables</a:t>
            </a:r>
          </a:p>
          <a:p>
            <a:pPr marL="0" indent="0">
              <a:buNone/>
            </a:pPr>
            <a:r>
              <a:rPr lang="en-US" dirty="0"/>
              <a:t> </a:t>
            </a:r>
          </a:p>
          <a:p>
            <a:pPr lvl="1"/>
            <a:endParaRPr lang="en-US" dirty="0"/>
          </a:p>
        </p:txBody>
      </p:sp>
    </p:spTree>
    <p:extLst>
      <p:ext uri="{BB962C8B-B14F-4D97-AF65-F5344CB8AC3E}">
        <p14:creationId xmlns:p14="http://schemas.microsoft.com/office/powerpoint/2010/main" val="3396642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1371600"/>
          </a:xfrm>
        </p:spPr>
        <p:txBody>
          <a:bodyPr>
            <a:noAutofit/>
          </a:bodyPr>
          <a:lstStyle/>
          <a:p>
            <a:r>
              <a:rPr lang="en-US" sz="3200" b="1" dirty="0">
                <a:latin typeface="Tahoma" panose="020B0604030504040204" pitchFamily="34" charset="0"/>
                <a:ea typeface="Tahoma" panose="020B0604030504040204" pitchFamily="34" charset="0"/>
                <a:cs typeface="Tahoma" panose="020B0604030504040204" pitchFamily="34" charset="0"/>
              </a:rPr>
              <a:t>South Africa</a:t>
            </a:r>
          </a:p>
        </p:txBody>
      </p:sp>
      <p:sp>
        <p:nvSpPr>
          <p:cNvPr id="3" name="Content Placeholder 2"/>
          <p:cNvSpPr>
            <a:spLocks noGrp="1"/>
          </p:cNvSpPr>
          <p:nvPr>
            <p:ph sz="quarter" idx="1"/>
          </p:nvPr>
        </p:nvSpPr>
        <p:spPr>
          <a:xfrm>
            <a:off x="609600" y="1752600"/>
            <a:ext cx="8153400" cy="4495800"/>
          </a:xfrm>
        </p:spPr>
        <p:txBody>
          <a:bodyPr>
            <a:normAutofit/>
          </a:bodyPr>
          <a:lstStyle/>
          <a:p>
            <a:pPr marL="0" indent="0">
              <a:buNone/>
            </a:pPr>
            <a:endParaRPr lang="en-US" dirty="0"/>
          </a:p>
          <a:p>
            <a:pPr>
              <a:buFont typeface="Wingdings" panose="05000000000000000000" pitchFamily="2" charset="2"/>
              <a:buChar char="q"/>
            </a:pPr>
            <a:r>
              <a:rPr lang="en-US" sz="2400" dirty="0">
                <a:latin typeface="Tahoma" panose="020B0604030504040204" pitchFamily="34" charset="0"/>
                <a:ea typeface="Tahoma" panose="020B0604030504040204" pitchFamily="34" charset="0"/>
                <a:cs typeface="Tahoma" panose="020B0604030504040204" pitchFamily="34" charset="0"/>
              </a:rPr>
              <a:t>Registration with VAT and/or Income tax authorities is used to distinguish between formal and informal enterprises</a:t>
            </a:r>
          </a:p>
          <a:p>
            <a:pPr>
              <a:buFont typeface="Wingdings" panose="05000000000000000000" pitchFamily="2" charset="2"/>
              <a:buChar char="q"/>
            </a:pPr>
            <a:r>
              <a:rPr lang="en-US" sz="2400" dirty="0">
                <a:latin typeface="Tahoma" panose="020B0604030504040204" pitchFamily="34" charset="0"/>
                <a:ea typeface="Tahoma" panose="020B0604030504040204" pitchFamily="34" charset="0"/>
                <a:cs typeface="Tahoma" panose="020B0604030504040204" pitchFamily="34" charset="0"/>
              </a:rPr>
              <a:t>The self employed are asked the direct question about registration with VAT/ IT authorities and employees were asked whether their employer deduct IT from their pay</a:t>
            </a:r>
          </a:p>
          <a:p>
            <a:pPr marL="0" indent="0">
              <a:buNone/>
            </a:pPr>
            <a:r>
              <a:rPr lang="en-US" dirty="0"/>
              <a:t> </a:t>
            </a:r>
          </a:p>
          <a:p>
            <a:pPr lvl="1"/>
            <a:endParaRPr lang="en-US" dirty="0"/>
          </a:p>
        </p:txBody>
      </p:sp>
    </p:spTree>
    <p:extLst>
      <p:ext uri="{BB962C8B-B14F-4D97-AF65-F5344CB8AC3E}">
        <p14:creationId xmlns:p14="http://schemas.microsoft.com/office/powerpoint/2010/main" val="1688430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700"/>
            <a:ext cx="8153400" cy="1371600"/>
          </a:xfrm>
        </p:spPr>
        <p:txBody>
          <a:bodyPr>
            <a:noAutofit/>
          </a:bodyPr>
          <a:lstStyle/>
          <a:p>
            <a:r>
              <a:rPr lang="en-US" sz="3200" b="1" dirty="0">
                <a:latin typeface="Tahoma" panose="020B0604030504040204" pitchFamily="34" charset="0"/>
                <a:ea typeface="Tahoma" panose="020B0604030504040204" pitchFamily="34" charset="0"/>
                <a:cs typeface="Tahoma" panose="020B0604030504040204" pitchFamily="34" charset="0"/>
              </a:rPr>
              <a:t>South Africa -- </a:t>
            </a:r>
            <a:r>
              <a:rPr lang="en-US" sz="3200" b="1" dirty="0" err="1">
                <a:latin typeface="Tahoma" panose="020B0604030504040204" pitchFamily="34" charset="0"/>
                <a:ea typeface="Tahoma" panose="020B0604030504040204" pitchFamily="34" charset="0"/>
                <a:cs typeface="Tahoma" panose="020B0604030504040204" pitchFamily="34" charset="0"/>
              </a:rPr>
              <a:t>Contd</a:t>
            </a:r>
            <a:endParaRPr lang="en-US" sz="32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p:txBody>
          <a:bodyPr>
            <a:normAutofit/>
          </a:bodyPr>
          <a:lstStyle/>
          <a:p>
            <a:pPr marL="0" indent="0">
              <a:buNone/>
            </a:pPr>
            <a:endParaRPr lang="en-US" dirty="0"/>
          </a:p>
          <a:p>
            <a:pPr>
              <a:buFont typeface="Wingdings" panose="05000000000000000000" pitchFamily="2" charset="2"/>
              <a:buChar char="q"/>
            </a:pPr>
            <a:endParaRPr lang="en-US" sz="2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q"/>
            </a:pPr>
            <a:r>
              <a:rPr lang="en-US" sz="2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Questions on employment contract and contribution to pension fund, etc. are used to identify informal worker </a:t>
            </a:r>
          </a:p>
          <a:p>
            <a:pPr marL="0" indent="0">
              <a:buNone/>
            </a:pPr>
            <a:r>
              <a:rPr lang="en-US" dirty="0"/>
              <a:t> </a:t>
            </a:r>
          </a:p>
          <a:p>
            <a:pPr lvl="1"/>
            <a:endParaRPr lang="en-US" dirty="0"/>
          </a:p>
        </p:txBody>
      </p:sp>
    </p:spTree>
    <p:extLst>
      <p:ext uri="{BB962C8B-B14F-4D97-AF65-F5344CB8AC3E}">
        <p14:creationId xmlns:p14="http://schemas.microsoft.com/office/powerpoint/2010/main" val="501370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6600"/>
                </a:solidFill>
                <a:latin typeface="Tahoma" panose="020B0604030504040204" pitchFamily="34" charset="0"/>
                <a:ea typeface="Tahoma" panose="020B0604030504040204" pitchFamily="34" charset="0"/>
                <a:cs typeface="Tahoma" panose="020B0604030504040204" pitchFamily="34" charset="0"/>
              </a:rPr>
              <a:t>Indian Criteria for Informal Sector</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645473" y="1600200"/>
            <a:ext cx="8153400" cy="4495800"/>
          </a:xfrm>
        </p:spPr>
        <p:txBody>
          <a:bodyPr>
            <a:normAutofit/>
          </a:bodyPr>
          <a:lstStyle/>
          <a:p>
            <a:pPr>
              <a:buFont typeface="Wingdings" panose="05000000000000000000" pitchFamily="2" charset="2"/>
              <a:buChar char="q"/>
            </a:pPr>
            <a:r>
              <a:rPr lang="en-US" sz="3000" dirty="0">
                <a:latin typeface="Tahoma" panose="020B0604030504040204" pitchFamily="34" charset="0"/>
                <a:ea typeface="Tahoma" panose="020B0604030504040204" pitchFamily="34" charset="0"/>
                <a:cs typeface="Tahoma" panose="020B0604030504040204" pitchFamily="34" charset="0"/>
              </a:rPr>
              <a:t>Legal status </a:t>
            </a:r>
          </a:p>
          <a:p>
            <a:pPr marL="320040" lvl="1" indent="0" algn="just">
              <a:buNone/>
            </a:pPr>
            <a:r>
              <a:rPr lang="en-US" sz="2400" dirty="0">
                <a:latin typeface="Tahoma" panose="020B0604030504040204" pitchFamily="34" charset="0"/>
                <a:ea typeface="Tahoma" panose="020B0604030504040204" pitchFamily="34" charset="0"/>
                <a:cs typeface="Tahoma" panose="020B0604030504040204" pitchFamily="34" charset="0"/>
              </a:rPr>
              <a:t>Proprietary and partnership firms in India do                                          not have any separate legal status other than that of the owners. Thus such units are considered as un-incorporated</a:t>
            </a:r>
            <a:r>
              <a:rPr lang="en-US" sz="2400" i="1" dirty="0">
                <a:latin typeface="Tahoma" panose="020B0604030504040204" pitchFamily="34" charset="0"/>
                <a:ea typeface="Tahoma" panose="020B0604030504040204" pitchFamily="34" charset="0"/>
                <a:cs typeface="Tahoma" panose="020B0604030504040204" pitchFamily="34" charset="0"/>
              </a:rPr>
              <a:t>.</a:t>
            </a:r>
          </a:p>
          <a:p>
            <a:pPr>
              <a:buFont typeface="Wingdings" panose="05000000000000000000" pitchFamily="2" charset="2"/>
              <a:buChar char="q"/>
            </a:pPr>
            <a:r>
              <a:rPr lang="en-US" sz="2800" dirty="0">
                <a:latin typeface="Tahoma" panose="020B0604030504040204" pitchFamily="34" charset="0"/>
                <a:ea typeface="Tahoma" panose="020B0604030504040204" pitchFamily="34" charset="0"/>
                <a:cs typeface="Tahoma" panose="020B0604030504040204" pitchFamily="34" charset="0"/>
              </a:rPr>
              <a:t>Size of employment</a:t>
            </a:r>
            <a:r>
              <a:rPr lang="en-US" sz="3000" dirty="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The second criteria employed for the  identification of informal sector was employment size of fewer than 10 workers</a:t>
            </a:r>
          </a:p>
          <a:p>
            <a:endParaRPr lang="en-US" dirty="0"/>
          </a:p>
        </p:txBody>
      </p:sp>
    </p:spTree>
    <p:extLst>
      <p:ext uri="{BB962C8B-B14F-4D97-AF65-F5344CB8AC3E}">
        <p14:creationId xmlns:p14="http://schemas.microsoft.com/office/powerpoint/2010/main" val="670200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006600"/>
                </a:solidFill>
                <a:latin typeface="Tahoma" panose="020B0604030504040204" pitchFamily="34" charset="0"/>
                <a:ea typeface="Tahoma" panose="020B0604030504040204" pitchFamily="34" charset="0"/>
                <a:cs typeface="Tahoma" panose="020B0604030504040204" pitchFamily="34" charset="0"/>
              </a:rPr>
              <a:t>Indian Criteria for Informal Sector -- </a:t>
            </a:r>
            <a:r>
              <a:rPr lang="en-US" sz="3200" b="1" dirty="0" err="1">
                <a:solidFill>
                  <a:srgbClr val="006600"/>
                </a:solidFill>
                <a:latin typeface="Tahoma" panose="020B0604030504040204" pitchFamily="34" charset="0"/>
                <a:ea typeface="Tahoma" panose="020B0604030504040204" pitchFamily="34" charset="0"/>
                <a:cs typeface="Tahoma" panose="020B0604030504040204" pitchFamily="34" charset="0"/>
              </a:rPr>
              <a:t>Contd</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p:txBody>
          <a:bodyPr>
            <a:normAutofit/>
          </a:bodyPr>
          <a:lstStyle/>
          <a:p>
            <a:pPr algn="just"/>
            <a:endParaRPr lang="en-US" sz="2600" dirty="0">
              <a:latin typeface="Tahoma" panose="020B0604030504040204" pitchFamily="34" charset="0"/>
              <a:ea typeface="Tahoma" panose="020B0604030504040204" pitchFamily="34" charset="0"/>
              <a:cs typeface="Tahoma" panose="020B0604030504040204" pitchFamily="34" charset="0"/>
            </a:endParaRPr>
          </a:p>
          <a:p>
            <a:pPr algn="just"/>
            <a:r>
              <a:rPr lang="en-US" sz="2600" dirty="0">
                <a:latin typeface="Tahoma" panose="020B0604030504040204" pitchFamily="34" charset="0"/>
                <a:ea typeface="Tahoma" panose="020B0604030504040204" pitchFamily="34" charset="0"/>
                <a:cs typeface="Tahoma" panose="020B0604030504040204" pitchFamily="34" charset="0"/>
              </a:rPr>
              <a:t>The size criteria was decided after analysing the threshold limits of various labour laws, productivity differentials of establishments with different employment sizes and development policies</a:t>
            </a:r>
            <a:r>
              <a:rPr lang="en-US" sz="2600" b="1" dirty="0">
                <a:latin typeface="Tahoma" panose="020B0604030504040204" pitchFamily="34" charset="0"/>
                <a:ea typeface="Tahoma" panose="020B0604030504040204" pitchFamily="34" charset="0"/>
                <a:cs typeface="Tahoma" panose="020B0604030504040204" pitchFamily="34" charset="0"/>
              </a:rPr>
              <a:t>.</a:t>
            </a:r>
          </a:p>
          <a:p>
            <a:pPr algn="just"/>
            <a:endParaRPr lang="en-US" sz="2600" b="1" dirty="0">
              <a:latin typeface="Tahoma" panose="020B0604030504040204" pitchFamily="34" charset="0"/>
              <a:ea typeface="Tahoma" panose="020B0604030504040204" pitchFamily="34" charset="0"/>
              <a:cs typeface="Tahoma" panose="020B0604030504040204" pitchFamily="34" charset="0"/>
            </a:endParaRPr>
          </a:p>
          <a:p>
            <a:r>
              <a:rPr lang="en-US" sz="2600" dirty="0">
                <a:latin typeface="Tahoma" panose="020B0604030504040204" pitchFamily="34" charset="0"/>
                <a:ea typeface="Tahoma" panose="020B0604030504040204" pitchFamily="34" charset="0"/>
                <a:cs typeface="Tahoma" panose="020B0604030504040204" pitchFamily="34" charset="0"/>
              </a:rPr>
              <a:t>Maintenance of complete accounts criteria is implicit as there is no requirement of private establishments employing less than 10 workers to maintain such accounts</a:t>
            </a:r>
          </a:p>
          <a:p>
            <a:endParaRPr lang="en-US" dirty="0"/>
          </a:p>
        </p:txBody>
      </p:sp>
    </p:spTree>
    <p:extLst>
      <p:ext uri="{BB962C8B-B14F-4D97-AF65-F5344CB8AC3E}">
        <p14:creationId xmlns:p14="http://schemas.microsoft.com/office/powerpoint/2010/main" val="2767222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IEGO PPT Template">
  <a:themeElements>
    <a:clrScheme name="WIEGO ppt 1">
      <a:dk1>
        <a:sysClr val="windowText" lastClr="000000"/>
      </a:dk1>
      <a:lt1>
        <a:srgbClr val="FFFFFF"/>
      </a:lt1>
      <a:dk2>
        <a:srgbClr val="787537"/>
      </a:dk2>
      <a:lt2>
        <a:srgbClr val="F0E6C4"/>
      </a:lt2>
      <a:accent1>
        <a:srgbClr val="C86322"/>
      </a:accent1>
      <a:accent2>
        <a:srgbClr val="787537"/>
      </a:accent2>
      <a:accent3>
        <a:srgbClr val="F0E6C4"/>
      </a:accent3>
      <a:accent4>
        <a:srgbClr val="F0E6C4"/>
      </a:accent4>
      <a:accent5>
        <a:srgbClr val="787537"/>
      </a:accent5>
      <a:accent6>
        <a:srgbClr val="CCCC99"/>
      </a:accent6>
      <a:hlink>
        <a:srgbClr val="C86322"/>
      </a:hlink>
      <a:folHlink>
        <a:srgbClr val="C0B679"/>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WIEGO PPT Template</Template>
  <TotalTime>205</TotalTime>
  <Words>674</Words>
  <Application>Microsoft Office PowerPoint</Application>
  <PresentationFormat>On-screen Show (4:3)</PresentationFormat>
  <Paragraphs>107</Paragraphs>
  <Slides>16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Calibri</vt:lpstr>
      <vt:lpstr>Tahoma</vt:lpstr>
      <vt:lpstr>Tw Cen MT</vt:lpstr>
      <vt:lpstr>Verdana</vt:lpstr>
      <vt:lpstr>Wingdings</vt:lpstr>
      <vt:lpstr>Wingdings 2</vt:lpstr>
      <vt:lpstr>WIEGO PPT Template</vt:lpstr>
      <vt:lpstr>Mapping National Definitions of Informal Employment to International Statistical Standards                                         G.Raveendran</vt:lpstr>
      <vt:lpstr>Characteristics of Informal Sector</vt:lpstr>
      <vt:lpstr>Characteristics of Informal Employment</vt:lpstr>
      <vt:lpstr>Informal Economy</vt:lpstr>
      <vt:lpstr>National Adaptations</vt:lpstr>
      <vt:lpstr>South Africa</vt:lpstr>
      <vt:lpstr>South Africa -- Contd</vt:lpstr>
      <vt:lpstr>Indian Criteria for Informal Sector</vt:lpstr>
      <vt:lpstr>Indian Criteria for Informal Sector -- Contd</vt:lpstr>
      <vt:lpstr>Indian Criteria for Informal Sector -- Contd</vt:lpstr>
      <vt:lpstr>Identification of Informal Workers in India</vt:lpstr>
      <vt:lpstr>International Comparability Issues</vt:lpstr>
      <vt:lpstr>Recommendations of Delhi Group - Informal Sector</vt:lpstr>
      <vt:lpstr>Recommendations of Delhi Group - Informal Sector .. Contd</vt:lpstr>
      <vt:lpstr>Can there be Internationally Comparable Data on Informal Economy</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Presentation Title Here add event   add date</dc:title>
  <dc:creator>itfsa</dc:creator>
  <cp:lastModifiedBy>Raveendran Govindan</cp:lastModifiedBy>
  <cp:revision>49</cp:revision>
  <dcterms:created xsi:type="dcterms:W3CDTF">2013-04-08T18:39:06Z</dcterms:created>
  <dcterms:modified xsi:type="dcterms:W3CDTF">2017-10-13T07:38:04Z</dcterms:modified>
</cp:coreProperties>
</file>