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541" r:id="rId3"/>
    <p:sldId id="548" r:id="rId4"/>
    <p:sldId id="551" r:id="rId5"/>
    <p:sldId id="543" r:id="rId6"/>
    <p:sldId id="546" r:id="rId7"/>
    <p:sldId id="552" r:id="rId8"/>
    <p:sldId id="553" r:id="rId9"/>
    <p:sldId id="554" r:id="rId10"/>
    <p:sldId id="547" r:id="rId11"/>
    <p:sldId id="542" r:id="rId12"/>
    <p:sldId id="556" r:id="rId13"/>
    <p:sldId id="557" r:id="rId14"/>
    <p:sldId id="559" r:id="rId15"/>
    <p:sldId id="558" r:id="rId16"/>
    <p:sldId id="560" r:id="rId17"/>
    <p:sldId id="561" r:id="rId18"/>
    <p:sldId id="564" r:id="rId19"/>
    <p:sldId id="565" r:id="rId20"/>
    <p:sldId id="566" r:id="rId21"/>
    <p:sldId id="562" r:id="rId22"/>
    <p:sldId id="567" r:id="rId23"/>
    <p:sldId id="499" r:id="rId24"/>
    <p:sldId id="568" r:id="rId25"/>
  </p:sldIdLst>
  <p:sldSz cx="9145588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21FA27-76F7-4D53-AC19-7362EA281712}">
          <p14:sldIdLst>
            <p14:sldId id="257"/>
            <p14:sldId id="541"/>
            <p14:sldId id="548"/>
            <p14:sldId id="551"/>
            <p14:sldId id="543"/>
            <p14:sldId id="546"/>
            <p14:sldId id="552"/>
            <p14:sldId id="553"/>
            <p14:sldId id="554"/>
            <p14:sldId id="547"/>
            <p14:sldId id="542"/>
            <p14:sldId id="556"/>
            <p14:sldId id="557"/>
            <p14:sldId id="559"/>
            <p14:sldId id="558"/>
            <p14:sldId id="560"/>
            <p14:sldId id="561"/>
            <p14:sldId id="564"/>
            <p14:sldId id="565"/>
            <p14:sldId id="566"/>
            <p14:sldId id="562"/>
            <p14:sldId id="567"/>
            <p14:sldId id="499"/>
            <p14:sldId id="568"/>
          </p14:sldIdLst>
        </p14:section>
        <p14:section name="New slides" id="{580D8AF1-4AFF-4147-B53D-34B747CCE22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sch, Michael Thye" initials="FMT" lastIdx="1" clrIdx="0">
    <p:extLst>
      <p:ext uri="{19B8F6BF-5375-455C-9EA6-DF929625EA0E}">
        <p15:presenceInfo xmlns:p15="http://schemas.microsoft.com/office/powerpoint/2012/main" userId="S-1-5-21-525788414-1921020387-24915789-435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70916" autoAdjust="0"/>
  </p:normalViewPr>
  <p:slideViewPr>
    <p:cSldViewPr>
      <p:cViewPr varScale="1">
        <p:scale>
          <a:sx n="76" d="100"/>
          <a:sy n="76" d="100"/>
        </p:scale>
        <p:origin x="60" y="18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202"/>
    </p:cViewPr>
  </p:sorterViewPr>
  <p:notesViewPr>
    <p:cSldViewPr>
      <p:cViewPr varScale="1">
        <p:scale>
          <a:sx n="76" d="100"/>
          <a:sy n="76" d="100"/>
        </p:scale>
        <p:origin x="-115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D494-C38D-4208-90BE-AAE841E33480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89FAD-D8A1-47D9-9C23-7336243AA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85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D2FB-F871-4E9B-9CC1-8CF098AB8A8B}" type="datetimeFigureOut">
              <a:rPr lang="en-GB" smtClean="0"/>
              <a:pPr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9692F-F0A1-4A0E-AD06-97D597CC5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1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0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9692F-F0A1-4A0E-AD06-97D597CC59A8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3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346" y="836613"/>
            <a:ext cx="7621323" cy="8382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625" y="1916114"/>
            <a:ext cx="3505809" cy="36734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860" y="1916114"/>
            <a:ext cx="3505809" cy="36734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3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202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339" y="635635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D00C-4C4B-4227-B909-4871770F5BE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573" y="5877274"/>
            <a:ext cx="140200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0306" y="897883"/>
            <a:ext cx="8280920" cy="388843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effectLst/>
                <a:latin typeface="+mn-lt"/>
              </a:rPr>
              <a:t>Statistical definitions of informal economy </a:t>
            </a:r>
            <a:r>
              <a:rPr lang="en-GB" sz="3600" i="1" dirty="0" smtClean="0">
                <a:effectLst/>
                <a:latin typeface="+mn-lt"/>
              </a:rPr>
              <a:t>Informal employment</a:t>
            </a:r>
            <a:endParaRPr lang="en-GB" sz="3600" i="1" dirty="0">
              <a:effectLst/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/>
                <a:latin typeface="+mn-lt"/>
              </a:rPr>
              <a:t> </a:t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886" y="4786315"/>
            <a:ext cx="3467702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71043" y="6021461"/>
            <a:ext cx="2088232" cy="1673078"/>
          </a:xfrm>
          <a:prstGeom prst="rect">
            <a:avLst/>
          </a:prstGeom>
        </p:spPr>
        <p:txBody>
          <a:bodyPr vert="horz"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GB" sz="1700" dirty="0" smtClean="0">
                <a:effectLst/>
                <a:latin typeface="+mn-lt"/>
              </a:rPr>
              <a:t>ILO: Michael Frosch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a-DK" sz="1700" dirty="0" smtClean="0">
                <a:effectLst/>
                <a:latin typeface="+mn-lt"/>
              </a:rPr>
              <a:t>frosch@ilo.org</a:t>
            </a:r>
            <a:endParaRPr lang="en-GB" sz="1700" dirty="0">
              <a:effectLst/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effectLst/>
                <a:latin typeface="+mn-lt"/>
              </a:rPr>
              <a:t> </a:t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298" y="141799"/>
            <a:ext cx="7192416" cy="1800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lvl="0" algn="l"/>
            <a:r>
              <a:rPr lang="en-GB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Regional course on Informality</a:t>
            </a: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GB" sz="16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Chiba, 16-20 October </a:t>
            </a:r>
            <a:r>
              <a:rPr lang="en-GB" sz="16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n-GB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ffectLst/>
                <a:latin typeface="+mn-lt"/>
              </a:rPr>
              <a:t> </a:t>
            </a:r>
            <a:r>
              <a:rPr lang="en-GB" dirty="0">
                <a:effectLst/>
                <a:latin typeface="+mn-lt"/>
              </a:rPr>
              <a:t/>
            </a:r>
            <a:br>
              <a:rPr lang="en-GB" dirty="0">
                <a:effectLst/>
                <a:latin typeface="+mn-lt"/>
              </a:rPr>
            </a:b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Definition of an informal job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Diamond 7"/>
          <p:cNvSpPr/>
          <p:nvPr/>
        </p:nvSpPr>
        <p:spPr>
          <a:xfrm>
            <a:off x="338991" y="1961178"/>
            <a:ext cx="2520000" cy="2520000"/>
          </a:xfrm>
          <a:prstGeom prst="diamond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lvl="0" algn="ctr"/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The 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economic </a:t>
            </a:r>
          </a:p>
          <a:p>
            <a:pPr lvl="0" algn="ctr"/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unit </a:t>
            </a:r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is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 informal </a:t>
            </a:r>
          </a:p>
          <a:p>
            <a:pPr lvl="0" algn="ctr"/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or a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 household</a:t>
            </a:r>
            <a:endParaRPr lang="en-GB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Diamond 8"/>
          <p:cNvSpPr/>
          <p:nvPr/>
        </p:nvSpPr>
        <p:spPr>
          <a:xfrm>
            <a:off x="2052240" y="2227531"/>
            <a:ext cx="4680000" cy="4680000"/>
          </a:xfrm>
          <a:prstGeom prst="diamond">
            <a:avLst/>
          </a:prstGeom>
          <a:solidFill>
            <a:srgbClr val="4B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da-DK" sz="8800" dirty="0" smtClean="0">
                <a:solidFill>
                  <a:schemeClr val="tx1"/>
                </a:solidFill>
              </a:rPr>
              <a:t>?</a:t>
            </a:r>
            <a:endParaRPr lang="en-GB" sz="8800" dirty="0">
              <a:solidFill>
                <a:schemeClr val="tx1"/>
              </a:solidFill>
            </a:endParaRPr>
          </a:p>
        </p:txBody>
      </p:sp>
      <p:sp>
        <p:nvSpPr>
          <p:cNvPr id="6" name="Diamond 11"/>
          <p:cNvSpPr/>
          <p:nvPr/>
        </p:nvSpPr>
        <p:spPr>
          <a:xfrm>
            <a:off x="5885002" y="1917352"/>
            <a:ext cx="2520000" cy="2520000"/>
          </a:xfrm>
          <a:prstGeom prst="diamond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ALL</a:t>
            </a:r>
          </a:p>
        </p:txBody>
      </p:sp>
      <p:sp>
        <p:nvSpPr>
          <p:cNvPr id="7" name="Rectangle 16"/>
          <p:cNvSpPr/>
          <p:nvPr/>
        </p:nvSpPr>
        <p:spPr>
          <a:xfrm>
            <a:off x="179388" y="1044169"/>
            <a:ext cx="32404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 smtClean="0">
                <a:ea typeface="SimSun"/>
                <a:cs typeface="Times New Roman"/>
              </a:rPr>
              <a:t>Employers,</a:t>
            </a:r>
          </a:p>
          <a:p>
            <a:pPr lvl="0" algn="ctr"/>
            <a:r>
              <a:rPr lang="en-US" sz="2000" b="1" i="1" dirty="0" smtClean="0">
                <a:ea typeface="SimSun"/>
                <a:cs typeface="Times New Roman"/>
              </a:rPr>
              <a:t> Own account workers, </a:t>
            </a:r>
          </a:p>
          <a:p>
            <a:pPr lvl="0" algn="ctr"/>
            <a:r>
              <a:rPr lang="en-US" sz="2000" i="1" dirty="0">
                <a:ea typeface="SimSun"/>
                <a:cs typeface="Times New Roman"/>
              </a:rPr>
              <a:t>a</a:t>
            </a:r>
            <a:r>
              <a:rPr lang="en-US" sz="2000" i="1" dirty="0" smtClean="0">
                <a:ea typeface="SimSun"/>
                <a:cs typeface="Times New Roman"/>
              </a:rPr>
              <a:t>nd</a:t>
            </a:r>
            <a:r>
              <a:rPr lang="en-US" sz="2000" b="1" i="1" dirty="0" smtClean="0">
                <a:ea typeface="SimSun"/>
                <a:cs typeface="Times New Roman"/>
              </a:rPr>
              <a:t> MPC</a:t>
            </a:r>
            <a:endParaRPr lang="en-US" sz="2000" b="1" i="1" dirty="0">
              <a:ea typeface="SimSun"/>
              <a:cs typeface="Times New Roman"/>
            </a:endParaRPr>
          </a:p>
        </p:txBody>
      </p:sp>
      <p:sp>
        <p:nvSpPr>
          <p:cNvPr id="8" name="Rectangle 20"/>
          <p:cNvSpPr/>
          <p:nvPr/>
        </p:nvSpPr>
        <p:spPr>
          <a:xfrm>
            <a:off x="5487417" y="1105119"/>
            <a:ext cx="3261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>
                <a:latin typeface="+mn-lt"/>
              </a:rPr>
              <a:t>Contributing </a:t>
            </a:r>
          </a:p>
          <a:p>
            <a:pPr algn="ctr"/>
            <a:r>
              <a:rPr lang="en-GB" sz="2000" b="1" i="1" dirty="0">
                <a:latin typeface="+mn-lt"/>
              </a:rPr>
              <a:t>family </a:t>
            </a:r>
            <a:r>
              <a:rPr lang="en-GB" sz="2000" b="1" i="1" dirty="0" smtClean="0">
                <a:latin typeface="+mn-lt"/>
              </a:rPr>
              <a:t>workers</a:t>
            </a:r>
            <a:endParaRPr lang="en-GB" sz="2000" b="1" i="1" dirty="0">
              <a:latin typeface="+mn-lt"/>
            </a:endParaRPr>
          </a:p>
        </p:txBody>
      </p:sp>
      <p:sp>
        <p:nvSpPr>
          <p:cNvPr id="9" name="Rectangle 24"/>
          <p:cNvSpPr/>
          <p:nvPr/>
        </p:nvSpPr>
        <p:spPr>
          <a:xfrm>
            <a:off x="2858991" y="1723074"/>
            <a:ext cx="3066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 smtClean="0">
                <a:ea typeface="SimSun"/>
                <a:cs typeface="Times New Roman"/>
              </a:rPr>
              <a:t>Employees</a:t>
            </a:r>
            <a:endParaRPr lang="en-GB" sz="2000" b="1" dirty="0"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53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00B0F0"/>
                </a:solidFill>
              </a:rPr>
              <a:t>17´th ICLS </a:t>
            </a:r>
            <a:r>
              <a:rPr lang="en-GB" dirty="0" smtClean="0">
                <a:solidFill>
                  <a:srgbClr val="00B0F0"/>
                </a:solidFill>
              </a:rPr>
              <a:t>guidelines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Employees </a:t>
            </a:r>
            <a:r>
              <a:rPr lang="en-GB" dirty="0"/>
              <a:t>are considered to have informal jobs if </a:t>
            </a:r>
            <a:r>
              <a:rPr lang="en-GB" dirty="0" smtClean="0"/>
              <a:t>their employment </a:t>
            </a:r>
            <a:r>
              <a:rPr lang="en-GB" dirty="0"/>
              <a:t>relationship is not subject, in law or in </a:t>
            </a:r>
            <a:r>
              <a:rPr lang="en-GB" dirty="0" smtClean="0"/>
              <a:t>practice to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/>
              <a:t>national </a:t>
            </a:r>
            <a:r>
              <a:rPr lang="en-GB" dirty="0"/>
              <a:t>labour </a:t>
            </a:r>
            <a:r>
              <a:rPr lang="en-GB" dirty="0" smtClean="0"/>
              <a:t>legislation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/>
              <a:t>income taxation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/>
              <a:t>social protection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GB" dirty="0" smtClean="0"/>
              <a:t>entitlement </a:t>
            </a:r>
            <a:r>
              <a:rPr lang="en-GB" dirty="0"/>
              <a:t>to certain benefits (advance notice of dismissal, severance pay, paid annual or sick leave, </a:t>
            </a:r>
            <a:r>
              <a:rPr lang="en-GB" dirty="0" smtClean="0"/>
              <a:t>etc.)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2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30" y="332656"/>
            <a:ext cx="823102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>
                <a:solidFill>
                  <a:srgbClr val="00B0F0"/>
                </a:solidFill>
              </a:rPr>
              <a:t>Informal employees: </a:t>
            </a:r>
            <a:br>
              <a:rPr lang="en-GB" sz="3600" dirty="0" smtClean="0">
                <a:solidFill>
                  <a:srgbClr val="00B0F0"/>
                </a:solidFill>
              </a:rPr>
            </a:br>
            <a:r>
              <a:rPr lang="en-GB" sz="3600" dirty="0" smtClean="0">
                <a:solidFill>
                  <a:srgbClr val="00B0F0"/>
                </a:solidFill>
              </a:rPr>
              <a:t>Not subject to national labour legislation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National labour legislation regulates the right to</a:t>
            </a:r>
          </a:p>
          <a:p>
            <a:pPr lvl="1"/>
            <a:r>
              <a:rPr lang="en-GB" dirty="0"/>
              <a:t>A decent (minimum) wage</a:t>
            </a:r>
          </a:p>
          <a:p>
            <a:pPr lvl="1"/>
            <a:r>
              <a:rPr lang="en-GB" dirty="0" smtClean="0"/>
              <a:t>Regulated hours </a:t>
            </a:r>
            <a:r>
              <a:rPr lang="en-GB" dirty="0"/>
              <a:t>of work</a:t>
            </a:r>
          </a:p>
          <a:p>
            <a:pPr lvl="1"/>
            <a:r>
              <a:rPr lang="en-GB" dirty="0"/>
              <a:t>Weekly rest</a:t>
            </a:r>
          </a:p>
          <a:p>
            <a:pPr lvl="1"/>
            <a:r>
              <a:rPr lang="en-GB" dirty="0"/>
              <a:t>Organize and negotiate </a:t>
            </a:r>
          </a:p>
          <a:p>
            <a:pPr lvl="1"/>
            <a:r>
              <a:rPr lang="en-GB" dirty="0"/>
              <a:t>Annual leave</a:t>
            </a:r>
          </a:p>
          <a:p>
            <a:pPr lvl="1"/>
            <a:r>
              <a:rPr lang="en-GB" dirty="0"/>
              <a:t>Sick leave (paid or unpaid)</a:t>
            </a:r>
          </a:p>
          <a:p>
            <a:pPr lvl="1"/>
            <a:r>
              <a:rPr lang="en-GB" dirty="0"/>
              <a:t>Protection against abusive dismissal</a:t>
            </a:r>
          </a:p>
          <a:p>
            <a:pPr lvl="1"/>
            <a:r>
              <a:rPr lang="en-GB" dirty="0"/>
              <a:t>Severance pay</a:t>
            </a:r>
          </a:p>
          <a:p>
            <a:pPr lvl="1"/>
            <a:r>
              <a:rPr lang="en-GB" dirty="0"/>
              <a:t>Etc. </a:t>
            </a:r>
          </a:p>
          <a:p>
            <a:endParaRPr lang="en-GB" dirty="0"/>
          </a:p>
        </p:txBody>
      </p:sp>
      <p:sp>
        <p:nvSpPr>
          <p:cNvPr id="4" name="TextBox 5"/>
          <p:cNvSpPr txBox="1"/>
          <p:nvPr/>
        </p:nvSpPr>
        <p:spPr>
          <a:xfrm>
            <a:off x="6156970" y="2276872"/>
            <a:ext cx="2907547" cy="2862322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Existence of a </a:t>
            </a:r>
            <a:r>
              <a:rPr lang="en-GB" sz="2000" b="1" dirty="0" smtClean="0"/>
              <a:t>written contract</a:t>
            </a:r>
            <a:r>
              <a:rPr lang="en-GB" sz="2000" dirty="0" smtClean="0"/>
              <a:t> is often used to identify employees who are subject to national labour legislation. </a:t>
            </a:r>
          </a:p>
          <a:p>
            <a:pPr algn="ctr"/>
            <a:r>
              <a:rPr lang="en-GB" sz="2000" dirty="0" smtClean="0"/>
              <a:t>But it is not necessarily a good proxy. </a:t>
            </a:r>
          </a:p>
          <a:p>
            <a:pPr algn="ctr"/>
            <a:r>
              <a:rPr lang="en-GB" sz="2000" dirty="0" smtClean="0"/>
              <a:t>Beware!</a:t>
            </a:r>
          </a:p>
        </p:txBody>
      </p:sp>
    </p:spTree>
    <p:extLst>
      <p:ext uri="{BB962C8B-B14F-4D97-AF65-F5344CB8AC3E}">
        <p14:creationId xmlns:p14="http://schemas.microsoft.com/office/powerpoint/2010/main" val="173860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30" y="332656"/>
            <a:ext cx="823102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00B0F0"/>
                </a:solidFill>
              </a:rPr>
              <a:t>Informal employees: </a:t>
            </a:r>
            <a:br>
              <a:rPr lang="en-GB" sz="3600" dirty="0">
                <a:solidFill>
                  <a:srgbClr val="00B0F0"/>
                </a:solidFill>
              </a:rPr>
            </a:br>
            <a:r>
              <a:rPr lang="en-GB" sz="3600" dirty="0">
                <a:solidFill>
                  <a:srgbClr val="00B0F0"/>
                </a:solidFill>
              </a:rPr>
              <a:t>Not subject to </a:t>
            </a:r>
            <a:r>
              <a:rPr lang="en-GB" sz="3600" dirty="0" smtClean="0">
                <a:solidFill>
                  <a:srgbClr val="00B0F0"/>
                </a:solidFill>
              </a:rPr>
              <a:t>income taxation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can be sure that if the </a:t>
            </a:r>
            <a:r>
              <a:rPr lang="en-GB" dirty="0" smtClean="0"/>
              <a:t>employer deduct income tax, </a:t>
            </a:r>
            <a:r>
              <a:rPr lang="en-GB" dirty="0"/>
              <a:t>the job is formal</a:t>
            </a:r>
          </a:p>
          <a:p>
            <a:pPr lvl="1"/>
            <a:r>
              <a:rPr lang="en-GB" dirty="0"/>
              <a:t>They are reporting to the government</a:t>
            </a:r>
          </a:p>
          <a:p>
            <a:r>
              <a:rPr lang="en-GB" dirty="0" smtClean="0"/>
              <a:t>But </a:t>
            </a:r>
            <a:r>
              <a:rPr lang="en-GB" dirty="0"/>
              <a:t>if the employee does not declare earnings of the job, it may be because it is not required by national law</a:t>
            </a:r>
          </a:p>
          <a:p>
            <a:pPr lvl="1"/>
            <a:r>
              <a:rPr lang="en-GB" dirty="0"/>
              <a:t>For example, because tax is deducted directly only from earnings as of a certain amount</a:t>
            </a:r>
          </a:p>
          <a:p>
            <a:pPr lvl="1"/>
            <a:r>
              <a:rPr lang="en-GB" dirty="0"/>
              <a:t>We cannot be certain that the job is informal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492674" y="5834305"/>
            <a:ext cx="5472608" cy="1015663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criterion might be useful to </a:t>
            </a:r>
            <a:r>
              <a:rPr lang="en-GB" sz="2000" b="1" dirty="0" smtClean="0"/>
              <a:t>exclude</a:t>
            </a:r>
            <a:r>
              <a:rPr lang="en-GB" sz="2000" dirty="0" smtClean="0"/>
              <a:t> evident cases of formal jobs, but not to identify informal jobs directly!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59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30" y="332656"/>
            <a:ext cx="823102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00B0F0"/>
                </a:solidFill>
              </a:rPr>
              <a:t>Informal employees: </a:t>
            </a:r>
            <a:br>
              <a:rPr lang="en-GB" sz="3600" dirty="0">
                <a:solidFill>
                  <a:srgbClr val="00B0F0"/>
                </a:solidFill>
              </a:rPr>
            </a:br>
            <a:r>
              <a:rPr lang="en-GB" sz="3600" dirty="0">
                <a:solidFill>
                  <a:srgbClr val="00B0F0"/>
                </a:solidFill>
              </a:rPr>
              <a:t>Not subject to </a:t>
            </a:r>
            <a:r>
              <a:rPr lang="en-GB" sz="3600" dirty="0" smtClean="0">
                <a:solidFill>
                  <a:srgbClr val="00B0F0"/>
                </a:solidFill>
              </a:rPr>
              <a:t>social protection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Social protection provides social benefits to the population</a:t>
            </a:r>
          </a:p>
          <a:p>
            <a:pPr lvl="1"/>
            <a:r>
              <a:rPr lang="en-GB" dirty="0"/>
              <a:t>Old age, sickness, maternity, unemployment, accidents, etc.</a:t>
            </a:r>
          </a:p>
          <a:p>
            <a:r>
              <a:rPr lang="en-GB" dirty="0"/>
              <a:t>Usually, a fixed share is deducted from earnings from each job (social insurance)</a:t>
            </a:r>
          </a:p>
          <a:p>
            <a:pPr lvl="1"/>
            <a:r>
              <a:rPr lang="en-GB" dirty="0"/>
              <a:t>If contributions are deducted from earnings, they are </a:t>
            </a:r>
            <a:r>
              <a:rPr lang="en-GB" dirty="0" smtClean="0"/>
              <a:t>formal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But </a:t>
            </a:r>
            <a:r>
              <a:rPr lang="en-GB" dirty="0" smtClean="0"/>
              <a:t>there might be cases when the criteria is less meaningful:</a:t>
            </a:r>
            <a:endParaRPr lang="en-GB" dirty="0"/>
          </a:p>
          <a:p>
            <a:pPr lvl="1"/>
            <a:r>
              <a:rPr lang="en-GB" dirty="0" smtClean="0"/>
              <a:t>Universal system (Not </a:t>
            </a:r>
            <a:r>
              <a:rPr lang="en-GB" dirty="0"/>
              <a:t>related to the </a:t>
            </a:r>
            <a:r>
              <a:rPr lang="en-GB" dirty="0" smtClean="0"/>
              <a:t>job)</a:t>
            </a:r>
          </a:p>
          <a:p>
            <a:pPr lvl="1"/>
            <a:r>
              <a:rPr lang="da-DK" dirty="0" smtClean="0"/>
              <a:t>The social protection system is to basic within the country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GB" dirty="0" smtClean="0"/>
              <a:t>There </a:t>
            </a:r>
            <a:r>
              <a:rPr lang="en-GB" dirty="0"/>
              <a:t>are no programs available for all types of </a:t>
            </a:r>
            <a:r>
              <a:rPr lang="en-GB" dirty="0" smtClean="0"/>
              <a:t>employees		(Only </a:t>
            </a:r>
            <a:r>
              <a:rPr lang="en-GB" dirty="0"/>
              <a:t>government employees are </a:t>
            </a:r>
            <a:r>
              <a:rPr lang="en-GB" dirty="0" smtClean="0"/>
              <a:t>covered)</a:t>
            </a:r>
            <a:endParaRPr lang="en-GB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GB" dirty="0"/>
              <a:t>Even for employees covered, services are too basic and they cannot really benefit from them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330" y="548680"/>
            <a:ext cx="823102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00B0F0"/>
                </a:solidFill>
              </a:rPr>
              <a:t>Informal employees: </a:t>
            </a:r>
            <a:br>
              <a:rPr lang="en-GB" sz="3600" dirty="0">
                <a:solidFill>
                  <a:srgbClr val="00B0F0"/>
                </a:solidFill>
              </a:rPr>
            </a:br>
            <a:r>
              <a:rPr lang="en-GB" sz="3600" dirty="0">
                <a:solidFill>
                  <a:srgbClr val="00B0F0"/>
                </a:solidFill>
              </a:rPr>
              <a:t>Not subject to certain employment benefits</a:t>
            </a:r>
            <a:br>
              <a:rPr lang="en-GB" sz="3600" dirty="0">
                <a:solidFill>
                  <a:srgbClr val="00B0F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6" y="1588931"/>
            <a:ext cx="8231029" cy="4525963"/>
          </a:xfrm>
        </p:spPr>
        <p:txBody>
          <a:bodyPr>
            <a:normAutofit/>
          </a:bodyPr>
          <a:lstStyle/>
          <a:p>
            <a:r>
              <a:rPr lang="en-GB" sz="2800" dirty="0"/>
              <a:t>Benefits mentioned in the standards</a:t>
            </a:r>
          </a:p>
          <a:p>
            <a:pPr lvl="1"/>
            <a:r>
              <a:rPr lang="en-GB" dirty="0" smtClean="0"/>
              <a:t>Advance </a:t>
            </a:r>
            <a:r>
              <a:rPr lang="en-GB" dirty="0"/>
              <a:t>notice of dismissal</a:t>
            </a:r>
          </a:p>
          <a:p>
            <a:pPr lvl="1"/>
            <a:r>
              <a:rPr lang="en-GB" dirty="0"/>
              <a:t>Severance pay</a:t>
            </a:r>
          </a:p>
          <a:p>
            <a:pPr lvl="1"/>
            <a:r>
              <a:rPr lang="en-GB" dirty="0" smtClean="0"/>
              <a:t>Access to paid </a:t>
            </a:r>
            <a:r>
              <a:rPr lang="en-GB" dirty="0"/>
              <a:t>annual </a:t>
            </a:r>
            <a:r>
              <a:rPr lang="en-GB" dirty="0" smtClean="0"/>
              <a:t>leave</a:t>
            </a:r>
          </a:p>
          <a:p>
            <a:pPr marL="457200" lvl="1" indent="0">
              <a:buNone/>
            </a:pPr>
            <a:r>
              <a:rPr lang="en-GB" dirty="0" smtClean="0"/>
              <a:t>    or compensation </a:t>
            </a:r>
            <a:r>
              <a:rPr lang="en-GB" dirty="0"/>
              <a:t>for it</a:t>
            </a:r>
          </a:p>
          <a:p>
            <a:pPr lvl="1"/>
            <a:r>
              <a:rPr lang="en-GB" dirty="0" smtClean="0"/>
              <a:t>Access to paid </a:t>
            </a:r>
            <a:r>
              <a:rPr lang="en-GB" dirty="0"/>
              <a:t>sick leave</a:t>
            </a:r>
          </a:p>
        </p:txBody>
      </p:sp>
      <p:sp>
        <p:nvSpPr>
          <p:cNvPr id="6" name="Rectangle 5"/>
          <p:cNvSpPr/>
          <p:nvPr/>
        </p:nvSpPr>
        <p:spPr>
          <a:xfrm>
            <a:off x="6379428" y="2351334"/>
            <a:ext cx="2629031" cy="3139321"/>
          </a:xfrm>
          <a:prstGeom prst="rect">
            <a:avLst/>
          </a:prstGeom>
          <a:solidFill>
            <a:srgbClr val="CCCCFF"/>
          </a:solidFill>
          <a:ln>
            <a:solidFill>
              <a:srgbClr val="6600FF"/>
            </a:solidFill>
          </a:ln>
        </p:spPr>
        <p:txBody>
          <a:bodyPr wrap="square">
            <a:spAutoFit/>
          </a:bodyPr>
          <a:lstStyle/>
          <a:p>
            <a:r>
              <a:rPr lang="en-GB" sz="1800" dirty="0" smtClean="0"/>
              <a:t>These two </a:t>
            </a:r>
            <a:r>
              <a:rPr lang="en-GB" sz="1800" dirty="0"/>
              <a:t>criteria </a:t>
            </a:r>
            <a:r>
              <a:rPr lang="en-GB" sz="1800" dirty="0" smtClean="0"/>
              <a:t>are the most commonly used as a complement to social protection</a:t>
            </a:r>
          </a:p>
          <a:p>
            <a:endParaRPr lang="en-GB" sz="1800" dirty="0"/>
          </a:p>
          <a:p>
            <a:r>
              <a:rPr lang="en-GB" sz="1800" dirty="0" smtClean="0"/>
              <a:t>It is better to identify whether the employee is </a:t>
            </a:r>
            <a:r>
              <a:rPr lang="en-GB" sz="1800" b="1" dirty="0" smtClean="0"/>
              <a:t>actually able to enjoy</a:t>
            </a:r>
            <a:r>
              <a:rPr lang="en-GB" sz="1800" dirty="0" smtClean="0"/>
              <a:t> these rights than whether they </a:t>
            </a:r>
            <a:r>
              <a:rPr lang="en-GB" sz="1800" b="1" dirty="0" smtClean="0"/>
              <a:t>theoretically have the right </a:t>
            </a:r>
            <a:r>
              <a:rPr lang="en-GB" sz="1800" dirty="0" smtClean="0"/>
              <a:t>to do so</a:t>
            </a:r>
            <a:endParaRPr lang="en-GB" sz="1800" dirty="0"/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5940946" y="3878982"/>
            <a:ext cx="408296" cy="0"/>
          </a:xfrm>
          <a:prstGeom prst="straightConnector1">
            <a:avLst/>
          </a:prstGeom>
          <a:ln w="28575">
            <a:solidFill>
              <a:srgbClr val="66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0946" y="4437112"/>
            <a:ext cx="408296" cy="0"/>
          </a:xfrm>
          <a:prstGeom prst="straightConnector1">
            <a:avLst/>
          </a:prstGeom>
          <a:ln w="28575">
            <a:solidFill>
              <a:srgbClr val="66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8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Other </a:t>
            </a:r>
            <a:r>
              <a:rPr lang="en-GB" dirty="0">
                <a:solidFill>
                  <a:srgbClr val="00B0F0"/>
                </a:solidFill>
              </a:rPr>
              <a:t>possible criteria*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Written contract</a:t>
            </a:r>
          </a:p>
          <a:p>
            <a:pPr lvl="1"/>
            <a:r>
              <a:rPr lang="en-GB" dirty="0"/>
              <a:t>Only if it implies labour legislation coverage. But beware that may not be relevant if employees may not actually enjoy benefits/protection by labour legislation</a:t>
            </a:r>
          </a:p>
          <a:p>
            <a:pPr lvl="1"/>
            <a:r>
              <a:rPr lang="en-GB" dirty="0"/>
              <a:t>May not be relevant if even government employees do not have a written contract</a:t>
            </a:r>
          </a:p>
          <a:p>
            <a:r>
              <a:rPr lang="en-GB" dirty="0"/>
              <a:t>Casual/temporary nature of job</a:t>
            </a:r>
          </a:p>
          <a:p>
            <a:pPr lvl="1"/>
            <a:r>
              <a:rPr lang="en-GB" dirty="0"/>
              <a:t>Useful when labour legislation does not cover employees in these situations</a:t>
            </a:r>
          </a:p>
          <a:p>
            <a:pPr lvl="1"/>
            <a:r>
              <a:rPr lang="en-GB" dirty="0"/>
              <a:t>But beware that there may be employees in permanent jobs that may also be informal</a:t>
            </a:r>
          </a:p>
          <a:p>
            <a:r>
              <a:rPr lang="en-GB" dirty="0"/>
              <a:t>Low working hours or low wages</a:t>
            </a:r>
          </a:p>
          <a:p>
            <a:pPr lvl="1"/>
            <a:r>
              <a:rPr lang="en-GB" dirty="0" smtClean="0"/>
              <a:t>Useful when workers in these situations are not expected to contribute to social security systems, to pay taxes or to enjoy any work benefits</a:t>
            </a:r>
          </a:p>
          <a:p>
            <a:endParaRPr lang="en-GB" dirty="0"/>
          </a:p>
        </p:txBody>
      </p:sp>
      <p:sp>
        <p:nvSpPr>
          <p:cNvPr id="4" name="Rectangle 5"/>
          <p:cNvSpPr/>
          <p:nvPr/>
        </p:nvSpPr>
        <p:spPr>
          <a:xfrm>
            <a:off x="2484562" y="5733256"/>
            <a:ext cx="4968552" cy="1015663"/>
          </a:xfrm>
          <a:prstGeom prst="rect">
            <a:avLst/>
          </a:prstGeom>
          <a:solidFill>
            <a:srgbClr val="CCCCFF"/>
          </a:solidFill>
          <a:ln>
            <a:solidFill>
              <a:srgbClr val="6600FF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4195C"/>
                </a:solidFill>
                <a:latin typeface="Calibri" pitchFamily="34" charset="0"/>
              </a:rPr>
              <a:t>* These criteria cannot be used to define the informal employment but may be used when information on main criteria is not available</a:t>
            </a:r>
          </a:p>
        </p:txBody>
      </p:sp>
    </p:spTree>
    <p:extLst>
      <p:ext uri="{BB962C8B-B14F-4D97-AF65-F5344CB8AC3E}">
        <p14:creationId xmlns:p14="http://schemas.microsoft.com/office/powerpoint/2010/main" val="29641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Informal employees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relevance of the criteria's needs to be evaluated within the context of the specific country</a:t>
            </a:r>
          </a:p>
          <a:p>
            <a:pPr lvl="1"/>
            <a:r>
              <a:rPr lang="en-GB" dirty="0" smtClean="0"/>
              <a:t>Type of social protection system </a:t>
            </a:r>
          </a:p>
          <a:p>
            <a:pPr lvl="2"/>
            <a:r>
              <a:rPr lang="en-GB" dirty="0" smtClean="0"/>
              <a:t>Universal/job-dependent?</a:t>
            </a:r>
          </a:p>
          <a:p>
            <a:pPr lvl="2"/>
            <a:r>
              <a:rPr lang="en-GB" dirty="0" smtClean="0"/>
              <a:t>Voluntarily/obligatory </a:t>
            </a:r>
          </a:p>
          <a:p>
            <a:pPr lvl="2"/>
            <a:r>
              <a:rPr lang="en-GB" dirty="0" smtClean="0"/>
              <a:t>Very basic or well developed?</a:t>
            </a:r>
          </a:p>
          <a:p>
            <a:pPr lvl="1"/>
            <a:r>
              <a:rPr lang="en-GB" dirty="0" smtClean="0"/>
              <a:t>Labour legislation</a:t>
            </a:r>
          </a:p>
          <a:p>
            <a:pPr lvl="2"/>
            <a:r>
              <a:rPr lang="en-GB" dirty="0" smtClean="0"/>
              <a:t>Are all employees supposed to have access to paid sick leave or paid annual leave? </a:t>
            </a:r>
          </a:p>
          <a:p>
            <a:pPr lvl="3"/>
            <a:r>
              <a:rPr lang="en-GB" dirty="0" smtClean="0"/>
              <a:t>Sometimes they might have access to vacation or to sick leave but not paid</a:t>
            </a:r>
          </a:p>
          <a:p>
            <a:pPr lvl="1"/>
            <a:r>
              <a:rPr lang="en-GB" dirty="0" smtClean="0"/>
              <a:t>How does the different criteria's correlate with each other </a:t>
            </a:r>
          </a:p>
          <a:p>
            <a:pPr lvl="2"/>
            <a:r>
              <a:rPr lang="en-GB" dirty="0" smtClean="0"/>
              <a:t>Is the correlation between e.g. Social protection, paid sick leave, pad annual leave in general strong or weak?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7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Definition of informal jobs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Diamond 7"/>
          <p:cNvSpPr/>
          <p:nvPr/>
        </p:nvSpPr>
        <p:spPr>
          <a:xfrm>
            <a:off x="338991" y="1961178"/>
            <a:ext cx="2520000" cy="2520000"/>
          </a:xfrm>
          <a:prstGeom prst="diamond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lvl="0" algn="ctr"/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The 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economic </a:t>
            </a:r>
          </a:p>
          <a:p>
            <a:pPr lvl="0" algn="ctr"/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unit </a:t>
            </a:r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is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 informal </a:t>
            </a:r>
          </a:p>
          <a:p>
            <a:pPr lvl="0" algn="ctr"/>
            <a:r>
              <a:rPr lang="en-US" altLang="en-US" sz="1600" dirty="0" smtClean="0">
                <a:solidFill>
                  <a:schemeClr val="tx1"/>
                </a:solidFill>
                <a:ea typeface="SimSun"/>
                <a:cs typeface="Times New Roman"/>
              </a:rPr>
              <a:t>or a</a:t>
            </a:r>
            <a:r>
              <a:rPr lang="en-US" altLang="en-US" sz="1600" b="1" dirty="0" smtClean="0">
                <a:solidFill>
                  <a:schemeClr val="tx1"/>
                </a:solidFill>
                <a:ea typeface="SimSun"/>
                <a:cs typeface="Times New Roman"/>
              </a:rPr>
              <a:t> household</a:t>
            </a:r>
            <a:endParaRPr lang="en-GB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Diamond 8"/>
          <p:cNvSpPr/>
          <p:nvPr/>
        </p:nvSpPr>
        <p:spPr>
          <a:xfrm>
            <a:off x="2052240" y="2227531"/>
            <a:ext cx="4680000" cy="4680000"/>
          </a:xfrm>
          <a:prstGeom prst="diamond">
            <a:avLst/>
          </a:prstGeom>
          <a:solidFill>
            <a:srgbClr val="4B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r>
              <a:rPr lang="da-DK" sz="8800" dirty="0" smtClean="0">
                <a:solidFill>
                  <a:schemeClr val="tx1"/>
                </a:solidFill>
              </a:rPr>
              <a:t>?</a:t>
            </a:r>
            <a:endParaRPr lang="en-GB" sz="8800" dirty="0">
              <a:solidFill>
                <a:schemeClr val="tx1"/>
              </a:solidFill>
            </a:endParaRPr>
          </a:p>
        </p:txBody>
      </p:sp>
      <p:sp>
        <p:nvSpPr>
          <p:cNvPr id="6" name="Diamond 11"/>
          <p:cNvSpPr/>
          <p:nvPr/>
        </p:nvSpPr>
        <p:spPr>
          <a:xfrm>
            <a:off x="5885002" y="1917352"/>
            <a:ext cx="2520000" cy="2520000"/>
          </a:xfrm>
          <a:prstGeom prst="diamond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ALL</a:t>
            </a:r>
          </a:p>
        </p:txBody>
      </p:sp>
      <p:sp>
        <p:nvSpPr>
          <p:cNvPr id="7" name="Rectangle 16"/>
          <p:cNvSpPr/>
          <p:nvPr/>
        </p:nvSpPr>
        <p:spPr>
          <a:xfrm>
            <a:off x="179388" y="1044169"/>
            <a:ext cx="32404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i="1" dirty="0" smtClean="0">
                <a:ea typeface="SimSun"/>
                <a:cs typeface="Times New Roman"/>
              </a:rPr>
              <a:t>Employers,</a:t>
            </a:r>
          </a:p>
          <a:p>
            <a:pPr lvl="0" algn="ctr"/>
            <a:r>
              <a:rPr lang="en-US" sz="2000" b="1" i="1" dirty="0" smtClean="0">
                <a:ea typeface="SimSun"/>
                <a:cs typeface="Times New Roman"/>
              </a:rPr>
              <a:t> Own account workers, </a:t>
            </a:r>
          </a:p>
          <a:p>
            <a:pPr lvl="0" algn="ctr"/>
            <a:r>
              <a:rPr lang="en-US" sz="2000" i="1" dirty="0">
                <a:ea typeface="SimSun"/>
                <a:cs typeface="Times New Roman"/>
              </a:rPr>
              <a:t>a</a:t>
            </a:r>
            <a:r>
              <a:rPr lang="en-US" sz="2000" i="1" dirty="0" smtClean="0">
                <a:ea typeface="SimSun"/>
                <a:cs typeface="Times New Roman"/>
              </a:rPr>
              <a:t>nd</a:t>
            </a:r>
            <a:r>
              <a:rPr lang="en-US" sz="2000" b="1" i="1" dirty="0" smtClean="0">
                <a:ea typeface="SimSun"/>
                <a:cs typeface="Times New Roman"/>
              </a:rPr>
              <a:t> MPC</a:t>
            </a:r>
            <a:endParaRPr lang="en-US" sz="2000" b="1" i="1" dirty="0">
              <a:ea typeface="SimSun"/>
              <a:cs typeface="Times New Roman"/>
            </a:endParaRPr>
          </a:p>
        </p:txBody>
      </p:sp>
      <p:sp>
        <p:nvSpPr>
          <p:cNvPr id="8" name="Rectangle 20"/>
          <p:cNvSpPr/>
          <p:nvPr/>
        </p:nvSpPr>
        <p:spPr>
          <a:xfrm>
            <a:off x="5487417" y="1105119"/>
            <a:ext cx="32610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>
                <a:latin typeface="+mn-lt"/>
              </a:rPr>
              <a:t>Contributing </a:t>
            </a:r>
          </a:p>
          <a:p>
            <a:pPr algn="ctr"/>
            <a:r>
              <a:rPr lang="en-GB" sz="2000" b="1" i="1" dirty="0">
                <a:latin typeface="+mn-lt"/>
              </a:rPr>
              <a:t>family </a:t>
            </a:r>
            <a:r>
              <a:rPr lang="en-GB" sz="2000" b="1" i="1" dirty="0" smtClean="0">
                <a:latin typeface="+mn-lt"/>
              </a:rPr>
              <a:t>workers</a:t>
            </a:r>
            <a:endParaRPr lang="en-GB" sz="2000" b="1" i="1" dirty="0">
              <a:latin typeface="+mn-lt"/>
            </a:endParaRPr>
          </a:p>
        </p:txBody>
      </p:sp>
      <p:sp>
        <p:nvSpPr>
          <p:cNvPr id="9" name="Rectangle 24"/>
          <p:cNvSpPr/>
          <p:nvPr/>
        </p:nvSpPr>
        <p:spPr>
          <a:xfrm>
            <a:off x="2858991" y="1723074"/>
            <a:ext cx="30664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 smtClean="0">
                <a:ea typeface="SimSun"/>
                <a:cs typeface="Times New Roman"/>
              </a:rPr>
              <a:t>Employees</a:t>
            </a:r>
            <a:endParaRPr lang="en-GB" sz="2000" b="1" dirty="0">
              <a:ea typeface="SimSun"/>
              <a:cs typeface="Times New Roman"/>
            </a:endParaRPr>
          </a:p>
        </p:txBody>
      </p:sp>
      <p:sp>
        <p:nvSpPr>
          <p:cNvPr id="10" name="Diamond 8"/>
          <p:cNvSpPr/>
          <p:nvPr/>
        </p:nvSpPr>
        <p:spPr>
          <a:xfrm>
            <a:off x="2054810" y="2227531"/>
            <a:ext cx="4680000" cy="4680000"/>
          </a:xfrm>
          <a:prstGeom prst="diamond">
            <a:avLst/>
          </a:prstGeom>
          <a:solidFill>
            <a:srgbClr val="4B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The 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employment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r</a:t>
            </a:r>
            <a:r>
              <a:rPr lang="en-GB" sz="1600" b="1" dirty="0" smtClean="0">
                <a:solidFill>
                  <a:schemeClr val="tx1"/>
                </a:solidFill>
              </a:rPr>
              <a:t>elationship (job)</a:t>
            </a:r>
            <a:r>
              <a:rPr lang="en-GB" sz="1600" dirty="0" smtClean="0">
                <a:solidFill>
                  <a:schemeClr val="tx1"/>
                </a:solidFill>
              </a:rPr>
              <a:t> is,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b="1" dirty="0">
                <a:solidFill>
                  <a:schemeClr val="tx1"/>
                </a:solidFill>
              </a:rPr>
              <a:t>in law or </a:t>
            </a:r>
            <a:r>
              <a:rPr lang="en-GB" sz="1600" b="1" dirty="0" smtClean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practice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not </a:t>
            </a:r>
            <a:r>
              <a:rPr lang="en-GB" sz="1600" dirty="0">
                <a:solidFill>
                  <a:schemeClr val="tx1"/>
                </a:solidFill>
              </a:rPr>
              <a:t>subject to one </a:t>
            </a:r>
            <a:r>
              <a:rPr lang="en-GB" sz="1600" dirty="0" smtClean="0">
                <a:solidFill>
                  <a:schemeClr val="tx1"/>
                </a:solidFill>
              </a:rPr>
              <a:t>or </a:t>
            </a:r>
            <a:r>
              <a:rPr lang="en-GB" sz="1600" dirty="0">
                <a:solidFill>
                  <a:schemeClr val="tx1"/>
                </a:solidFill>
              </a:rPr>
              <a:t>more </a:t>
            </a:r>
            <a:r>
              <a:rPr lang="en-GB" sz="1600" dirty="0" smtClean="0">
                <a:solidFill>
                  <a:schemeClr val="tx1"/>
                </a:solidFill>
              </a:rPr>
              <a:t>of </a:t>
            </a:r>
            <a:r>
              <a:rPr lang="en-GB" sz="1600" dirty="0">
                <a:solidFill>
                  <a:schemeClr val="tx1"/>
                </a:solidFill>
              </a:rPr>
              <a:t>the following: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(a</a:t>
            </a:r>
            <a:r>
              <a:rPr lang="en-GB" sz="1600" b="1" dirty="0" smtClean="0">
                <a:solidFill>
                  <a:schemeClr val="tx1"/>
                </a:solidFill>
              </a:rPr>
              <a:t>)</a:t>
            </a:r>
            <a:r>
              <a:rPr lang="en-GB" sz="1600" dirty="0" smtClean="0">
                <a:solidFill>
                  <a:schemeClr val="tx1"/>
                </a:solidFill>
              </a:rPr>
              <a:t> National </a:t>
            </a:r>
            <a:r>
              <a:rPr lang="en-GB" sz="1600" dirty="0">
                <a:solidFill>
                  <a:schemeClr val="tx1"/>
                </a:solidFill>
              </a:rPr>
              <a:t>labour </a:t>
            </a:r>
            <a:r>
              <a:rPr lang="en-GB" sz="1600" dirty="0" smtClean="0">
                <a:solidFill>
                  <a:schemeClr val="tx1"/>
                </a:solidFill>
              </a:rPr>
              <a:t>legislation;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(b</a:t>
            </a:r>
            <a:r>
              <a:rPr lang="en-GB" sz="1600" b="1" dirty="0" smtClean="0">
                <a:solidFill>
                  <a:schemeClr val="tx1"/>
                </a:solidFill>
              </a:rPr>
              <a:t>) I</a:t>
            </a:r>
            <a:r>
              <a:rPr lang="en-GB" sz="1600" dirty="0" smtClean="0">
                <a:solidFill>
                  <a:schemeClr val="tx1"/>
                </a:solidFill>
              </a:rPr>
              <a:t>ncome taxation; (c) </a:t>
            </a:r>
            <a:r>
              <a:rPr lang="en-GB" sz="1600" b="1" dirty="0" smtClean="0">
                <a:solidFill>
                  <a:schemeClr val="tx1"/>
                </a:solidFill>
              </a:rPr>
              <a:t>Social protection; 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(d) </a:t>
            </a:r>
            <a:r>
              <a:rPr lang="en-GB" sz="1600" b="1" dirty="0" smtClean="0">
                <a:solidFill>
                  <a:schemeClr val="tx1"/>
                </a:solidFill>
              </a:rPr>
              <a:t>Entitlement to </a:t>
            </a:r>
            <a:r>
              <a:rPr lang="en-GB" sz="1600" b="1" dirty="0">
                <a:solidFill>
                  <a:schemeClr val="tx1"/>
                </a:solidFill>
              </a:rPr>
              <a:t>certain 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employment benefits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(advance notice of </a:t>
            </a:r>
            <a:r>
              <a:rPr lang="en-GB" sz="1600" dirty="0" smtClean="0">
                <a:solidFill>
                  <a:schemeClr val="tx1"/>
                </a:solidFill>
              </a:rPr>
              <a:t>dismissal,</a:t>
            </a:r>
          </a:p>
          <a:p>
            <a:pPr algn="ctr"/>
            <a:r>
              <a:rPr lang="it-IT" sz="1600" dirty="0" err="1" smtClean="0">
                <a:solidFill>
                  <a:schemeClr val="tx1"/>
                </a:solidFill>
              </a:rPr>
              <a:t>severance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>
                <a:solidFill>
                  <a:schemeClr val="tx1"/>
                </a:solidFill>
              </a:rPr>
              <a:t>pay</a:t>
            </a:r>
            <a:r>
              <a:rPr lang="it-IT" sz="1600" dirty="0">
                <a:solidFill>
                  <a:schemeClr val="tx1"/>
                </a:solidFill>
              </a:rPr>
              <a:t>,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annual leave</a:t>
            </a:r>
            <a:r>
              <a:rPr lang="en-GB" sz="1600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sick </a:t>
            </a:r>
            <a:r>
              <a:rPr lang="en-GB" sz="1600" b="1" dirty="0">
                <a:solidFill>
                  <a:schemeClr val="tx1"/>
                </a:solidFill>
              </a:rPr>
              <a:t>leave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etc</a:t>
            </a:r>
            <a:r>
              <a:rPr lang="en-GB" sz="1600" dirty="0">
                <a:solidFill>
                  <a:schemeClr val="tx1"/>
                </a:solidFill>
              </a:rPr>
              <a:t>.)</a:t>
            </a:r>
          </a:p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dirty="0" smtClean="0">
                <a:solidFill>
                  <a:srgbClr val="00B0F0"/>
                </a:solidFill>
                <a:latin typeface="Arial" panose="020B0604020202020204" pitchFamily="34" charset="0"/>
              </a:rPr>
              <a:t>Employment in the informal sector</a:t>
            </a:r>
          </a:p>
          <a:p>
            <a:pPr mar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da-DK" dirty="0" smtClean="0">
                <a:solidFill>
                  <a:srgbClr val="00B0F0"/>
                </a:solidFill>
                <a:latin typeface="Arial" panose="020B0604020202020204" pitchFamily="34" charset="0"/>
              </a:rPr>
              <a:t>Informal employment</a:t>
            </a:r>
          </a:p>
          <a:p>
            <a:pPr marL="0" indent="0"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da-DK" dirty="0" smtClean="0">
                <a:solidFill>
                  <a:srgbClr val="00B0F0"/>
                </a:solidFill>
                <a:latin typeface="Arial" panose="020B0604020202020204" pitchFamily="34" charset="0"/>
              </a:rPr>
              <a:t>Employment in the informal Economy</a:t>
            </a:r>
            <a:endParaRPr lang="en-GB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4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altLang="it-IT" sz="2800" dirty="0" smtClean="0">
                <a:solidFill>
                  <a:srgbClr val="00B0F0"/>
                </a:solidFill>
              </a:rPr>
              <a:t>Informal employment</a:t>
            </a:r>
            <a:endParaRPr lang="en-GB" altLang="it-IT" sz="2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dirty="0">
                <a:solidFill>
                  <a:srgbClr val="000000"/>
                </a:solidFill>
              </a:rPr>
              <a:t>17´th ICLS Guidelines concerning a statistical definition of informal employment</a:t>
            </a:r>
            <a:endParaRPr lang="en-GB" alt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altLang="en-US" dirty="0" smtClean="0">
                <a:solidFill>
                  <a:srgbClr val="000000"/>
                </a:solidFill>
              </a:rPr>
              <a:t>Endorsed by the 17th ICLS, 2003</a:t>
            </a:r>
          </a:p>
          <a:p>
            <a:pPr lvl="1">
              <a:lnSpc>
                <a:spcPct val="80000"/>
              </a:lnSpc>
            </a:pPr>
            <a:r>
              <a:rPr lang="en-GB" altLang="en-US" dirty="0" smtClean="0">
                <a:solidFill>
                  <a:srgbClr val="000000"/>
                </a:solidFill>
              </a:rPr>
              <a:t>Complements the 15´th ICLS resolution concerning statistics of employment in the informal sector</a:t>
            </a:r>
          </a:p>
          <a:p>
            <a:pPr lvl="1">
              <a:lnSpc>
                <a:spcPct val="80000"/>
              </a:lnSpc>
            </a:pPr>
            <a:r>
              <a:rPr lang="en-GB" altLang="en-US" dirty="0" smtClean="0">
                <a:solidFill>
                  <a:srgbClr val="000000"/>
                </a:solidFill>
              </a:rPr>
              <a:t>Expands the scope of informality beyond the informal sector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93761" y="4787130"/>
            <a:ext cx="3409706" cy="2070869"/>
            <a:chOff x="2584908" y="2674868"/>
            <a:chExt cx="3410298" cy="2071229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584908" y="2674868"/>
              <a:ext cx="3410298" cy="207122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l">
                <a:defRPr/>
              </a:pPr>
              <a:endParaRPr lang="en-US" sz="2799" dirty="0">
                <a:latin typeface="Calibri" panose="020F0502020204030204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789797" y="3351087"/>
              <a:ext cx="1728889" cy="7387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2400" b="1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</a:rPr>
                <a:t>Informal employment</a:t>
              </a:r>
            </a:p>
          </p:txBody>
        </p:sp>
      </p:grp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837071" y="4797128"/>
            <a:ext cx="2669463" cy="2070869"/>
          </a:xfrm>
          <a:prstGeom prst="ellipse">
            <a:avLst/>
          </a:prstGeom>
          <a:solidFill>
            <a:srgbClr val="99CC00">
              <a:alpha val="20000"/>
            </a:srgbClr>
          </a:solidFill>
          <a:ln w="25400" algn="ctr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1pPr>
            <a:lvl2pPr marL="742950" indent="-28575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2pPr>
            <a:lvl3pPr marL="11430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3pPr>
            <a:lvl4pPr marL="16002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4pPr>
            <a:lvl5pPr marL="2057400" indent="-228600" eaLnBrk="0" hangingPunct="0">
              <a:defRPr i="1">
                <a:solidFill>
                  <a:srgbClr val="000066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pPr algn="r" eaLnBrk="1" hangingPunct="1"/>
            <a:r>
              <a:rPr lang="en-GB" altLang="en-US" sz="2400" i="0" dirty="0">
                <a:solidFill>
                  <a:srgbClr val="006600"/>
                </a:solidFill>
                <a:latin typeface="Calibri" panose="020F0502020204030204" pitchFamily="34" charset="0"/>
              </a:rPr>
              <a:t>Informal </a:t>
            </a:r>
            <a:r>
              <a:rPr lang="en-GB" altLang="en-US" sz="2400" i="0" dirty="0" smtClean="0">
                <a:solidFill>
                  <a:srgbClr val="006600"/>
                </a:solidFill>
                <a:latin typeface="Calibri" panose="020F0502020204030204" pitchFamily="34" charset="0"/>
              </a:rPr>
              <a:t>sector</a:t>
            </a:r>
            <a:endParaRPr lang="en-GB" altLang="en-US" sz="2400" i="0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Joint analysis of informal sector units and informal jobs</a:t>
            </a:r>
            <a:endParaRPr lang="en-GB" dirty="0"/>
          </a:p>
        </p:txBody>
      </p:sp>
      <p:graphicFrame>
        <p:nvGraphicFramePr>
          <p:cNvPr id="5" name="Group 23"/>
          <p:cNvGraphicFramePr>
            <a:graphicFrameLocks/>
          </p:cNvGraphicFramePr>
          <p:nvPr/>
        </p:nvGraphicFramePr>
        <p:xfrm>
          <a:off x="457994" y="1885950"/>
          <a:ext cx="8178800" cy="3067050"/>
        </p:xfrm>
        <a:graphic>
          <a:graphicData uri="http://schemas.openxmlformats.org/drawingml/2006/table">
            <a:tbl>
              <a:tblPr/>
              <a:tblGrid>
                <a:gridCol w="2725738"/>
                <a:gridCol w="2727325"/>
                <a:gridCol w="2725737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Production units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Informal jobs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Formal jobs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Informal sector enterprises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A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B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Other units of production 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C</a:t>
                      </a:r>
                      <a:endParaRPr kumimoji="1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Monotype Sorts" pitchFamily="-1" charset="2"/>
                        <a:buNone/>
                        <a:tabLst/>
                      </a:pPr>
                      <a:r>
                        <a:rPr kumimoji="1" lang="fr-CH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" charset="0"/>
                        </a:rPr>
                        <a:t>D</a:t>
                      </a:r>
                      <a:endParaRPr kumimoji="1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omment 21"/>
          <p:cNvSpPr>
            <a:spLocks noChangeArrowheads="1"/>
          </p:cNvSpPr>
          <p:nvPr/>
        </p:nvSpPr>
        <p:spPr bwMode="auto">
          <a:xfrm>
            <a:off x="457994" y="5045077"/>
            <a:ext cx="8075240" cy="1077218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CH" sz="1600" b="1" dirty="0">
                <a:solidFill>
                  <a:srgbClr val="000000"/>
                </a:solidFill>
                <a:latin typeface="Arial" pitchFamily="-1" charset="0"/>
              </a:rPr>
              <a:t>Employment in the informal sector:				A + B</a:t>
            </a:r>
          </a:p>
          <a:p>
            <a:pPr>
              <a:spcBef>
                <a:spcPct val="50000"/>
              </a:spcBef>
            </a:pPr>
            <a:r>
              <a:rPr lang="fr-CH" sz="1600" b="1" dirty="0">
                <a:solidFill>
                  <a:srgbClr val="000000"/>
                </a:solidFill>
                <a:latin typeface="Arial" pitchFamily="-1" charset="0"/>
              </a:rPr>
              <a:t>Informal employment:				</a:t>
            </a:r>
            <a:r>
              <a:rPr lang="fr-CH" sz="1600" b="1" dirty="0" smtClean="0">
                <a:solidFill>
                  <a:srgbClr val="000000"/>
                </a:solidFill>
                <a:latin typeface="Arial" pitchFamily="-1" charset="0"/>
              </a:rPr>
              <a:t>                A </a:t>
            </a:r>
            <a:r>
              <a:rPr lang="fr-CH" sz="1600" b="1" dirty="0">
                <a:solidFill>
                  <a:srgbClr val="000000"/>
                </a:solidFill>
                <a:latin typeface="Arial" pitchFamily="-1" charset="0"/>
              </a:rPr>
              <a:t>+ C	</a:t>
            </a:r>
          </a:p>
          <a:p>
            <a:pPr>
              <a:spcBef>
                <a:spcPct val="50000"/>
              </a:spcBef>
            </a:pPr>
            <a:r>
              <a:rPr lang="en-GB" sz="1600" b="1" dirty="0" smtClean="0">
                <a:solidFill>
                  <a:srgbClr val="000000"/>
                </a:solidFill>
                <a:latin typeface="Arial" pitchFamily="-1" charset="0"/>
              </a:rPr>
              <a:t>Employment in the informal economy: </a:t>
            </a:r>
            <a:r>
              <a:rPr lang="fr-CH" sz="1600" b="1" dirty="0">
                <a:solidFill>
                  <a:srgbClr val="000000"/>
                </a:solidFill>
                <a:latin typeface="Arial" pitchFamily="-1" charset="0"/>
              </a:rPr>
              <a:t>			A + B + C</a:t>
            </a:r>
            <a:endParaRPr lang="en-GB" sz="1600" dirty="0">
              <a:solidFill>
                <a:srgbClr val="000000"/>
              </a:solidFill>
              <a:latin typeface="Arial" pitchFamily="-1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8DDF-D061-544D-81B5-53F1A7CDFD2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204642" y="2708920"/>
            <a:ext cx="543215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rot="5400000">
            <a:off x="2827589" y="3356992"/>
            <a:ext cx="3336049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10972" y="2708920"/>
            <a:ext cx="543215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rot="5400000">
            <a:off x="3848523" y="3856981"/>
            <a:ext cx="1448542" cy="1004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16410" y="6214372"/>
            <a:ext cx="6480720" cy="507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identification of the informal sector is  crucial in all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8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8" grpId="1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ttango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 smtClean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 smtClean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4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COMPONENTS </a:t>
            </a: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</a:rPr>
              <a:t>OF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</a:rPr>
              <a:t>FORMAL AND INFORMAL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B0F0"/>
                </a:solidFill>
                <a:latin typeface="Arial" panose="020B0604020202020204" pitchFamily="34" charset="0"/>
              </a:rPr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6466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42968" y="188641"/>
            <a:ext cx="3897149" cy="4244103"/>
          </a:xfrm>
          <a:prstGeom prst="rect">
            <a:avLst/>
          </a:prstGeom>
          <a:solidFill>
            <a:srgbClr val="66FFFF"/>
          </a:solidFill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ctr">
              <a:defRPr b="1">
                <a:latin typeface="+mj-lt"/>
              </a:defRPr>
            </a:lvl1pPr>
          </a:lstStyle>
          <a:p>
            <a:endParaRPr lang="en-GB" sz="2000" dirty="0"/>
          </a:p>
        </p:txBody>
      </p:sp>
      <p:sp>
        <p:nvSpPr>
          <p:cNvPr id="7" name="TextBox 19"/>
          <p:cNvSpPr txBox="1"/>
          <p:nvPr/>
        </p:nvSpPr>
        <p:spPr>
          <a:xfrm rot="5400000">
            <a:off x="6521102" y="2364851"/>
            <a:ext cx="4752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Employment in </a:t>
            </a:r>
            <a:r>
              <a:rPr lang="en-GB" sz="2000" b="1" dirty="0">
                <a:latin typeface="+mj-lt"/>
              </a:rPr>
              <a:t>the INFORMAL SECTOR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57141" y="188641"/>
            <a:ext cx="4257996" cy="4244103"/>
          </a:xfrm>
          <a:prstGeom prst="rect">
            <a:avLst/>
          </a:prstGeom>
          <a:solidFill>
            <a:srgbClr val="66FF99"/>
          </a:solidFill>
          <a:ln w="254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GB" sz="2000" dirty="0">
              <a:latin typeface="+mj-lt"/>
            </a:endParaRPr>
          </a:p>
        </p:txBody>
      </p:sp>
      <p:sp>
        <p:nvSpPr>
          <p:cNvPr id="9" name="TextBox 20"/>
          <p:cNvSpPr txBox="1"/>
          <p:nvPr/>
        </p:nvSpPr>
        <p:spPr>
          <a:xfrm rot="16200000">
            <a:off x="-1907029" y="2437485"/>
            <a:ext cx="4358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Employed in </a:t>
            </a:r>
            <a:r>
              <a:rPr lang="en-GB" sz="2000" b="1" dirty="0">
                <a:latin typeface="+mj-lt"/>
              </a:rPr>
              <a:t>the FORMALSECTOR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537204" y="4463807"/>
            <a:ext cx="8102913" cy="22684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2000" dirty="0">
              <a:solidFill>
                <a:srgbClr val="CBEDDA"/>
              </a:solidFill>
              <a:latin typeface="+mj-lt"/>
            </a:endParaRPr>
          </a:p>
        </p:txBody>
      </p:sp>
      <p:sp>
        <p:nvSpPr>
          <p:cNvPr id="11" name="TextBox 21"/>
          <p:cNvSpPr txBox="1"/>
          <p:nvPr/>
        </p:nvSpPr>
        <p:spPr>
          <a:xfrm rot="16200000">
            <a:off x="-901050" y="5204028"/>
            <a:ext cx="2304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Employed </a:t>
            </a:r>
            <a:r>
              <a:rPr lang="en-GB" sz="2000" b="1" dirty="0">
                <a:latin typeface="+mj-lt"/>
              </a:rPr>
              <a:t>in HOUSEHOLDS</a:t>
            </a:r>
          </a:p>
        </p:txBody>
      </p:sp>
      <p:sp>
        <p:nvSpPr>
          <p:cNvPr id="12" name="Oval 23"/>
          <p:cNvSpPr/>
          <p:nvPr/>
        </p:nvSpPr>
        <p:spPr>
          <a:xfrm>
            <a:off x="1641117" y="453094"/>
            <a:ext cx="6350909" cy="6146632"/>
          </a:xfrm>
          <a:prstGeom prst="ellipse">
            <a:avLst/>
          </a:prstGeom>
          <a:solidFill>
            <a:srgbClr val="FF7C80">
              <a:alpha val="82000"/>
            </a:srgb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+mj-lt"/>
            </a:endParaRPr>
          </a:p>
        </p:txBody>
      </p:sp>
      <p:sp>
        <p:nvSpPr>
          <p:cNvPr id="13" name="TextBox 22"/>
          <p:cNvSpPr txBox="1"/>
          <p:nvPr/>
        </p:nvSpPr>
        <p:spPr>
          <a:xfrm>
            <a:off x="3024432" y="620688"/>
            <a:ext cx="353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+mj-lt"/>
              </a:rPr>
              <a:t>INFORMAL EMPLOYMENT</a:t>
            </a:r>
          </a:p>
        </p:txBody>
      </p:sp>
      <p:cxnSp>
        <p:nvCxnSpPr>
          <p:cNvPr id="15" name="Straight Connector 14"/>
          <p:cNvCxnSpPr>
            <a:stCxn id="12" idx="0"/>
          </p:cNvCxnSpPr>
          <p:nvPr/>
        </p:nvCxnSpPr>
        <p:spPr>
          <a:xfrm flipH="1">
            <a:off x="4815137" y="453094"/>
            <a:ext cx="1435" cy="401071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15138" y="4432744"/>
            <a:ext cx="3070024" cy="3106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7"/>
          <p:cNvSpPr txBox="1"/>
          <p:nvPr/>
        </p:nvSpPr>
        <p:spPr>
          <a:xfrm>
            <a:off x="4944525" y="841889"/>
            <a:ext cx="2972463" cy="16165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>
                <a:latin typeface="+mj-lt"/>
              </a:rPr>
              <a:t>Informal sector entrepreneurs</a:t>
            </a:r>
          </a:p>
          <a:p>
            <a:r>
              <a:rPr lang="en-GB" sz="1600" dirty="0">
                <a:latin typeface="+mj-lt"/>
              </a:rPr>
              <a:t>(Own account workers, employers and MPC in the informal sector)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815137" y="2555249"/>
            <a:ext cx="3031116" cy="89034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2000" b="1" dirty="0">
                <a:latin typeface="+mj-lt"/>
              </a:rPr>
              <a:t>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in the informal sector who have informal jobs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4842818" y="2509159"/>
            <a:ext cx="3003434" cy="76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9"/>
          <p:cNvSpPr txBox="1"/>
          <p:nvPr/>
        </p:nvSpPr>
        <p:spPr>
          <a:xfrm>
            <a:off x="4890523" y="3453491"/>
            <a:ext cx="3496667" cy="87809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>
                <a:latin typeface="+mj-lt"/>
              </a:rPr>
              <a:t>Contributing family workers and other unpaid workers </a:t>
            </a:r>
            <a:r>
              <a:rPr lang="en-GB" dirty="0">
                <a:latin typeface="+mj-lt"/>
              </a:rPr>
              <a:t>in the informal sector 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840514" y="3395161"/>
            <a:ext cx="3151512" cy="213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0"/>
          <p:cNvSpPr txBox="1"/>
          <p:nvPr/>
        </p:nvSpPr>
        <p:spPr>
          <a:xfrm>
            <a:off x="2600787" y="1340768"/>
            <a:ext cx="1948574" cy="14634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2000" b="1" dirty="0">
                <a:latin typeface="+mj-lt"/>
              </a:rPr>
              <a:t>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in the formal sector who have informal jobs</a:t>
            </a:r>
          </a:p>
          <a:p>
            <a:pPr algn="ctr"/>
            <a:r>
              <a:rPr lang="en-GB" sz="2000" dirty="0">
                <a:latin typeface="+mj-lt"/>
              </a:rPr>
              <a:t> 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811702" y="2519788"/>
            <a:ext cx="3003434" cy="76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7"/>
          <p:cNvSpPr txBox="1"/>
          <p:nvPr/>
        </p:nvSpPr>
        <p:spPr>
          <a:xfrm>
            <a:off x="2034112" y="3263855"/>
            <a:ext cx="2453760" cy="117078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000" b="1" dirty="0">
                <a:latin typeface="+mj-lt"/>
              </a:rPr>
              <a:t>Contributing family </a:t>
            </a:r>
            <a:r>
              <a:rPr lang="en-GB" sz="2000" b="1" dirty="0" smtClean="0">
                <a:latin typeface="+mj-lt"/>
              </a:rPr>
              <a:t>workers and other unpaid workers </a:t>
            </a:r>
            <a:r>
              <a:rPr lang="en-GB" dirty="0">
                <a:latin typeface="+mj-lt"/>
              </a:rPr>
              <a:t>in the formal sector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795754" y="4451024"/>
            <a:ext cx="3003434" cy="762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4"/>
          <p:cNvSpPr txBox="1"/>
          <p:nvPr/>
        </p:nvSpPr>
        <p:spPr>
          <a:xfrm>
            <a:off x="2425603" y="4346747"/>
            <a:ext cx="2036891" cy="182935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000" b="1" dirty="0">
                <a:latin typeface="+mj-lt"/>
              </a:rPr>
              <a:t>Domestic 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who have informal </a:t>
            </a:r>
          </a:p>
          <a:p>
            <a:pPr algn="ctr"/>
            <a:r>
              <a:rPr lang="en-GB" dirty="0">
                <a:latin typeface="+mj-lt"/>
              </a:rPr>
              <a:t>jobs</a:t>
            </a:r>
          </a:p>
        </p:txBody>
      </p:sp>
      <p:cxnSp>
        <p:nvCxnSpPr>
          <p:cNvPr id="32" name="Straight Connector 31"/>
          <p:cNvCxnSpPr>
            <a:endCxn id="12" idx="4"/>
          </p:cNvCxnSpPr>
          <p:nvPr/>
        </p:nvCxnSpPr>
        <p:spPr>
          <a:xfrm>
            <a:off x="4815159" y="4423057"/>
            <a:ext cx="1413" cy="21766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1"/>
          <p:cNvSpPr txBox="1"/>
          <p:nvPr/>
        </p:nvSpPr>
        <p:spPr>
          <a:xfrm>
            <a:off x="4745019" y="4549640"/>
            <a:ext cx="2237252" cy="160983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GB" sz="2000" b="1" dirty="0">
                <a:latin typeface="+mj-lt"/>
              </a:rPr>
              <a:t>Own account workers in households </a:t>
            </a:r>
            <a:r>
              <a:rPr lang="en-GB" dirty="0">
                <a:latin typeface="+mj-lt"/>
              </a:rPr>
              <a:t>producing goods exclusively for own </a:t>
            </a:r>
          </a:p>
          <a:p>
            <a:pPr algn="ctr"/>
            <a:r>
              <a:rPr lang="en-GB" dirty="0">
                <a:latin typeface="+mj-lt"/>
              </a:rPr>
              <a:t>final use</a:t>
            </a:r>
          </a:p>
        </p:txBody>
      </p:sp>
      <p:sp>
        <p:nvSpPr>
          <p:cNvPr id="37" name="TextBox 6"/>
          <p:cNvSpPr txBox="1"/>
          <p:nvPr/>
        </p:nvSpPr>
        <p:spPr>
          <a:xfrm>
            <a:off x="6642310" y="368579"/>
            <a:ext cx="1732066" cy="182935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2000" b="1" dirty="0">
                <a:latin typeface="+mj-lt"/>
              </a:rPr>
              <a:t>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in the informal sector who</a:t>
            </a:r>
          </a:p>
          <a:p>
            <a:pPr algn="r"/>
            <a:r>
              <a:rPr lang="en-GB" dirty="0">
                <a:latin typeface="+mj-lt"/>
              </a:rPr>
              <a:t> have</a:t>
            </a:r>
          </a:p>
          <a:p>
            <a:pPr algn="r"/>
            <a:r>
              <a:rPr lang="en-GB" dirty="0">
                <a:latin typeface="+mj-lt"/>
              </a:rPr>
              <a:t> formal </a:t>
            </a:r>
          </a:p>
          <a:p>
            <a:pPr algn="r"/>
            <a:r>
              <a:rPr lang="en-GB" dirty="0">
                <a:latin typeface="+mj-lt"/>
              </a:rPr>
              <a:t>jobs</a:t>
            </a:r>
          </a:p>
          <a:p>
            <a:pPr algn="r"/>
            <a:endParaRPr lang="en-GB" dirty="0">
              <a:latin typeface="+mj-lt"/>
            </a:endParaRPr>
          </a:p>
        </p:txBody>
      </p:sp>
      <p:sp>
        <p:nvSpPr>
          <p:cNvPr id="38" name="TextBox 13"/>
          <p:cNvSpPr txBox="1"/>
          <p:nvPr/>
        </p:nvSpPr>
        <p:spPr>
          <a:xfrm>
            <a:off x="544113" y="45494"/>
            <a:ext cx="2309422" cy="169160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>
                <a:latin typeface="+mj-lt"/>
              </a:rPr>
              <a:t>Formal sector entrepreneurs </a:t>
            </a:r>
          </a:p>
          <a:p>
            <a:r>
              <a:rPr lang="en-GB" dirty="0">
                <a:latin typeface="+mj-lt"/>
              </a:rPr>
              <a:t>(own account workers, employers and MPC in the formal sector)</a:t>
            </a:r>
          </a:p>
        </p:txBody>
      </p:sp>
      <p:sp>
        <p:nvSpPr>
          <p:cNvPr id="39" name="TextBox 15"/>
          <p:cNvSpPr txBox="1"/>
          <p:nvPr/>
        </p:nvSpPr>
        <p:spPr>
          <a:xfrm>
            <a:off x="488288" y="1803761"/>
            <a:ext cx="1659897" cy="1609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>
                <a:latin typeface="+mj-lt"/>
              </a:rPr>
              <a:t>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in the formal sector who have formal jobs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583208" y="1779731"/>
            <a:ext cx="1587013" cy="93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24"/>
          <p:cNvSpPr txBox="1"/>
          <p:nvPr/>
        </p:nvSpPr>
        <p:spPr>
          <a:xfrm>
            <a:off x="621367" y="4645639"/>
            <a:ext cx="1804236" cy="19025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>
                <a:latin typeface="+mj-lt"/>
              </a:rPr>
              <a:t>Domestic employees</a:t>
            </a:r>
            <a:r>
              <a:rPr lang="en-GB" sz="2000" dirty="0">
                <a:latin typeface="+mj-lt"/>
              </a:rPr>
              <a:t> </a:t>
            </a:r>
            <a:r>
              <a:rPr lang="en-GB" dirty="0">
                <a:latin typeface="+mj-lt"/>
              </a:rPr>
              <a:t>who have formal jobs</a:t>
            </a:r>
          </a:p>
        </p:txBody>
      </p:sp>
    </p:spTree>
    <p:extLst>
      <p:ext uri="{BB962C8B-B14F-4D97-AF65-F5344CB8AC3E}">
        <p14:creationId xmlns:p14="http://schemas.microsoft.com/office/powerpoint/2010/main" val="185215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20" grpId="0"/>
      <p:bldP spid="21" grpId="0"/>
      <p:bldP spid="24" grpId="0"/>
      <p:bldP spid="27" grpId="0"/>
      <p:bldP spid="29" grpId="0"/>
      <p:bldP spid="31" grpId="0"/>
      <p:bldP spid="36" grpId="0"/>
      <p:bldP spid="37" grpId="0"/>
      <p:bldP spid="38" grpId="0"/>
      <p:bldP spid="39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11513" y="2060849"/>
            <a:ext cx="6118061" cy="2447847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Thank you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en-GB" sz="4799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</a:br>
            <a:endParaRPr lang="en-GB" sz="2200" dirty="0">
              <a:solidFill>
                <a:srgbClr val="0070C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Image 3" descr="EFS-ILO-org-V3-Blue.tif"/>
          <p:cNvPicPr>
            <a:picLocks noChangeAspect="1"/>
          </p:cNvPicPr>
          <p:nvPr/>
        </p:nvPicPr>
        <p:blipFill>
          <a:blip r:embed="rId3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17" b="70206"/>
          <a:stretch>
            <a:fillRect/>
          </a:stretch>
        </p:blipFill>
        <p:spPr bwMode="auto">
          <a:xfrm>
            <a:off x="5677694" y="4786081"/>
            <a:ext cx="3467100" cy="207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1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QUIZZZ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Workers with informal job can only work in the informal sector </a:t>
            </a:r>
          </a:p>
          <a:p>
            <a:r>
              <a:rPr lang="en-GB" dirty="0"/>
              <a:t>Domestic employees can only have informal jobs</a:t>
            </a:r>
          </a:p>
          <a:p>
            <a:r>
              <a:rPr lang="en-GB" dirty="0"/>
              <a:t>Contributing family workers will have a formal job if they have right to vacations</a:t>
            </a:r>
          </a:p>
          <a:p>
            <a:r>
              <a:rPr lang="en-GB" dirty="0"/>
              <a:t>Contributing family workers in the formal sector have formal jobs</a:t>
            </a:r>
          </a:p>
          <a:p>
            <a:r>
              <a:rPr lang="en-GB" dirty="0"/>
              <a:t>Informal sector entrepreneurs always have  informal jobs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1162" y="2002467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218" y="256490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890" y="3429000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2271" y="436510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NO!!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2221" y="5297506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YES!!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1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t-IT" dirty="0" smtClean="0">
                <a:solidFill>
                  <a:srgbClr val="00B0F0"/>
                </a:solidFill>
              </a:rPr>
              <a:t>Towards an statistical definition</a:t>
            </a:r>
            <a:endParaRPr lang="en-GB" altLang="it-IT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Definition of informal employment</a:t>
            </a:r>
            <a:endParaRPr lang="en-GB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GB" dirty="0" smtClean="0"/>
              <a:t>“Informal employment comprises </a:t>
            </a:r>
            <a:r>
              <a:rPr lang="en-GB" dirty="0"/>
              <a:t>the total number of informal </a:t>
            </a:r>
            <a:r>
              <a:rPr lang="en-GB" dirty="0" smtClean="0"/>
              <a:t>jobs”</a:t>
            </a:r>
          </a:p>
          <a:p>
            <a:pPr lvl="1">
              <a:lnSpc>
                <a:spcPct val="80000"/>
              </a:lnSpc>
            </a:pPr>
            <a:r>
              <a:rPr lang="da-DK" dirty="0" smtClean="0"/>
              <a:t>Not a conceptual definition</a:t>
            </a:r>
          </a:p>
          <a:p>
            <a:pPr lvl="1">
              <a:lnSpc>
                <a:spcPct val="80000"/>
              </a:lnSpc>
            </a:pPr>
            <a:r>
              <a:rPr lang="da-DK" dirty="0" smtClean="0"/>
              <a:t>Defined b</a:t>
            </a:r>
            <a:r>
              <a:rPr lang="en-GB" dirty="0" smtClean="0"/>
              <a:t>y its components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2591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t-IT" dirty="0" smtClean="0">
                <a:solidFill>
                  <a:srgbClr val="00B0F0"/>
                </a:solidFill>
              </a:rPr>
              <a:t>Three essential components</a:t>
            </a:r>
            <a:endParaRPr lang="en-US" altLang="it-IT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2" indent="-342900">
              <a:lnSpc>
                <a:spcPct val="80000"/>
              </a:lnSpc>
            </a:pPr>
            <a:r>
              <a:rPr lang="en-GB" sz="3200" dirty="0" smtClean="0"/>
              <a:t>The concept of </a:t>
            </a:r>
            <a:r>
              <a:rPr lang="en-GB" sz="3200" i="1" smtClean="0"/>
              <a:t>informal </a:t>
            </a:r>
            <a:r>
              <a:rPr lang="en-GB" sz="3200" i="1" smtClean="0"/>
              <a:t>job </a:t>
            </a:r>
            <a:r>
              <a:rPr lang="en-GB" sz="3200" smtClean="0"/>
              <a:t>has </a:t>
            </a:r>
            <a:r>
              <a:rPr lang="en-GB" sz="3200" dirty="0" smtClean="0"/>
              <a:t>three essential components</a:t>
            </a:r>
          </a:p>
          <a:p>
            <a:pPr marL="400050" lvl="2" indent="0">
              <a:lnSpc>
                <a:spcPct val="80000"/>
              </a:lnSpc>
              <a:buNone/>
            </a:pPr>
            <a:endParaRPr lang="en-GB" sz="3200" dirty="0" smtClean="0"/>
          </a:p>
          <a:p>
            <a:pPr marL="1200150" lvl="3" indent="-342900">
              <a:lnSpc>
                <a:spcPct val="80000"/>
              </a:lnSpc>
            </a:pPr>
            <a:r>
              <a:rPr lang="en-GB" sz="3200" b="1" dirty="0" smtClean="0"/>
              <a:t>Characteristic of the work relationship</a:t>
            </a:r>
          </a:p>
          <a:p>
            <a:pPr marL="857250" lvl="3" indent="0">
              <a:lnSpc>
                <a:spcPct val="80000"/>
              </a:lnSpc>
              <a:buNone/>
            </a:pPr>
            <a:endParaRPr lang="en-GB" sz="3200" b="1" dirty="0" smtClean="0"/>
          </a:p>
          <a:p>
            <a:pPr marL="1200150" lvl="3" indent="-342900">
              <a:lnSpc>
                <a:spcPct val="80000"/>
              </a:lnSpc>
            </a:pPr>
            <a:r>
              <a:rPr lang="en-GB" sz="3200" b="1" dirty="0" smtClean="0"/>
              <a:t>Employment</a:t>
            </a:r>
          </a:p>
          <a:p>
            <a:pPr marL="1657350" lvl="4" indent="-342900">
              <a:lnSpc>
                <a:spcPct val="80000"/>
              </a:lnSpc>
            </a:pPr>
            <a:r>
              <a:rPr lang="en-GB" sz="3200" dirty="0" smtClean="0"/>
              <a:t>Based on the 13´th ICLS definition but now replaced with the 19´th ICLS</a:t>
            </a:r>
          </a:p>
          <a:p>
            <a:pPr marL="1314450" lvl="4" indent="0">
              <a:lnSpc>
                <a:spcPct val="80000"/>
              </a:lnSpc>
              <a:buNone/>
            </a:pPr>
            <a:endParaRPr lang="en-GB" sz="3200" dirty="0" smtClean="0"/>
          </a:p>
          <a:p>
            <a:pPr marL="1200150" lvl="3" indent="-342900">
              <a:lnSpc>
                <a:spcPct val="80000"/>
              </a:lnSpc>
            </a:pPr>
            <a:r>
              <a:rPr lang="en-GB" sz="3200" dirty="0" smtClean="0"/>
              <a:t>The definition of ”</a:t>
            </a:r>
            <a:r>
              <a:rPr lang="en-GB" sz="3200" b="1" dirty="0" smtClean="0"/>
              <a:t>Informal</a:t>
            </a:r>
            <a:r>
              <a:rPr lang="en-GB" sz="3200" dirty="0" smtClean="0"/>
              <a:t>” </a:t>
            </a:r>
          </a:p>
          <a:p>
            <a:pPr marL="1657350" lvl="4" indent="-342900">
              <a:lnSpc>
                <a:spcPct val="80000"/>
              </a:lnSpc>
            </a:pPr>
            <a:r>
              <a:rPr lang="en-GB" sz="3200" dirty="0" smtClean="0"/>
              <a:t>Structured around the International Classification of Status in Employment (ICSE-93)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783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40" y="188640"/>
            <a:ext cx="8688308" cy="1143000"/>
          </a:xfrm>
        </p:spPr>
        <p:txBody>
          <a:bodyPr>
            <a:normAutofit fontScale="90000"/>
          </a:bodyPr>
          <a:lstStyle/>
          <a:p>
            <a:r>
              <a:rPr lang="en-GB" altLang="it-IT" dirty="0" smtClean="0">
                <a:solidFill>
                  <a:srgbClr val="00B0F0"/>
                </a:solidFill>
              </a:rPr>
              <a:t>Characteristic </a:t>
            </a:r>
            <a:r>
              <a:rPr lang="en-GB" altLang="it-IT" dirty="0">
                <a:solidFill>
                  <a:srgbClr val="00B0F0"/>
                </a:solidFill>
              </a:rPr>
              <a:t>of the work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da-DK" sz="3200" dirty="0" smtClean="0"/>
              <a:t>Job based concept </a:t>
            </a:r>
          </a:p>
          <a:p>
            <a:pPr marL="742950" lvl="2" indent="-342900">
              <a:lnSpc>
                <a:spcPct val="80000"/>
              </a:lnSpc>
            </a:pPr>
            <a:r>
              <a:rPr lang="da-DK" dirty="0" smtClean="0"/>
              <a:t>A person can have one or more informal and/or formal jobs</a:t>
            </a:r>
          </a:p>
          <a:p>
            <a:pPr marL="742950" lvl="2" indent="-342900">
              <a:lnSpc>
                <a:spcPct val="80000"/>
              </a:lnSpc>
            </a:pPr>
            <a:r>
              <a:rPr lang="da-DK" dirty="0" smtClean="0"/>
              <a:t>A person is in informal employment if at least one of the jobs are informal </a:t>
            </a:r>
          </a:p>
          <a:p>
            <a:pPr marL="742950" lvl="2" indent="-342900">
              <a:lnSpc>
                <a:spcPct val="80000"/>
              </a:lnSpc>
            </a:pPr>
            <a:r>
              <a:rPr lang="da-DK" dirty="0" smtClean="0"/>
              <a:t>However; SDG 8.3.1 informal employment is defined as informal employment in main job</a:t>
            </a:r>
          </a:p>
          <a:p>
            <a:pPr marL="400050" lvl="2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da-DK" dirty="0" smtClean="0"/>
              <a:t>Can be carried out in any kind of production unit</a:t>
            </a:r>
          </a:p>
          <a:p>
            <a:pPr lvl="1">
              <a:lnSpc>
                <a:spcPct val="80000"/>
              </a:lnSpc>
            </a:pPr>
            <a:r>
              <a:rPr lang="da-DK" dirty="0" smtClean="0"/>
              <a:t>Formal sector unit</a:t>
            </a:r>
          </a:p>
          <a:p>
            <a:pPr lvl="1">
              <a:lnSpc>
                <a:spcPct val="80000"/>
              </a:lnSpc>
            </a:pPr>
            <a:r>
              <a:rPr lang="da-DK" dirty="0" smtClean="0"/>
              <a:t>Informal sector unit</a:t>
            </a:r>
          </a:p>
          <a:p>
            <a:pPr lvl="1">
              <a:lnSpc>
                <a:spcPct val="80000"/>
              </a:lnSpc>
            </a:pPr>
            <a:r>
              <a:rPr lang="da-DK" dirty="0" smtClean="0"/>
              <a:t>Household unit</a:t>
            </a:r>
            <a:endParaRPr lang="da-DK" dirty="0"/>
          </a:p>
          <a:p>
            <a:pPr marL="914400" lvl="2" indent="0">
              <a:lnSpc>
                <a:spcPct val="80000"/>
              </a:lnSpc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4925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8"/>
          <p:cNvSpPr txBox="1"/>
          <p:nvPr/>
        </p:nvSpPr>
        <p:spPr>
          <a:xfrm>
            <a:off x="647353" y="4205764"/>
            <a:ext cx="7767139" cy="1743516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2000" dirty="0">
              <a:solidFill>
                <a:srgbClr val="CBEDDA"/>
              </a:solidFill>
              <a:latin typeface="+mj-lt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67291" y="909227"/>
            <a:ext cx="4040928" cy="3262062"/>
          </a:xfrm>
          <a:prstGeom prst="rect">
            <a:avLst/>
          </a:prstGeom>
          <a:solidFill>
            <a:srgbClr val="66FF99"/>
          </a:solidFill>
          <a:ln w="2540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endParaRPr lang="en-GB" sz="2000" dirty="0">
              <a:latin typeface="+mj-lt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4716016" y="908720"/>
            <a:ext cx="3698476" cy="3262062"/>
          </a:xfrm>
          <a:prstGeom prst="rect">
            <a:avLst/>
          </a:prstGeom>
          <a:solidFill>
            <a:srgbClr val="66FFFF"/>
          </a:solidFill>
          <a:ln w="25400"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ctr">
              <a:defRPr b="1">
                <a:latin typeface="+mj-lt"/>
              </a:defRPr>
            </a:lvl1pPr>
          </a:lstStyle>
          <a:p>
            <a:endParaRPr lang="en-GB" sz="2000" dirty="0"/>
          </a:p>
        </p:txBody>
      </p:sp>
      <p:sp>
        <p:nvSpPr>
          <p:cNvPr id="10" name="Oval 23"/>
          <p:cNvSpPr/>
          <p:nvPr/>
        </p:nvSpPr>
        <p:spPr>
          <a:xfrm>
            <a:off x="2332649" y="1389632"/>
            <a:ext cx="4687623" cy="4343624"/>
          </a:xfrm>
          <a:prstGeom prst="ellipse">
            <a:avLst/>
          </a:prstGeom>
          <a:solidFill>
            <a:srgbClr val="FF7C80">
              <a:alpha val="65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+mj-lt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4823890" y="358212"/>
            <a:ext cx="348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INFORMAL </a:t>
            </a:r>
            <a:r>
              <a:rPr lang="en-GB" sz="2000" b="1" dirty="0">
                <a:latin typeface="+mj-lt"/>
              </a:rPr>
              <a:t>SECTOR</a:t>
            </a:r>
          </a:p>
        </p:txBody>
      </p:sp>
      <p:sp>
        <p:nvSpPr>
          <p:cNvPr id="12" name="TextBox 20"/>
          <p:cNvSpPr txBox="1"/>
          <p:nvPr/>
        </p:nvSpPr>
        <p:spPr>
          <a:xfrm>
            <a:off x="1188418" y="383720"/>
            <a:ext cx="2563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FORMAL SECTOR</a:t>
            </a:r>
            <a:endParaRPr lang="en-GB" sz="2000" b="1" dirty="0">
              <a:latin typeface="+mj-lt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2909799" y="5949280"/>
            <a:ext cx="403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HOUSEHOLD UNITS</a:t>
            </a:r>
            <a:endParaRPr lang="en-GB" sz="2000" b="1" dirty="0">
              <a:latin typeface="+mj-lt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52793" y="873738"/>
            <a:ext cx="8231029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extBox 22"/>
          <p:cNvSpPr txBox="1"/>
          <p:nvPr/>
        </p:nvSpPr>
        <p:spPr>
          <a:xfrm>
            <a:off x="3009116" y="3020824"/>
            <a:ext cx="331838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INFORMAL </a:t>
            </a:r>
            <a:r>
              <a:rPr lang="en-GB" sz="28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2941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Employment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Employment as previous defined in the 13´th ICLS resolution includes</a:t>
            </a:r>
          </a:p>
          <a:p>
            <a:pPr lvl="1"/>
            <a:r>
              <a:rPr lang="en-GB" dirty="0" smtClean="0"/>
              <a:t>Persons that work in exchange of a remuneration</a:t>
            </a:r>
          </a:p>
          <a:p>
            <a:pPr lvl="1"/>
            <a:r>
              <a:rPr lang="en-GB" dirty="0" smtClean="0"/>
              <a:t>Own use producers of goods </a:t>
            </a:r>
          </a:p>
          <a:p>
            <a:pPr lvl="1"/>
            <a:r>
              <a:rPr lang="en-GB" dirty="0" smtClean="0"/>
              <a:t>Conceptually; Unpaid work (unpaid trainees, volunteers, etc.)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80506" y="5229200"/>
            <a:ext cx="4680520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With the 19´th ICLS this is now regarded as different forms of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13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00B0F0"/>
                </a:solidFill>
              </a:rPr>
              <a:t>Definition of </a:t>
            </a:r>
            <a:r>
              <a:rPr lang="da-DK" u="sng" dirty="0" smtClean="0">
                <a:solidFill>
                  <a:srgbClr val="00B0F0"/>
                </a:solidFill>
              </a:rPr>
              <a:t>informal</a:t>
            </a:r>
            <a:r>
              <a:rPr lang="da-DK" dirty="0" smtClean="0">
                <a:solidFill>
                  <a:srgbClr val="00B0F0"/>
                </a:solidFill>
              </a:rPr>
              <a:t> employment and ICSE-93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Whether a job is informal or not depends on the characteristics of the work relationship</a:t>
            </a:r>
          </a:p>
          <a:p>
            <a:pPr lvl="1"/>
            <a:r>
              <a:rPr lang="en-GB" dirty="0" smtClean="0"/>
              <a:t>Employers, Own-account workers and Members of producers cooperatives; </a:t>
            </a:r>
            <a:r>
              <a:rPr lang="en-GB" dirty="0"/>
              <a:t>relies on the characteristics of the production unit </a:t>
            </a:r>
          </a:p>
          <a:p>
            <a:pPr lvl="3"/>
            <a:r>
              <a:rPr lang="en-GB" dirty="0" smtClean="0"/>
              <a:t>no clear separation between the production unit and the job in informal sector units</a:t>
            </a:r>
          </a:p>
          <a:p>
            <a:pPr lvl="1"/>
            <a:r>
              <a:rPr lang="en-GB" dirty="0" smtClean="0"/>
              <a:t>Employees and contributing family workers; relies on the characteristics of the job</a:t>
            </a:r>
          </a:p>
          <a:p>
            <a:pPr lvl="3"/>
            <a:r>
              <a:rPr lang="en-GB" dirty="0" smtClean="0"/>
              <a:t>have an employment relationship that can be characterised as either formal or informal independently on the production unit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7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B0F0"/>
                </a:solidFill>
              </a:rPr>
              <a:t>ICSE-93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14" y="2508177"/>
            <a:ext cx="8663167" cy="37737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547664" y="2982150"/>
            <a:ext cx="3024336" cy="3240782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80312" y="2957142"/>
            <a:ext cx="1533500" cy="3240782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80" y="1564383"/>
            <a:ext cx="4032448" cy="9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Own-account workers, employers and MPC are defined on the basis of the characteristics of the production unit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1529" y="4962480"/>
            <a:ext cx="8663167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47664" y="4980556"/>
            <a:ext cx="792882" cy="8967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59832" y="4985590"/>
            <a:ext cx="792882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80312" y="4985590"/>
            <a:ext cx="792882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614234" y="1443269"/>
            <a:ext cx="4032448" cy="9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the production unit is an informal sector unit then the job is defined as informal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548458" y="5860371"/>
            <a:ext cx="792088" cy="3375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6782" y="6279073"/>
            <a:ext cx="5498139" cy="578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Own use production of goods exclusively for own final use is per definition an informal job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4583111" y="2946028"/>
            <a:ext cx="2785269" cy="3240782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1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0296" y="4081184"/>
            <a:ext cx="1298641" cy="1796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40606" y="1376888"/>
            <a:ext cx="4065795" cy="1112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Contributing family workers and employees are defined on the basis of the characteristics of the job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26782" y="6274552"/>
            <a:ext cx="6146933" cy="578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Contributing family workers have per definition an informal job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04010" y="1440085"/>
            <a:ext cx="4032448" cy="90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Employees can have informal or formal jobs in all types of production units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9508</TotalTime>
  <Words>1421</Words>
  <Application>Microsoft Office PowerPoint</Application>
  <PresentationFormat>Custom</PresentationFormat>
  <Paragraphs>235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Monotype Sorts</vt:lpstr>
      <vt:lpstr>SimSun</vt:lpstr>
      <vt:lpstr>Arial</vt:lpstr>
      <vt:lpstr>Arial Narrow</vt:lpstr>
      <vt:lpstr>Calibri</vt:lpstr>
      <vt:lpstr>Palatino Linotype</vt:lpstr>
      <vt:lpstr>Tahoma</vt:lpstr>
      <vt:lpstr>Times New Roman</vt:lpstr>
      <vt:lpstr>Wingdings</vt:lpstr>
      <vt:lpstr>Office Theme</vt:lpstr>
      <vt:lpstr>PowerPoint Presentation</vt:lpstr>
      <vt:lpstr>Informal employment</vt:lpstr>
      <vt:lpstr>Towards an statistical definition</vt:lpstr>
      <vt:lpstr>Three essential components</vt:lpstr>
      <vt:lpstr>Characteristic of the work relationship</vt:lpstr>
      <vt:lpstr>PowerPoint Presentation</vt:lpstr>
      <vt:lpstr>Employment</vt:lpstr>
      <vt:lpstr>Definition of informal employment and ICSE-93</vt:lpstr>
      <vt:lpstr>ICSE-93</vt:lpstr>
      <vt:lpstr>Definition of an informal job</vt:lpstr>
      <vt:lpstr>17´th ICLS guidelines</vt:lpstr>
      <vt:lpstr>Informal employees:  Not subject to national labour legislation </vt:lpstr>
      <vt:lpstr>Informal employees:  Not subject to income taxation </vt:lpstr>
      <vt:lpstr>Informal employees:  Not subject to social protection </vt:lpstr>
      <vt:lpstr>Informal employees:  Not subject to certain employment benefits  </vt:lpstr>
      <vt:lpstr>Other possible criteria* </vt:lpstr>
      <vt:lpstr>Informal employees </vt:lpstr>
      <vt:lpstr>Definition of informal jobs</vt:lpstr>
      <vt:lpstr>PowerPoint Presentation</vt:lpstr>
      <vt:lpstr>Joint analysis of informal sector units and informal jobs</vt:lpstr>
      <vt:lpstr>PowerPoint Presentation</vt:lpstr>
      <vt:lpstr>PowerPoint Presentation</vt:lpstr>
      <vt:lpstr>PowerPoint Presentation</vt:lpstr>
      <vt:lpstr>QUIZZZ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Florence Bonnet</dc:creator>
  <cp:lastModifiedBy>tr137</cp:lastModifiedBy>
  <cp:revision>621</cp:revision>
  <cp:lastPrinted>2016-04-13T09:39:56Z</cp:lastPrinted>
  <dcterms:created xsi:type="dcterms:W3CDTF">2014-01-15T14:27:05Z</dcterms:created>
  <dcterms:modified xsi:type="dcterms:W3CDTF">2017-10-16T02:59:49Z</dcterms:modified>
</cp:coreProperties>
</file>