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0"/>
  </p:notesMasterIdLst>
  <p:sldIdLst>
    <p:sldId id="268" r:id="rId3"/>
    <p:sldId id="280" r:id="rId4"/>
    <p:sldId id="269" r:id="rId5"/>
    <p:sldId id="270" r:id="rId6"/>
    <p:sldId id="271" r:id="rId7"/>
    <p:sldId id="272" r:id="rId8"/>
    <p:sldId id="273" r:id="rId9"/>
    <p:sldId id="274" r:id="rId10"/>
    <p:sldId id="293" r:id="rId11"/>
    <p:sldId id="291" r:id="rId12"/>
    <p:sldId id="286" r:id="rId13"/>
    <p:sldId id="277" r:id="rId14"/>
    <p:sldId id="278" r:id="rId15"/>
    <p:sldId id="279" r:id="rId16"/>
    <p:sldId id="282" r:id="rId17"/>
    <p:sldId id="283" r:id="rId18"/>
    <p:sldId id="281" r:id="rId19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75" autoAdjust="0"/>
  </p:normalViewPr>
  <p:slideViewPr>
    <p:cSldViewPr>
      <p:cViewPr>
        <p:scale>
          <a:sx n="91" d="100"/>
          <a:sy n="91" d="100"/>
        </p:scale>
        <p:origin x="-121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8E383C7A-AD92-489F-8DF0-51043BB03A49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1163638"/>
            <a:ext cx="4186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EA655FDB-97B9-40F4-8DAC-A341B782DC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36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7AB57-59F1-46E0-A2C0-2A017AFA3F25}" type="slidenum">
              <a:rPr lang="en-CA" smtClean="0">
                <a:solidFill>
                  <a:prstClr val="black"/>
                </a:solidFill>
              </a:rPr>
              <a:pPr/>
              <a:t>1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6998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7AB57-59F1-46E0-A2C0-2A017AFA3F25}" type="slidenum">
              <a:rPr lang="en-CA" smtClean="0">
                <a:solidFill>
                  <a:prstClr val="black"/>
                </a:solidFill>
              </a:rPr>
              <a:pPr/>
              <a:t>10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705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7AB57-59F1-46E0-A2C0-2A017AFA3F25}" type="slidenum">
              <a:rPr lang="en-CA" smtClean="0">
                <a:solidFill>
                  <a:prstClr val="black"/>
                </a:solidFill>
              </a:rPr>
              <a:pPr/>
              <a:t>11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0710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7AB57-59F1-46E0-A2C0-2A017AFA3F25}" type="slidenum">
              <a:rPr lang="en-CA" smtClean="0">
                <a:solidFill>
                  <a:prstClr val="black"/>
                </a:solidFill>
              </a:rPr>
              <a:pPr/>
              <a:t>12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8257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55FDB-97B9-40F4-8DAC-A341B782DC0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178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55FDB-97B9-40F4-8DAC-A341B782DC0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383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55FDB-97B9-40F4-8DAC-A341B782DC0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344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55FDB-97B9-40F4-8DAC-A341B782DC0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280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55FDB-97B9-40F4-8DAC-A341B782DC0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32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7AB57-59F1-46E0-A2C0-2A017AFA3F25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8363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7AB57-59F1-46E0-A2C0-2A017AFA3F25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8363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7AB57-59F1-46E0-A2C0-2A017AFA3F25}" type="slidenum">
              <a:rPr lang="en-CA" smtClean="0">
                <a:solidFill>
                  <a:prstClr val="black"/>
                </a:solidFill>
              </a:rPr>
              <a:pPr/>
              <a:t>4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008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7AB57-59F1-46E0-A2C0-2A017AFA3F25}" type="slidenum">
              <a:rPr lang="en-CA" smtClean="0">
                <a:solidFill>
                  <a:prstClr val="black"/>
                </a:solidFill>
              </a:rPr>
              <a:pPr/>
              <a:t>5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270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7AB57-59F1-46E0-A2C0-2A017AFA3F25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78417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7AB57-59F1-46E0-A2C0-2A017AFA3F25}" type="slidenum">
              <a:rPr lang="en-CA" smtClean="0">
                <a:solidFill>
                  <a:prstClr val="black"/>
                </a:solidFill>
              </a:rPr>
              <a:pPr/>
              <a:t>7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9937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7AB57-59F1-46E0-A2C0-2A017AFA3F25}" type="slidenum">
              <a:rPr lang="en-CA" smtClean="0">
                <a:solidFill>
                  <a:prstClr val="black"/>
                </a:solidFill>
              </a:rPr>
              <a:pPr/>
              <a:t>8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0710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7AB57-59F1-46E0-A2C0-2A017AFA3F25}" type="slidenum">
              <a:rPr lang="en-CA" smtClean="0">
                <a:solidFill>
                  <a:prstClr val="black"/>
                </a:solidFill>
              </a:rPr>
              <a:pPr/>
              <a:t>9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39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23224BB-BF42-49F7-BB48-0ACC74B3F008}" type="datetimeFigureOut">
              <a:rPr lang="en-US" smtClean="0"/>
              <a:pPr/>
              <a:t>10/12/2017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>
              <a:solidFill>
                <a:srgbClr val="F0E6C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E0ECE3-3A35-4957-AFE0-AB829C92302C}" type="slidenum">
              <a:rPr lang="en-CA" smtClean="0">
                <a:solidFill>
                  <a:srgbClr val="F0E6C4"/>
                </a:solidFill>
              </a:rPr>
              <a:pPr/>
              <a:t>‹#›</a:t>
            </a:fld>
            <a:endParaRPr lang="en-CA">
              <a:solidFill>
                <a:srgbClr val="F0E6C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7579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24BB-BF42-49F7-BB48-0ACC74B3F008}" type="datetimeFigureOut">
              <a:rPr lang="en-US" smtClean="0">
                <a:solidFill>
                  <a:srgbClr val="787537"/>
                </a:solidFill>
              </a:rPr>
              <a:pPr/>
              <a:t>10/12/2017</a:t>
            </a:fld>
            <a:endParaRPr lang="en-CA">
              <a:solidFill>
                <a:srgbClr val="78753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78753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ECE3-3A35-4957-AFE0-AB829C92302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1226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23224BB-BF42-49F7-BB48-0ACC74B3F008}" type="datetimeFigureOut">
              <a:rPr lang="en-US" smtClean="0">
                <a:solidFill>
                  <a:srgbClr val="787537"/>
                </a:solidFill>
              </a:rPr>
              <a:pPr/>
              <a:t>10/12/2017</a:t>
            </a:fld>
            <a:endParaRPr lang="en-CA">
              <a:solidFill>
                <a:srgbClr val="78753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>
              <a:solidFill>
                <a:srgbClr val="787537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7E0ECE3-3A35-4957-AFE0-AB829C92302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92402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23224BB-BF42-49F7-BB48-0ACC74B3F008}" type="datetimeFigureOut">
              <a:rPr lang="en-US" smtClean="0"/>
              <a:pPr/>
              <a:t>10/12/2017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>
              <a:solidFill>
                <a:srgbClr val="F0E6C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E0ECE3-3A35-4957-AFE0-AB829C92302C}" type="slidenum">
              <a:rPr lang="en-CA" smtClean="0">
                <a:solidFill>
                  <a:srgbClr val="F0E6C4"/>
                </a:solidFill>
              </a:rPr>
              <a:pPr/>
              <a:t>‹#›</a:t>
            </a:fld>
            <a:endParaRPr lang="en-CA">
              <a:solidFill>
                <a:srgbClr val="F0E6C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0892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24BB-BF42-49F7-BB48-0ACC74B3F008}" type="datetimeFigureOut">
              <a:rPr lang="en-US" smtClean="0">
                <a:solidFill>
                  <a:srgbClr val="787537"/>
                </a:solidFill>
              </a:rPr>
              <a:pPr/>
              <a:t>10/12/2017</a:t>
            </a:fld>
            <a:endParaRPr lang="en-CA">
              <a:solidFill>
                <a:srgbClr val="78753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78753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E0ECE3-3A35-4957-AFE0-AB829C92302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2547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24BB-BF42-49F7-BB48-0ACC74B3F008}" type="datetimeFigureOut">
              <a:rPr lang="en-US" smtClean="0">
                <a:solidFill>
                  <a:srgbClr val="787537"/>
                </a:solidFill>
              </a:rPr>
              <a:pPr/>
              <a:t>10/12/2017</a:t>
            </a:fld>
            <a:endParaRPr lang="en-CA">
              <a:solidFill>
                <a:srgbClr val="787537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7E0ECE3-3A35-4957-AFE0-AB829C92302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>
              <a:solidFill>
                <a:srgbClr val="7875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6135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23224BB-BF42-49F7-BB48-0ACC74B3F008}" type="datetimeFigureOut">
              <a:rPr lang="en-US" smtClean="0">
                <a:solidFill>
                  <a:srgbClr val="787537"/>
                </a:solidFill>
              </a:rPr>
              <a:pPr/>
              <a:t>10/12/2017</a:t>
            </a:fld>
            <a:endParaRPr lang="en-CA">
              <a:solidFill>
                <a:srgbClr val="787537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7E0ECE3-3A35-4957-AFE0-AB829C92302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>
              <a:solidFill>
                <a:srgbClr val="7875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2771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23224BB-BF42-49F7-BB48-0ACC74B3F008}" type="datetimeFigureOut">
              <a:rPr lang="en-US" smtClean="0">
                <a:solidFill>
                  <a:srgbClr val="787537"/>
                </a:solidFill>
              </a:rPr>
              <a:pPr/>
              <a:t>10/12/2017</a:t>
            </a:fld>
            <a:endParaRPr lang="en-CA">
              <a:solidFill>
                <a:srgbClr val="787537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7E0ECE3-3A35-4957-AFE0-AB829C92302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>
              <a:solidFill>
                <a:srgbClr val="787537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3350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24BB-BF42-49F7-BB48-0ACC74B3F008}" type="datetimeFigureOut">
              <a:rPr lang="en-US" smtClean="0">
                <a:solidFill>
                  <a:srgbClr val="787537"/>
                </a:solidFill>
              </a:rPr>
              <a:pPr/>
              <a:t>10/12/2017</a:t>
            </a:fld>
            <a:endParaRPr lang="en-CA">
              <a:solidFill>
                <a:srgbClr val="78753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78753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E0ECE3-3A35-4957-AFE0-AB829C92302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93284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24BB-BF42-49F7-BB48-0ACC74B3F008}" type="datetimeFigureOut">
              <a:rPr lang="en-US" smtClean="0">
                <a:solidFill>
                  <a:srgbClr val="787537"/>
                </a:solidFill>
              </a:rPr>
              <a:pPr/>
              <a:t>10/12/2017</a:t>
            </a:fld>
            <a:endParaRPr lang="en-CA">
              <a:solidFill>
                <a:srgbClr val="78753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78753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E0ECE3-3A35-4957-AFE0-AB829C92302C}" type="slidenum">
              <a:rPr lang="en-CA" smtClean="0">
                <a:solidFill>
                  <a:srgbClr val="787537"/>
                </a:solidFill>
              </a:rPr>
              <a:pPr/>
              <a:t>‹#›</a:t>
            </a:fld>
            <a:endParaRPr lang="en-CA">
              <a:solidFill>
                <a:srgbClr val="7875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1644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24BB-BF42-49F7-BB48-0ACC74B3F008}" type="datetimeFigureOut">
              <a:rPr lang="en-US" smtClean="0">
                <a:solidFill>
                  <a:srgbClr val="787537"/>
                </a:solidFill>
              </a:rPr>
              <a:pPr/>
              <a:t>10/12/2017</a:t>
            </a:fld>
            <a:endParaRPr lang="en-CA">
              <a:solidFill>
                <a:srgbClr val="78753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78753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E0ECE3-3A35-4957-AFE0-AB829C92302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6690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24BB-BF42-49F7-BB48-0ACC74B3F008}" type="datetimeFigureOut">
              <a:rPr lang="en-US" smtClean="0">
                <a:solidFill>
                  <a:srgbClr val="787537"/>
                </a:solidFill>
              </a:rPr>
              <a:pPr/>
              <a:t>10/12/2017</a:t>
            </a:fld>
            <a:endParaRPr lang="en-CA">
              <a:solidFill>
                <a:srgbClr val="78753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78753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E0ECE3-3A35-4957-AFE0-AB829C92302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097919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23224BB-BF42-49F7-BB48-0ACC74B3F008}" type="datetimeFigureOut">
              <a:rPr lang="en-US" smtClean="0">
                <a:solidFill>
                  <a:srgbClr val="787537"/>
                </a:solidFill>
              </a:rPr>
              <a:pPr/>
              <a:t>10/12/2017</a:t>
            </a:fld>
            <a:endParaRPr lang="en-CA">
              <a:solidFill>
                <a:srgbClr val="787537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7E0ECE3-3A35-4957-AFE0-AB829C92302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>
              <a:solidFill>
                <a:srgbClr val="78753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13199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24BB-BF42-49F7-BB48-0ACC74B3F008}" type="datetimeFigureOut">
              <a:rPr lang="en-US" smtClean="0">
                <a:solidFill>
                  <a:srgbClr val="787537"/>
                </a:solidFill>
              </a:rPr>
              <a:pPr/>
              <a:t>10/12/2017</a:t>
            </a:fld>
            <a:endParaRPr lang="en-CA">
              <a:solidFill>
                <a:srgbClr val="78753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78753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ECE3-3A35-4957-AFE0-AB829C92302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15757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23224BB-BF42-49F7-BB48-0ACC74B3F008}" type="datetimeFigureOut">
              <a:rPr lang="en-US" smtClean="0">
                <a:solidFill>
                  <a:srgbClr val="787537"/>
                </a:solidFill>
              </a:rPr>
              <a:pPr/>
              <a:t>10/12/2017</a:t>
            </a:fld>
            <a:endParaRPr lang="en-CA">
              <a:solidFill>
                <a:srgbClr val="78753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>
              <a:solidFill>
                <a:srgbClr val="787537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7E0ECE3-3A35-4957-AFE0-AB829C92302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77515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24BB-BF42-49F7-BB48-0ACC74B3F008}" type="datetimeFigureOut">
              <a:rPr lang="en-US" smtClean="0">
                <a:solidFill>
                  <a:srgbClr val="787537"/>
                </a:solidFill>
              </a:rPr>
              <a:pPr/>
              <a:t>10/12/2017</a:t>
            </a:fld>
            <a:endParaRPr lang="en-CA">
              <a:solidFill>
                <a:srgbClr val="787537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7E0ECE3-3A35-4957-AFE0-AB829C92302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>
              <a:solidFill>
                <a:srgbClr val="7875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9118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23224BB-BF42-49F7-BB48-0ACC74B3F008}" type="datetimeFigureOut">
              <a:rPr lang="en-US" smtClean="0">
                <a:solidFill>
                  <a:srgbClr val="787537"/>
                </a:solidFill>
              </a:rPr>
              <a:pPr/>
              <a:t>10/12/2017</a:t>
            </a:fld>
            <a:endParaRPr lang="en-CA">
              <a:solidFill>
                <a:srgbClr val="787537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7E0ECE3-3A35-4957-AFE0-AB829C92302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>
              <a:solidFill>
                <a:srgbClr val="7875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836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23224BB-BF42-49F7-BB48-0ACC74B3F008}" type="datetimeFigureOut">
              <a:rPr lang="en-US" smtClean="0">
                <a:solidFill>
                  <a:srgbClr val="787537"/>
                </a:solidFill>
              </a:rPr>
              <a:pPr/>
              <a:t>10/12/2017</a:t>
            </a:fld>
            <a:endParaRPr lang="en-CA">
              <a:solidFill>
                <a:srgbClr val="787537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7E0ECE3-3A35-4957-AFE0-AB829C92302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>
              <a:solidFill>
                <a:srgbClr val="787537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3206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24BB-BF42-49F7-BB48-0ACC74B3F008}" type="datetimeFigureOut">
              <a:rPr lang="en-US" smtClean="0">
                <a:solidFill>
                  <a:srgbClr val="787537"/>
                </a:solidFill>
              </a:rPr>
              <a:pPr/>
              <a:t>10/12/2017</a:t>
            </a:fld>
            <a:endParaRPr lang="en-CA">
              <a:solidFill>
                <a:srgbClr val="78753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78753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E0ECE3-3A35-4957-AFE0-AB829C92302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443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24BB-BF42-49F7-BB48-0ACC74B3F008}" type="datetimeFigureOut">
              <a:rPr lang="en-US" smtClean="0">
                <a:solidFill>
                  <a:srgbClr val="787537"/>
                </a:solidFill>
              </a:rPr>
              <a:pPr/>
              <a:t>10/12/2017</a:t>
            </a:fld>
            <a:endParaRPr lang="en-CA">
              <a:solidFill>
                <a:srgbClr val="78753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78753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E0ECE3-3A35-4957-AFE0-AB829C92302C}" type="slidenum">
              <a:rPr lang="en-CA" smtClean="0">
                <a:solidFill>
                  <a:srgbClr val="787537"/>
                </a:solidFill>
              </a:rPr>
              <a:pPr/>
              <a:t>‹#›</a:t>
            </a:fld>
            <a:endParaRPr lang="en-CA">
              <a:solidFill>
                <a:srgbClr val="7875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92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24BB-BF42-49F7-BB48-0ACC74B3F008}" type="datetimeFigureOut">
              <a:rPr lang="en-US" smtClean="0">
                <a:solidFill>
                  <a:srgbClr val="787537"/>
                </a:solidFill>
              </a:rPr>
              <a:pPr/>
              <a:t>10/12/2017</a:t>
            </a:fld>
            <a:endParaRPr lang="en-CA">
              <a:solidFill>
                <a:srgbClr val="78753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78753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E0ECE3-3A35-4957-AFE0-AB829C92302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13492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23224BB-BF42-49F7-BB48-0ACC74B3F008}" type="datetimeFigureOut">
              <a:rPr lang="en-US" smtClean="0">
                <a:solidFill>
                  <a:srgbClr val="787537"/>
                </a:solidFill>
              </a:rPr>
              <a:pPr/>
              <a:t>10/12/2017</a:t>
            </a:fld>
            <a:endParaRPr lang="en-CA">
              <a:solidFill>
                <a:srgbClr val="787537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7E0ECE3-3A35-4957-AFE0-AB829C92302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>
              <a:solidFill>
                <a:srgbClr val="78753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759691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3224BB-BF42-49F7-BB48-0ACC74B3F008}" type="datetimeFigureOut">
              <a:rPr lang="en-US" smtClean="0">
                <a:solidFill>
                  <a:srgbClr val="787537"/>
                </a:solidFill>
              </a:rPr>
              <a:pPr/>
              <a:t>10/12/2017</a:t>
            </a:fld>
            <a:endParaRPr lang="en-CA">
              <a:solidFill>
                <a:srgbClr val="78753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>
              <a:solidFill>
                <a:srgbClr val="787537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7E0ECE3-3A35-4957-AFE0-AB829C92302C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31743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3224BB-BF42-49F7-BB48-0ACC74B3F008}" type="datetimeFigureOut">
              <a:rPr lang="en-US" smtClean="0">
                <a:solidFill>
                  <a:srgbClr val="787537"/>
                </a:solidFill>
              </a:rPr>
              <a:pPr/>
              <a:t>10/12/2017</a:t>
            </a:fld>
            <a:endParaRPr lang="en-CA">
              <a:solidFill>
                <a:srgbClr val="78753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>
              <a:solidFill>
                <a:srgbClr val="787537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7E0ECE3-3A35-4957-AFE0-AB829C92302C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84144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833670"/>
            <a:ext cx="8072470" cy="3109930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 Course on Informality: informal economy, work and development</a:t>
            </a:r>
            <a:r>
              <a:rPr lang="en-CA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Session 1.1 What </a:t>
            </a:r>
            <a:r>
              <a:rPr lang="en-US" sz="24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informal economy</a:t>
            </a:r>
            <a:br>
              <a:rPr lang="en-US" sz="24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overview </a:t>
            </a:r>
            <a:r>
              <a:rPr lang="en-US" sz="24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16-20 October 2017</a:t>
            </a:r>
            <a:endParaRPr lang="en-CA" sz="36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new WIEGO logo (CMYK)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486202"/>
            <a:ext cx="3124200" cy="187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09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Highlights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continued</a:t>
            </a:r>
            <a:endParaRPr lang="en-CA" sz="3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8154488" cy="49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of the concept of informal employment to developed </a:t>
            </a:r>
            <a:r>
              <a:rPr lang="en-C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countries</a:t>
            </a:r>
            <a:endParaRPr lang="en-C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70000"/>
            </a:pPr>
            <a:r>
              <a:rPr lang="en-C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is this important?</a:t>
            </a:r>
          </a:p>
          <a:p>
            <a:pPr lvl="1">
              <a:buSzPct val="60000"/>
              <a:buFont typeface="Wingdings" pitchFamily="2" charset="2"/>
              <a:buChar char="q"/>
            </a:pPr>
            <a:r>
              <a:rPr lang="en-C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</a:t>
            </a:r>
            <a:r>
              <a:rPr lang="en-C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employment are  being organized into more </a:t>
            </a:r>
            <a:r>
              <a:rPr lang="en-C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decentralized</a:t>
            </a:r>
            <a:r>
              <a:rPr lang="en-C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flexible and specialized </a:t>
            </a:r>
            <a:r>
              <a:rPr lang="en-C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units; </a:t>
            </a:r>
            <a:r>
              <a:rPr lang="en-C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arrangements would be labeled informal employment in </a:t>
            </a:r>
            <a:r>
              <a:rPr lang="en-C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countries</a:t>
            </a:r>
          </a:p>
          <a:p>
            <a:pPr lvl="1">
              <a:buSzPct val="60000"/>
              <a:buFont typeface="Wingdings" pitchFamily="2" charset="2"/>
              <a:buChar char="q"/>
            </a:pPr>
            <a:r>
              <a:rPr lang="en-C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Raises the importance of the concept to have it apply world-wide</a:t>
            </a:r>
            <a:endParaRPr lang="en-C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70000"/>
            </a:pPr>
            <a:r>
              <a:rPr lang="en-C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has been done?</a:t>
            </a:r>
          </a:p>
          <a:p>
            <a:pPr lvl="1">
              <a:buSzPct val="60000"/>
              <a:buFont typeface="Wingdings" pitchFamily="2" charset="2"/>
              <a:buChar char="q"/>
            </a:pPr>
            <a:r>
              <a:rPr lang="en-C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WIEGO </a:t>
            </a:r>
            <a:r>
              <a:rPr lang="en-C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ILO launched efforts with an expert group in </a:t>
            </a:r>
            <a:r>
              <a:rPr lang="en-C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2008</a:t>
            </a:r>
          </a:p>
          <a:p>
            <a:pPr lvl="1">
              <a:buSzPct val="60000"/>
              <a:buFont typeface="Wingdings" pitchFamily="2" charset="2"/>
              <a:buChar char="q"/>
            </a:pPr>
            <a:r>
              <a:rPr lang="en-C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C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indicator in Measurement of Quality of </a:t>
            </a:r>
            <a:r>
              <a:rPr lang="en-C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Employment </a:t>
            </a:r>
            <a:r>
              <a:rPr lang="en-C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–an expert group comprised of developed countries, ECE, </a:t>
            </a:r>
            <a:r>
              <a:rPr lang="en-C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ILO </a:t>
            </a:r>
            <a:r>
              <a:rPr lang="en-C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EUROSTAT. </a:t>
            </a:r>
            <a:endParaRPr lang="en-C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SzPct val="60000"/>
              <a:buFont typeface="Wingdings" pitchFamily="2" charset="2"/>
              <a:buChar char="q"/>
            </a:pPr>
            <a:r>
              <a:rPr lang="en-C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New ILO estimates: informal employment=17 % of employment in developed countries and a global estimate of 61% </a:t>
            </a:r>
            <a:endParaRPr lang="en-C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79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Highlights of Progress in the Availability of  Statistics on the Informal Economy</a:t>
            </a:r>
            <a:endParaRPr lang="en-CA" sz="2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8154488" cy="4925144"/>
          </a:xfrm>
        </p:spPr>
        <p:txBody>
          <a:bodyPr>
            <a:noAutofit/>
          </a:bodyPr>
          <a:lstStyle/>
          <a:p>
            <a:pPr>
              <a:buClr>
                <a:schemeClr val="tx2"/>
              </a:buClr>
              <a:buSzPct val="70000"/>
              <a:buFont typeface="Wingdings" pitchFamily="2" charset="2"/>
              <a:buChar char="q"/>
            </a:pPr>
            <a:r>
              <a:rPr lang="en-C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2002 </a:t>
            </a:r>
            <a:r>
              <a:rPr lang="en-C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2013 - first and second issues of ILO/WIEGO </a:t>
            </a:r>
            <a:r>
              <a:rPr lang="en-CA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Women and Men in the Informal </a:t>
            </a:r>
            <a:r>
              <a:rPr lang="en-CA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Economy—</a:t>
            </a:r>
            <a:r>
              <a:rPr lang="en-C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compilations of  the available data from countries </a:t>
            </a:r>
          </a:p>
          <a:p>
            <a:pPr marL="0" indent="0">
              <a:spcBef>
                <a:spcPts val="0"/>
              </a:spcBef>
              <a:buClr>
                <a:schemeClr val="tx2"/>
              </a:buClr>
              <a:buSzPct val="70000"/>
              <a:buNone/>
            </a:pPr>
            <a:r>
              <a:rPr lang="en-C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--number of countries with data on informal employment increased to 44 countries </a:t>
            </a:r>
          </a:p>
          <a:p>
            <a:pPr marL="0" indent="0">
              <a:spcBef>
                <a:spcPts val="0"/>
              </a:spcBef>
              <a:buClr>
                <a:schemeClr val="tx2"/>
              </a:buClr>
              <a:buSzPct val="70000"/>
              <a:buNone/>
            </a:pPr>
            <a:r>
              <a:rPr lang="en-C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in the 2</a:t>
            </a:r>
            <a:r>
              <a:rPr lang="en-CA" sz="1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C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edition</a:t>
            </a:r>
          </a:p>
          <a:p>
            <a:pPr marL="0" indent="0">
              <a:spcBef>
                <a:spcPts val="0"/>
              </a:spcBef>
              <a:buClr>
                <a:schemeClr val="tx2"/>
              </a:buClr>
              <a:buSzPct val="70000"/>
              <a:buNone/>
            </a:pPr>
            <a:endParaRPr lang="en-C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2"/>
              </a:buClr>
              <a:buSzPct val="70000"/>
              <a:buFont typeface="Wingdings" pitchFamily="2" charset="2"/>
              <a:buChar char="q"/>
            </a:pPr>
            <a:r>
              <a:rPr lang="en-C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2002 and 2014 -2 sets of regional estimates of informal employment in developing countries, the most recent in  </a:t>
            </a:r>
            <a:r>
              <a:rPr lang="en-CA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Statistics on the Informal Economy: Definitions, Regional Estimates and Challenges WIEGO Working Paper No</a:t>
            </a:r>
            <a:r>
              <a:rPr lang="en-CA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 </a:t>
            </a:r>
          </a:p>
          <a:p>
            <a:pPr marL="0" indent="0">
              <a:buClr>
                <a:schemeClr val="tx2"/>
              </a:buClr>
              <a:buSzPct val="70000"/>
              <a:buNone/>
            </a:pPr>
            <a:endParaRPr lang="en-CA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2"/>
              </a:buClr>
              <a:buSzPct val="70000"/>
              <a:buFont typeface="Wingdings" pitchFamily="2" charset="2"/>
              <a:buChar char="q"/>
            </a:pPr>
            <a:r>
              <a:rPr lang="en-C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ILO estimates of informal employment and employment in the informal sector based on 118 countries using micro-data files of countries]</a:t>
            </a:r>
          </a:p>
          <a:p>
            <a:pPr marL="0" indent="0">
              <a:buClr>
                <a:schemeClr val="tx2"/>
              </a:buClr>
              <a:buSzPct val="70000"/>
              <a:buNone/>
            </a:pPr>
            <a:endParaRPr lang="en-C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Clr>
                <a:schemeClr val="tx2"/>
              </a:buClr>
              <a:buSzPct val="70000"/>
              <a:buFont typeface="Wingdings" pitchFamily="2" charset="2"/>
              <a:buChar char="q"/>
            </a:pPr>
            <a:r>
              <a:rPr lang="en-C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Question: in preparing statistics do you  use nationally supplied or estimates or</a:t>
            </a:r>
            <a:endParaRPr lang="en-C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Clr>
                <a:schemeClr val="tx2"/>
              </a:buClr>
              <a:buSzPct val="70000"/>
              <a:buNone/>
            </a:pPr>
            <a:r>
              <a:rPr lang="en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produce estimates using the available  microdata files</a:t>
            </a:r>
            <a:endParaRPr lang="en-C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08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MEASUREMENT OBJECTIVES/USES OF DATA </a:t>
            </a:r>
            <a:endParaRPr lang="en-C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8154488" cy="49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regulations–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employment arrangements-casual and contract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call for 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tatistics on informal employment to:</a:t>
            </a:r>
          </a:p>
          <a:p>
            <a:pPr>
              <a:buSzPct val="70000"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advocate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and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develop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standards</a:t>
            </a:r>
          </a:p>
          <a:p>
            <a:pPr>
              <a:buSzPct val="70000"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understand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special situation of socio-demographic categories of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workers e.g. women, racial and ethnic groups in order to design interventions</a:t>
            </a:r>
          </a:p>
          <a:p>
            <a:pPr>
              <a:buSzPct val="70000"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shed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light on the  debate on  labor market reform now occurring in many of 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region’s countries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aims at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increasing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flexibility</a:t>
            </a:r>
          </a:p>
        </p:txBody>
      </p:sp>
    </p:spTree>
    <p:extLst>
      <p:ext uri="{BB962C8B-B14F-4D97-AF65-F5344CB8AC3E}">
        <p14:creationId xmlns:p14="http://schemas.microsoft.com/office/powerpoint/2010/main" val="398635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MEASURMENT OBJECTIVES/USES OF DATA- continued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enterprise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development-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Starting point: data show that 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of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region’s countries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great majority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enterprises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small 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the target for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programmes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aimed at  job creation and income generation  </a:t>
            </a:r>
          </a:p>
          <a:p>
            <a:pPr>
              <a:buSzPct val="70000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are needed for designing and implementing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programmes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increase this potential—what is needed by home-based workers, by street and market vendors </a:t>
            </a:r>
          </a:p>
          <a:p>
            <a:pPr>
              <a:buSzPct val="70000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Statistics also identify special problems faced by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women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entrepreneurs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247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 OBJECTIVES/USES OF DATA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continued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Poverty reduction</a:t>
            </a:r>
          </a:p>
          <a:p>
            <a:pPr>
              <a:buSzPct val="70000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Links between poverty and informal employment   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many of the working poor  are in informal employment  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informal employment  can be the most effective means for 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persons to rise out of poverty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e.g. Study in India: poor households— income below the poverty line and very 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poor households -  income less than 75 % of poverty line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Findings:  Households depending on informal, regular wage employment  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have lower poverty rates; highest poverty rates are among households that 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sustain on casual wage employment </a:t>
            </a:r>
          </a:p>
          <a:p>
            <a:pPr marL="0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70000"/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Thus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programmes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improve the economic well being of the poor need to be backed up by statistics on informal employment. </a:t>
            </a:r>
          </a:p>
          <a:p>
            <a:endParaRPr lang="en-C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0334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7875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Segmentation of Informal Employment by Poverty Risk, Earnings and Sex  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778" y="1905000"/>
            <a:ext cx="5400947" cy="3733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3518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>
                <a:effectLst/>
              </a:rPr>
              <a:t> </a:t>
            </a:r>
            <a:r>
              <a:rPr lang="en-US" sz="3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MEASURMENT OBJECTIVES – Continued</a:t>
            </a:r>
            <a:endParaRPr lang="en-US" sz="32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Monitoring the transition from the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informal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formal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economy (ILC)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Section VIII Data Collection and Monitoring </a:t>
            </a:r>
          </a:p>
          <a:p>
            <a:pPr marL="457200" indent="-457200">
              <a:buAutoNum type="arabicPeriod" startAt="36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Members should, in consultation with employers’ and workers’ organizations, on a regular basis:   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possible and as appropriate, collect,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disseminate statistics disaggregated by sex, age, workplace, and other specific socio-economic characteristics on the size and composition of the informal economy, including the number of informal economic units, the number of workers employed and their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sectors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Monitor and evaluate the progress toward formalization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758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OF STATISTICS ON INFORMAL ECONOMY  AS A DEMAND DRIVEN PROCESS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Advocates need statistics to establish the importance/ legitimacy of requests for change in policies and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programmes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India: SEWA and insurance for bidi workers; Thailand: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HomeNet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ILO Convention on homeworkers (1996)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a dialogue between producers (statisticians) and users of statistics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ministry officials, activists, advocates,  researchers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NSSO and CSO India/SEWA; Thailand National Statistical Office and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HomeNet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Thailand and WIEGO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ILO Statistics - WIEGO  </a:t>
            </a:r>
          </a:p>
        </p:txBody>
      </p:sp>
    </p:spTree>
    <p:extLst>
      <p:ext uri="{BB962C8B-B14F-4D97-AF65-F5344CB8AC3E}">
        <p14:creationId xmlns:p14="http://schemas.microsoft.com/office/powerpoint/2010/main" val="3510649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CA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Outline of Presentation</a:t>
            </a:r>
            <a:endParaRPr lang="en-CA" sz="32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8154488" cy="4925144"/>
          </a:xfrm>
        </p:spPr>
        <p:txBody>
          <a:bodyPr>
            <a:noAutofit/>
          </a:bodyPr>
          <a:lstStyle/>
          <a:p>
            <a:endParaRPr lang="en-C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70000"/>
            </a:pPr>
            <a:r>
              <a:rPr lang="en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informal economy</a:t>
            </a:r>
          </a:p>
          <a:p>
            <a:pPr>
              <a:buSzPct val="70000"/>
            </a:pPr>
            <a:endParaRPr lang="en-C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70000"/>
            </a:pPr>
            <a:r>
              <a:rPr lang="en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Significance of the informal economy</a:t>
            </a:r>
          </a:p>
          <a:p>
            <a:pPr>
              <a:buSzPct val="70000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70000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Progress in development of statistics on the informal economy</a:t>
            </a:r>
          </a:p>
          <a:p>
            <a:pPr>
              <a:buSzPct val="70000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70000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 objectives/uses of data</a:t>
            </a:r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02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CA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Informal Economy</a:t>
            </a:r>
            <a:br>
              <a:rPr lang="en-CA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it?  Why is it controversial?</a:t>
            </a:r>
            <a:endParaRPr lang="en-CA" sz="32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8154488" cy="4925144"/>
          </a:xfrm>
        </p:spPr>
        <p:txBody>
          <a:bodyPr>
            <a:noAutofit/>
          </a:bodyPr>
          <a:lstStyle/>
          <a:p>
            <a:pPr>
              <a:buSzPct val="70000"/>
            </a:pPr>
            <a:r>
              <a:rPr lang="en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Schools of Thought make Informal Economy  controversial:</a:t>
            </a:r>
          </a:p>
          <a:p>
            <a:pPr lvl="1">
              <a:buSzPct val="60000"/>
              <a:buFont typeface="Wingdings" pitchFamily="2" charset="2"/>
              <a:buChar char="q"/>
            </a:pPr>
            <a:r>
              <a:rPr lang="en-C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entrepreneurial</a:t>
            </a:r>
            <a:r>
              <a:rPr lang="en-C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activities/enterprises: capable of independent dynamic </a:t>
            </a:r>
            <a:r>
              <a:rPr lang="en-C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growth</a:t>
            </a:r>
          </a:p>
          <a:p>
            <a:pPr lvl="1">
              <a:buSzPct val="60000"/>
              <a:buFont typeface="Wingdings" pitchFamily="2" charset="2"/>
              <a:buChar char="q"/>
            </a:pPr>
            <a:r>
              <a:rPr lang="en-US" alt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survivalist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activities/enterprises: not capable of dynamic growth without 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</a:p>
          <a:p>
            <a:pPr lvl="1">
              <a:buSzPct val="60000"/>
              <a:buFont typeface="Wingdings" pitchFamily="2" charset="2"/>
              <a:buChar char="q"/>
            </a:pPr>
            <a:r>
              <a:rPr lang="en-US" alt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subordinated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activities/enterprises/workers: dependent on or exploited by large formal sector 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firms e.g. value chains of production</a:t>
            </a:r>
          </a:p>
          <a:p>
            <a:pPr lvl="1">
              <a:buSzPct val="60000"/>
              <a:buFont typeface="Wingdings" pitchFamily="2" charset="2"/>
              <a:buChar char="q"/>
            </a:pPr>
            <a:r>
              <a:rPr lang="en-US" alt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criminal-underground 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activities/units: dealing with illegal goods or 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</a:p>
          <a:p>
            <a:pPr marL="365760" lvl="1" indent="0">
              <a:buSzPct val="60000"/>
              <a:buNone/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or legal activities which are not declared to avoid  paying </a:t>
            </a:r>
            <a:r>
              <a:rPr lang="en-US" alt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taxes,etc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70000"/>
            </a:pPr>
            <a:r>
              <a:rPr lang="en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ICLS and Approach of this course:</a:t>
            </a:r>
            <a:endParaRPr lang="en-C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SzPct val="60000"/>
              <a:buFont typeface="Wingdings" pitchFamily="2" charset="2"/>
              <a:buChar char="q"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informal 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economy includes 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of the above + informal wage workers employed by informal enterprises, formal enterprises, households, and no fixed </a:t>
            </a:r>
            <a:r>
              <a:rPr lang="en-US" alt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employer</a:t>
            </a:r>
          </a:p>
          <a:p>
            <a:pPr lvl="1">
              <a:buSzPct val="60000"/>
              <a:buFont typeface="Wingdings" pitchFamily="2" charset="2"/>
              <a:buChar char="q"/>
            </a:pPr>
            <a:r>
              <a:rPr lang="en-US" alt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informal workers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engaged in survivalist self-employment or informal wage employment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many 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sub-contracted by large formal sector </a:t>
            </a:r>
            <a:r>
              <a:rPr lang="en-US" alt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firms</a:t>
            </a:r>
          </a:p>
          <a:p>
            <a:pPr lvl="1">
              <a:buSzPct val="60000"/>
              <a:buFont typeface="Wingdings" pitchFamily="2" charset="2"/>
              <a:buChar char="q"/>
            </a:pPr>
            <a:endParaRPr lang="en-US" alt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C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02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3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Concepts</a:t>
            </a:r>
            <a:endParaRPr lang="en-CA" sz="36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8154488" cy="49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related official statistical terms and definitions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are often used imprecisely and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interchangeably by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analysts and observers: </a:t>
            </a:r>
            <a:endParaRPr lang="en-C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SzPct val="60000"/>
              <a:buFont typeface="Wingdings" pitchFamily="2" charset="2"/>
              <a:buChar char="q"/>
            </a:pP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informal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sector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refers to the production and employment that takes place in unincorporated small or unregistered enterprises (1993 ICLS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>
              <a:buSzPct val="60000"/>
              <a:buFont typeface="Wingdings" pitchFamily="2" charset="2"/>
              <a:buChar char="q"/>
            </a:pP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informal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employment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refers to employment without social protection (i.e. without employer contributions) – both inside and outside the informal sector (2003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ICLS)</a:t>
            </a:r>
          </a:p>
          <a:p>
            <a:pPr lvl="1">
              <a:buSzPct val="60000"/>
              <a:buFont typeface="Wingdings" pitchFamily="2" charset="2"/>
              <a:buChar char="q"/>
            </a:pP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informal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economy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refers to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units, activities, and workers so defined and the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 (contribution to GDP) from them</a:t>
            </a:r>
          </a:p>
          <a:p>
            <a:pPr marL="365760" lvl="1" indent="0">
              <a:buNone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sum, the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informal economy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diversified set of economic </a:t>
            </a:r>
          </a:p>
          <a:p>
            <a:pPr lvl="1"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activities, enterprises and workers that are not regulated or protected by </a:t>
            </a:r>
          </a:p>
          <a:p>
            <a:pPr lvl="1"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state; and the output from them.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C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06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Concepts-</a:t>
            </a:r>
            <a:r>
              <a:rPr lang="en-CA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continued</a:t>
            </a:r>
            <a:endParaRPr lang="en-CA" sz="3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8154488" cy="49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Does the informal sector capture all    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employment that is not formal?</a:t>
            </a:r>
            <a:endParaRPr lang="en-US" alt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C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67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Informal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Employment Framework </a:t>
            </a:r>
            <a:b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Status in Employment Categories</a:t>
            </a:r>
            <a:endParaRPr lang="en-CA" sz="32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8154488" cy="4925144"/>
          </a:xfrm>
        </p:spPr>
        <p:txBody>
          <a:bodyPr>
            <a:noAutofit/>
          </a:bodyPr>
          <a:lstStyle/>
          <a:p>
            <a:pPr>
              <a:buSzPct val="70000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Persons employed in the informal sector</a:t>
            </a:r>
            <a:endParaRPr lang="en-CA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SzPct val="60000"/>
              <a:buFont typeface="Wingdings" pitchFamily="2" charset="2"/>
              <a:buChar char="q"/>
            </a:pP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own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account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operators in their own informal enterprises</a:t>
            </a:r>
          </a:p>
          <a:p>
            <a:pPr lvl="1">
              <a:buSzPct val="60000"/>
              <a:buFont typeface="Wingdings" pitchFamily="2" charset="2"/>
              <a:buChar char="q"/>
            </a:pP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employers in informal enterprises</a:t>
            </a:r>
          </a:p>
          <a:p>
            <a:pPr lvl="1">
              <a:buSzPct val="60000"/>
              <a:buFont typeface="Wingdings" pitchFamily="2" charset="2"/>
              <a:buChar char="q"/>
            </a:pP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employees of informal enterprises</a:t>
            </a:r>
          </a:p>
          <a:p>
            <a:pPr lvl="1">
              <a:buSzPct val="60000"/>
              <a:buFont typeface="Wingdings" pitchFamily="2" charset="2"/>
              <a:buChar char="q"/>
            </a:pP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contributing family workers  in informal enterprises</a:t>
            </a:r>
          </a:p>
          <a:p>
            <a:pPr lvl="1">
              <a:buSzPct val="60000"/>
              <a:buFont typeface="Wingdings" pitchFamily="2" charset="2"/>
              <a:buChar char="q"/>
            </a:pP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members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informal producer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cooperatives</a:t>
            </a:r>
            <a:endParaRPr lang="en-C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70000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Persons in informal employment outside the informal sector:</a:t>
            </a:r>
            <a:endParaRPr lang="en-C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SzPct val="60000"/>
              <a:buFont typeface="Wingdings" pitchFamily="2" charset="2"/>
              <a:buChar char="q"/>
            </a:pP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employees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formal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firms not covered by social protection, national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legislation, or entitlement to certain employment benefits such as paid annual or sick leave</a:t>
            </a:r>
          </a:p>
          <a:p>
            <a:pPr lvl="1">
              <a:buSzPct val="60000"/>
              <a:buFont typeface="Wingdings" pitchFamily="2" charset="2"/>
              <a:buChar char="q"/>
            </a:pP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domestic workers hired by individuals/households  not covered by social protection, national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legislation or entitlement to employment benefits</a:t>
            </a:r>
          </a:p>
          <a:p>
            <a:pPr lvl="1">
              <a:buSzPct val="60000"/>
              <a:buFont typeface="Wingdings" pitchFamily="2" charset="2"/>
              <a:buChar char="q"/>
            </a:pP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Contributing family workers in formal enterprises</a:t>
            </a:r>
            <a:endParaRPr lang="en-US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C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59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Significance</a:t>
            </a:r>
            <a:endParaRPr lang="en-CA" sz="4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8154488" cy="4925144"/>
          </a:xfrm>
        </p:spPr>
        <p:txBody>
          <a:bodyPr>
            <a:noAutofit/>
          </a:bodyPr>
          <a:lstStyle/>
          <a:p>
            <a:pPr marL="320040" lvl="2" indent="-320040">
              <a:spcBef>
                <a:spcPts val="700"/>
              </a:spcBef>
              <a:buSzPct val="70000"/>
              <a:buFont typeface="Wingdings"/>
              <a:buChar char=""/>
            </a:pPr>
            <a:r>
              <a:rPr lang="en-US" alt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informal economy is </a:t>
            </a:r>
            <a:r>
              <a:rPr lang="en-US" alt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</a:t>
            </a:r>
            <a:r>
              <a:rPr lang="en-US" alt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whatever measure is used</a:t>
            </a:r>
            <a:r>
              <a:rPr lang="en-US" alt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CA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SzPct val="60000"/>
              <a:buFont typeface="Wingdings" pitchFamily="2" charset="2"/>
              <a:buChar char="q"/>
            </a:pPr>
            <a:r>
              <a:rPr lang="en-US" alt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 </a:t>
            </a:r>
            <a:r>
              <a:rPr lang="en-US" alt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around 70 </a:t>
            </a:r>
            <a:r>
              <a:rPr lang="en-US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of </a:t>
            </a:r>
            <a:r>
              <a:rPr lang="en-US" alt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employment in developing regions </a:t>
            </a:r>
            <a:r>
              <a:rPr lang="en-US" alt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(ILO estimates,2017)</a:t>
            </a:r>
          </a:p>
          <a:p>
            <a:pPr marL="1097280" lvl="3" indent="0">
              <a:buSzPct val="60000"/>
              <a:buNone/>
            </a:pPr>
            <a:r>
              <a:rPr lang="en-US" alt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- 88 % is Southern  Asia—highest of Asian  sub-regions (based on data from Bangladesh,  India, Nepal Pakistan, Sri Lanka)  </a:t>
            </a:r>
          </a:p>
          <a:p>
            <a:pPr lvl="1">
              <a:buSzPct val="60000"/>
              <a:buFont typeface="Wingdings" pitchFamily="2" charset="2"/>
              <a:buChar char="q"/>
            </a:pPr>
            <a:r>
              <a:rPr lang="en-US" alt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 of enterprises</a:t>
            </a:r>
            <a:r>
              <a:rPr lang="en-US" alt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own account enterprises alone (i.e., those without hired workers) account for 85% of total enterprises in India (National Sample Survey </a:t>
            </a:r>
            <a:r>
              <a:rPr lang="en-US" alt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Organisation</a:t>
            </a:r>
            <a:r>
              <a:rPr lang="en-US" alt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2012)</a:t>
            </a:r>
          </a:p>
          <a:p>
            <a:pPr lvl="1">
              <a:buSzPct val="60000"/>
              <a:buFont typeface="Wingdings" pitchFamily="2" charset="2"/>
              <a:buChar char="q"/>
            </a:pPr>
            <a:r>
              <a:rPr lang="en-US" alt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share </a:t>
            </a:r>
            <a:r>
              <a:rPr lang="en-US" alt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GDP</a:t>
            </a:r>
            <a:r>
              <a:rPr lang="en-US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informal enterprises (i.e., the informal sector) contribute 25-50% per cent of non-agricultural Gross Value Added in developing countries (ILO-WIEGO 2013)</a:t>
            </a:r>
          </a:p>
          <a:p>
            <a:pPr marL="1371600" lvl="2" indent="-457200">
              <a:lnSpc>
                <a:spcPct val="80000"/>
              </a:lnSpc>
              <a:buFontTx/>
              <a:buNone/>
            </a:pPr>
            <a:r>
              <a:rPr lang="en-US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- 46.8 % contribution of informal (unorganized) sector –India 2008</a:t>
            </a:r>
          </a:p>
          <a:p>
            <a:pPr marL="0" indent="0">
              <a:buNone/>
            </a:pPr>
            <a:r>
              <a:rPr lang="en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C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52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Highlights of Progress in Development  of Statistics on the Informal Economy</a:t>
            </a:r>
            <a:endParaRPr lang="en-CA" sz="2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8154488" cy="4925144"/>
          </a:xfrm>
        </p:spPr>
        <p:txBody>
          <a:bodyPr>
            <a:noAutofit/>
          </a:bodyPr>
          <a:lstStyle/>
          <a:p>
            <a:pPr>
              <a:buClr>
                <a:schemeClr val="tx2"/>
              </a:buClr>
              <a:buSzPct val="70000"/>
              <a:buFont typeface="Wingdings" pitchFamily="2" charset="2"/>
              <a:buChar char="q"/>
            </a:pPr>
            <a:r>
              <a:rPr lang="en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1993 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ICLS Recommendation on  employment in the informal </a:t>
            </a:r>
            <a:r>
              <a:rPr lang="en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sector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CA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2"/>
              </a:buClr>
              <a:buSzPct val="70000"/>
              <a:buFont typeface="Wingdings" pitchFamily="2" charset="2"/>
              <a:buChar char="q"/>
            </a:pP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2003 </a:t>
            </a:r>
            <a:r>
              <a:rPr lang="en-C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ICLS Guidelines  concerning a statistical definition of informal </a:t>
            </a:r>
            <a:r>
              <a:rPr lang="en-C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employment</a:t>
            </a:r>
          </a:p>
          <a:p>
            <a:pPr>
              <a:buClr>
                <a:schemeClr val="tx2"/>
              </a:buClr>
              <a:buSzPct val="70000"/>
              <a:buFont typeface="Wingdings" pitchFamily="2" charset="2"/>
              <a:buChar char="q"/>
            </a:pPr>
            <a:r>
              <a:rPr lang="en-C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1993 and 2008 –Recognition of informal sector by national accountants, first in 1993 Guidelines and then in more detail in 2008 System of National Accounts</a:t>
            </a:r>
          </a:p>
          <a:p>
            <a:pPr>
              <a:buClr>
                <a:schemeClr val="tx2"/>
              </a:buClr>
              <a:buSzPct val="70000"/>
              <a:buFont typeface="Wingdings" pitchFamily="2" charset="2"/>
              <a:buChar char="q"/>
            </a:pPr>
            <a:r>
              <a:rPr lang="en-C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2013 Mexico’s use of informal employment and employment in the informal sect as key economic indicators </a:t>
            </a:r>
          </a:p>
          <a:p>
            <a:pPr>
              <a:buClr>
                <a:schemeClr val="tx2"/>
              </a:buClr>
              <a:buSzPct val="70000"/>
              <a:buFont typeface="Wingdings" pitchFamily="2" charset="2"/>
              <a:buChar char="q"/>
            </a:pPr>
            <a:r>
              <a:rPr lang="en-C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2013—2018  Revision of the International Classification of Status in Employment largely to better identify informal workers</a:t>
            </a:r>
          </a:p>
          <a:p>
            <a:pPr marL="0" indent="0">
              <a:buClr>
                <a:schemeClr val="tx2"/>
              </a:buClr>
              <a:buSzPct val="70000"/>
              <a:buNone/>
            </a:pPr>
            <a:endParaRPr lang="en-C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Clr>
                <a:schemeClr val="tx2"/>
              </a:buClr>
              <a:buSzPct val="70000"/>
              <a:buFont typeface="Wingdings" pitchFamily="2" charset="2"/>
              <a:buChar char="q"/>
            </a:pPr>
            <a:r>
              <a:rPr lang="en-C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 – Informal employment and employment in informal sector included in    </a:t>
            </a:r>
          </a:p>
          <a:p>
            <a:pPr marL="0" indent="0">
              <a:spcBef>
                <a:spcPts val="0"/>
              </a:spcBef>
              <a:buClr>
                <a:schemeClr val="tx2"/>
              </a:buClr>
              <a:buSzPct val="70000"/>
              <a:buNone/>
            </a:pPr>
            <a:r>
              <a:rPr lang="en-C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ILOSTAT –the main statistical database</a:t>
            </a:r>
          </a:p>
          <a:p>
            <a:pPr marL="0" indent="0">
              <a:spcBef>
                <a:spcPts val="0"/>
              </a:spcBef>
              <a:buClr>
                <a:schemeClr val="tx2"/>
              </a:buClr>
              <a:buSzPct val="70000"/>
              <a:buNone/>
            </a:pPr>
            <a:endParaRPr lang="en-C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Clr>
                <a:schemeClr val="tx2"/>
              </a:buClr>
              <a:buSzPct val="70000"/>
            </a:pPr>
            <a:r>
              <a:rPr lang="en-C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2015-  SDG Indicator 8.3.1 Share of informal employment in non-agricultural employment by sex for Goal 6. Promote sustained, inclusive and sustainable economic growth, full and productive employment and decent work for all</a:t>
            </a:r>
            <a:r>
              <a:rPr lang="en-C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67783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INFORMAL ECONOMY-- KEY MACRO-ECONOMIC INDICATORS IN MEXICO</a:t>
            </a:r>
            <a:endParaRPr lang="en-C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452806" y="1668515"/>
          <a:ext cx="6471996" cy="4648212"/>
        </p:xfrm>
        <a:graphic>
          <a:graphicData uri="http://schemas.openxmlformats.org/drawingml/2006/table">
            <a:tbl>
              <a:tblPr firstRow="1" firstCol="1" bandRow="1"/>
              <a:tblGrid>
                <a:gridCol w="980397"/>
                <a:gridCol w="1830533"/>
                <a:gridCol w="1830533"/>
                <a:gridCol w="1830533"/>
              </a:tblGrid>
              <a:tr h="255507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Informal Economy as a Share of GDP, by Component. Series </a:t>
                      </a:r>
                      <a:r>
                        <a:rPr lang="en-CA" sz="1400" b="1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2003-2015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94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Informal Economy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Informal Sector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 Forms of Informality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</a:tr>
              <a:tr h="23952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2003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27.2</a:t>
                      </a:r>
                    </a:p>
                  </a:txBody>
                  <a:tcPr marL="216000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11.8</a:t>
                      </a:r>
                    </a:p>
                  </a:txBody>
                  <a:tcPr marL="216000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15.4</a:t>
                      </a:r>
                    </a:p>
                  </a:txBody>
                  <a:tcPr marL="216000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3952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2004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26.5</a:t>
                      </a:r>
                    </a:p>
                  </a:txBody>
                  <a:tcPr marL="216000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11.3</a:t>
                      </a:r>
                    </a:p>
                  </a:txBody>
                  <a:tcPr marL="216000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15.2</a:t>
                      </a:r>
                    </a:p>
                  </a:txBody>
                  <a:tcPr marL="216000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3952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2005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26.3</a:t>
                      </a:r>
                    </a:p>
                  </a:txBody>
                  <a:tcPr marL="216000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11.3</a:t>
                      </a:r>
                    </a:p>
                  </a:txBody>
                  <a:tcPr marL="216000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15.0</a:t>
                      </a:r>
                    </a:p>
                  </a:txBody>
                  <a:tcPr marL="216000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3952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2006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25.6</a:t>
                      </a:r>
                    </a:p>
                  </a:txBody>
                  <a:tcPr marL="216000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10.7</a:t>
                      </a:r>
                    </a:p>
                  </a:txBody>
                  <a:tcPr marL="216000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14.9</a:t>
                      </a:r>
                    </a:p>
                  </a:txBody>
                  <a:tcPr marL="216000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3952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2007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25.5</a:t>
                      </a:r>
                    </a:p>
                  </a:txBody>
                  <a:tcPr marL="216000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10.4</a:t>
                      </a:r>
                    </a:p>
                  </a:txBody>
                  <a:tcPr marL="216000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15.1</a:t>
                      </a:r>
                    </a:p>
                  </a:txBody>
                  <a:tcPr marL="216000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3952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2008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25.3</a:t>
                      </a:r>
                    </a:p>
                  </a:txBody>
                  <a:tcPr marL="216000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9.5</a:t>
                      </a:r>
                    </a:p>
                  </a:txBody>
                  <a:tcPr marL="216000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15.8</a:t>
                      </a:r>
                    </a:p>
                  </a:txBody>
                  <a:tcPr marL="216000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3952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2009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26.8</a:t>
                      </a:r>
                    </a:p>
                  </a:txBody>
                  <a:tcPr marL="216000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12.3</a:t>
                      </a:r>
                    </a:p>
                  </a:txBody>
                  <a:tcPr marL="216000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14.5</a:t>
                      </a:r>
                    </a:p>
                  </a:txBody>
                  <a:tcPr marL="216000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1895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2010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26.2</a:t>
                      </a:r>
                    </a:p>
                  </a:txBody>
                  <a:tcPr marL="216000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11.7</a:t>
                      </a:r>
                    </a:p>
                  </a:txBody>
                  <a:tcPr marL="216000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14.6</a:t>
                      </a:r>
                    </a:p>
                  </a:txBody>
                  <a:tcPr marL="216000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E"/>
                    </a:solidFill>
                  </a:tcPr>
                </a:tc>
              </a:tr>
              <a:tr h="23952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2011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25.7</a:t>
                      </a:r>
                    </a:p>
                  </a:txBody>
                  <a:tcPr marL="216000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11.7</a:t>
                      </a:r>
                    </a:p>
                  </a:txBody>
                  <a:tcPr marL="216000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14.0</a:t>
                      </a:r>
                    </a:p>
                  </a:txBody>
                  <a:tcPr marL="216000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3952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2012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25.4</a:t>
                      </a:r>
                    </a:p>
                  </a:txBody>
                  <a:tcPr marL="216000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11.2</a:t>
                      </a:r>
                    </a:p>
                  </a:txBody>
                  <a:tcPr marL="216000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14.2</a:t>
                      </a:r>
                    </a:p>
                  </a:txBody>
                  <a:tcPr marL="216000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E"/>
                    </a:solidFill>
                  </a:tcPr>
                </a:tc>
              </a:tr>
              <a:tr h="23952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2013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24.9</a:t>
                      </a:r>
                    </a:p>
                  </a:txBody>
                  <a:tcPr marL="216000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11.3</a:t>
                      </a:r>
                    </a:p>
                  </a:txBody>
                  <a:tcPr marL="216000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13.6</a:t>
                      </a:r>
                    </a:p>
                  </a:txBody>
                  <a:tcPr marL="216000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3952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2014</a:t>
                      </a:r>
                      <a:r>
                        <a:rPr lang="es-MX" sz="105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23.9</a:t>
                      </a:r>
                    </a:p>
                  </a:txBody>
                  <a:tcPr marL="216000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11.2</a:t>
                      </a:r>
                    </a:p>
                  </a:txBody>
                  <a:tcPr marL="216000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12.8</a:t>
                      </a:r>
                    </a:p>
                  </a:txBody>
                  <a:tcPr marL="216000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E"/>
                    </a:solidFill>
                  </a:tcPr>
                </a:tc>
              </a:tr>
              <a:tr h="23952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2015</a:t>
                      </a:r>
                      <a:r>
                        <a:rPr lang="es-MX" sz="105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23.6</a:t>
                      </a:r>
                    </a:p>
                  </a:txBody>
                  <a:tcPr marL="216000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11.3</a:t>
                      </a:r>
                    </a:p>
                  </a:txBody>
                  <a:tcPr marL="216000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12.3</a:t>
                      </a:r>
                    </a:p>
                  </a:txBody>
                  <a:tcPr marL="216000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E"/>
                    </a:solidFill>
                  </a:tcPr>
                </a:tc>
              </a:tr>
              <a:tr h="126479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CA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CA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Revised</a:t>
                      </a:r>
                      <a:r>
                        <a:rPr lang="en-CA" sz="10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</a:t>
                      </a:r>
                      <a:r>
                        <a:rPr lang="en-CA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igures as </a:t>
                      </a:r>
                      <a:r>
                        <a:rPr lang="en-CA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from date indicated</a:t>
                      </a:r>
                      <a:r>
                        <a:rPr lang="en-CA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396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baseline="30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CA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Preliminary</a:t>
                      </a:r>
                      <a:r>
                        <a:rPr lang="en-CA" sz="10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</a:t>
                      </a: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igures as from date indicated.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396">
                <a:tc gridSpan="4">
                  <a:txBody>
                    <a:bodyPr/>
                    <a:lstStyle/>
                    <a:p>
                      <a:pPr marL="442913" marR="0" indent="-4429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i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Source: INEGI.</a:t>
                      </a:r>
                      <a:r>
                        <a:rPr lang="en-CA" sz="1000" i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SNA, Measuring the Informal Economy; </a:t>
                      </a:r>
                      <a:r>
                        <a:rPr lang="en-US" sz="1000" i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October 11, 2017, from http://www.inegi.org.mx/est/contenidos/proyectos/cn/informal/default.aspx</a:t>
                      </a:r>
                      <a:endParaRPr lang="en-CA" sz="1000" i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161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GO PPT Template">
  <a:themeElements>
    <a:clrScheme name="WIEGO ppt 1">
      <a:dk1>
        <a:sysClr val="windowText" lastClr="000000"/>
      </a:dk1>
      <a:lt1>
        <a:srgbClr val="FFFFFF"/>
      </a:lt1>
      <a:dk2>
        <a:srgbClr val="787537"/>
      </a:dk2>
      <a:lt2>
        <a:srgbClr val="F0E6C4"/>
      </a:lt2>
      <a:accent1>
        <a:srgbClr val="C86322"/>
      </a:accent1>
      <a:accent2>
        <a:srgbClr val="787537"/>
      </a:accent2>
      <a:accent3>
        <a:srgbClr val="F0E6C4"/>
      </a:accent3>
      <a:accent4>
        <a:srgbClr val="F0E6C4"/>
      </a:accent4>
      <a:accent5>
        <a:srgbClr val="787537"/>
      </a:accent5>
      <a:accent6>
        <a:srgbClr val="CCCC99"/>
      </a:accent6>
      <a:hlink>
        <a:srgbClr val="C86322"/>
      </a:hlink>
      <a:folHlink>
        <a:srgbClr val="C0B679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WIEGO PPT Template">
  <a:themeElements>
    <a:clrScheme name="WIEGO ppt 1">
      <a:dk1>
        <a:sysClr val="windowText" lastClr="000000"/>
      </a:dk1>
      <a:lt1>
        <a:srgbClr val="FFFFFF"/>
      </a:lt1>
      <a:dk2>
        <a:srgbClr val="787537"/>
      </a:dk2>
      <a:lt2>
        <a:srgbClr val="F0E6C4"/>
      </a:lt2>
      <a:accent1>
        <a:srgbClr val="C86322"/>
      </a:accent1>
      <a:accent2>
        <a:srgbClr val="787537"/>
      </a:accent2>
      <a:accent3>
        <a:srgbClr val="F0E6C4"/>
      </a:accent3>
      <a:accent4>
        <a:srgbClr val="F0E6C4"/>
      </a:accent4>
      <a:accent5>
        <a:srgbClr val="787537"/>
      </a:accent5>
      <a:accent6>
        <a:srgbClr val="CCCC99"/>
      </a:accent6>
      <a:hlink>
        <a:srgbClr val="C86322"/>
      </a:hlink>
      <a:folHlink>
        <a:srgbClr val="C0B679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9037</TotalTime>
  <Words>1530</Words>
  <Application>Microsoft Office PowerPoint</Application>
  <PresentationFormat>On-screen Show (4:3)</PresentationFormat>
  <Paragraphs>204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WIEGO PPT Template</vt:lpstr>
      <vt:lpstr>1_WIEGO PPT Template</vt:lpstr>
      <vt:lpstr>Regional Course on Informality: informal economy, work and development  Session 1.1 What is the informal economy an overview  16-20 October 2017</vt:lpstr>
      <vt:lpstr>Outline of Presentation</vt:lpstr>
      <vt:lpstr>The Informal Economy What is it?  Why is it controversial?</vt:lpstr>
      <vt:lpstr>Concepts</vt:lpstr>
      <vt:lpstr>Concepts-continued</vt:lpstr>
      <vt:lpstr>Informal Employment Framework  and Status in Employment Categories</vt:lpstr>
      <vt:lpstr>Significance</vt:lpstr>
      <vt:lpstr>Highlights of Progress in Development  of Statistics on the Informal Economy</vt:lpstr>
      <vt:lpstr>INFORMAL ECONOMY-- KEY MACRO-ECONOMIC INDICATORS IN MEXICO</vt:lpstr>
      <vt:lpstr>Highlights continued</vt:lpstr>
      <vt:lpstr>Highlights of Progress in the Availability of  Statistics on the Informal Economy</vt:lpstr>
      <vt:lpstr>ADDITIONAL MEASUREMENT OBJECTIVES/USES OF DATA </vt:lpstr>
      <vt:lpstr>MEASURMENT OBJECTIVES/USES OF DATA- continued</vt:lpstr>
      <vt:lpstr>MEASUREMENT OBJECTIVES/USES OF DATA - continued</vt:lpstr>
      <vt:lpstr>Segmentation of Informal Employment by Poverty Risk, Earnings and Sex  </vt:lpstr>
      <vt:lpstr> MEASURMENT OBJECTIVES – Continued</vt:lpstr>
      <vt:lpstr>DEVELOPMENT OF STATISTICS ON INFORMAL ECONOMY  AS A DEMAND DRIVEN PROCESS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Course on Informality:informal economy, work and development</dc:title>
  <dc:creator>Joann Vanek</dc:creator>
  <cp:lastModifiedBy>Joann Vanek</cp:lastModifiedBy>
  <cp:revision>106</cp:revision>
  <cp:lastPrinted>2017-10-11T14:59:34Z</cp:lastPrinted>
  <dcterms:created xsi:type="dcterms:W3CDTF">2015-06-09T19:39:02Z</dcterms:created>
  <dcterms:modified xsi:type="dcterms:W3CDTF">2017-10-12T21:34:46Z</dcterms:modified>
</cp:coreProperties>
</file>